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6" r:id="rId2"/>
    <p:sldId id="257" r:id="rId3"/>
    <p:sldId id="258" r:id="rId4"/>
    <p:sldId id="259"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6" r:id="rId29"/>
    <p:sldId id="284" r:id="rId30"/>
    <p:sldId id="285" r:id="rId31"/>
    <p:sldId id="287" r:id="rId3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1887" autoAdjust="0"/>
  </p:normalViewPr>
  <p:slideViewPr>
    <p:cSldViewPr>
      <p:cViewPr varScale="1">
        <p:scale>
          <a:sx n="67" d="100"/>
          <a:sy n="67" d="100"/>
        </p:scale>
        <p:origin x="-6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199A48C-7888-409D-A241-AD2F5F8A8B6E}" type="datetimeFigureOut">
              <a:rPr lang="ru-RU" smtClean="0"/>
              <a:pPr/>
              <a:t>22.03.2017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B527DC7-DEBE-44AC-936A-D5C820AE4A29}"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FB527DC7-DEBE-44AC-936A-D5C820AE4A29}" type="slidenum">
              <a:rPr lang="ru-RU" smtClean="0"/>
              <a:pPr/>
              <a:t>23</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FB527DC7-DEBE-44AC-936A-D5C820AE4A29}" type="slidenum">
              <a:rPr lang="ru-RU" smtClean="0"/>
              <a:pPr/>
              <a:t>25</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0F0CC6FC-CACB-4024-96BD-FEF0141721EB}" type="datetimeFigureOut">
              <a:rPr lang="ru-RU" smtClean="0"/>
              <a:pPr/>
              <a:t>22.03.2017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009B2A2-2A1E-46A6-9D4C-A7FC30F521C3}"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F0CC6FC-CACB-4024-96BD-FEF0141721EB}" type="datetimeFigureOut">
              <a:rPr lang="ru-RU" smtClean="0"/>
              <a:pPr/>
              <a:t>22.03.2017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009B2A2-2A1E-46A6-9D4C-A7FC30F521C3}"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F0CC6FC-CACB-4024-96BD-FEF0141721EB}" type="datetimeFigureOut">
              <a:rPr lang="ru-RU" smtClean="0"/>
              <a:pPr/>
              <a:t>22.03.2017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009B2A2-2A1E-46A6-9D4C-A7FC30F521C3}"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F0CC6FC-CACB-4024-96BD-FEF0141721EB}" type="datetimeFigureOut">
              <a:rPr lang="ru-RU" smtClean="0"/>
              <a:pPr/>
              <a:t>22.03.2017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009B2A2-2A1E-46A6-9D4C-A7FC30F521C3}"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0F0CC6FC-CACB-4024-96BD-FEF0141721EB}" type="datetimeFigureOut">
              <a:rPr lang="ru-RU" smtClean="0"/>
              <a:pPr/>
              <a:t>22.03.2017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009B2A2-2A1E-46A6-9D4C-A7FC30F521C3}"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0F0CC6FC-CACB-4024-96BD-FEF0141721EB}" type="datetimeFigureOut">
              <a:rPr lang="ru-RU" smtClean="0"/>
              <a:pPr/>
              <a:t>22.03.2017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009B2A2-2A1E-46A6-9D4C-A7FC30F521C3}"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0F0CC6FC-CACB-4024-96BD-FEF0141721EB}" type="datetimeFigureOut">
              <a:rPr lang="ru-RU" smtClean="0"/>
              <a:pPr/>
              <a:t>22.03.2017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009B2A2-2A1E-46A6-9D4C-A7FC30F521C3}"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0F0CC6FC-CACB-4024-96BD-FEF0141721EB}" type="datetimeFigureOut">
              <a:rPr lang="ru-RU" smtClean="0"/>
              <a:pPr/>
              <a:t>22.03.2017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009B2A2-2A1E-46A6-9D4C-A7FC30F521C3}"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F0CC6FC-CACB-4024-96BD-FEF0141721EB}" type="datetimeFigureOut">
              <a:rPr lang="ru-RU" smtClean="0"/>
              <a:pPr/>
              <a:t>22.03.2017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009B2A2-2A1E-46A6-9D4C-A7FC30F521C3}"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F0CC6FC-CACB-4024-96BD-FEF0141721EB}" type="datetimeFigureOut">
              <a:rPr lang="ru-RU" smtClean="0"/>
              <a:pPr/>
              <a:t>22.03.2017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009B2A2-2A1E-46A6-9D4C-A7FC30F521C3}"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F0CC6FC-CACB-4024-96BD-FEF0141721EB}" type="datetimeFigureOut">
              <a:rPr lang="ru-RU" smtClean="0"/>
              <a:pPr/>
              <a:t>22.03.2017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009B2A2-2A1E-46A6-9D4C-A7FC30F521C3}"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0CC6FC-CACB-4024-96BD-FEF0141721EB}" type="datetimeFigureOut">
              <a:rPr lang="ru-RU" smtClean="0"/>
              <a:pPr/>
              <a:t>22.03.2017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09B2A2-2A1E-46A6-9D4C-A7FC30F521C3}"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27.jpeg"/><Relationship Id="rId4" Type="http://schemas.openxmlformats.org/officeDocument/2006/relationships/image" Target="../media/image26.jpeg"/></Relationships>
</file>

<file path=ppt/slides/_rels/slide2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827584" y="692696"/>
            <a:ext cx="7772400" cy="2118097"/>
          </a:xfrm>
          <a:prstGeom prst="rect">
            <a:avLst/>
          </a:prstGeom>
          <a:solidFill>
            <a:schemeClr val="accent6">
              <a:lumMod val="20000"/>
              <a:lumOff val="80000"/>
            </a:schemeClr>
          </a:solidFill>
        </p:spPr>
        <p:txBody>
          <a:bodyPr vert="horz" lIns="91440" tIns="45720" rIns="91440" bIns="45720" rtlCol="0" anchor="ctr">
            <a:normAutofit fontScale="8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400" b="1" i="0" u="none" strike="noStrike" kern="1200" cap="none" spc="0" normalizeH="0" baseline="0" noProof="0" dirty="0" smtClean="0">
                <a:ln>
                  <a:noFill/>
                </a:ln>
                <a:solidFill>
                  <a:schemeClr val="tx1"/>
                </a:solidFill>
                <a:effectLst/>
                <a:uLnTx/>
                <a:uFillTx/>
                <a:latin typeface="+mj-lt"/>
                <a:ea typeface="+mj-ea"/>
                <a:cs typeface="+mj-cs"/>
              </a:rPr>
              <a:t/>
            </a:r>
            <a:br>
              <a:rPr kumimoji="0" lang="ru-RU" sz="4400" b="1" i="0" u="none" strike="noStrike" kern="1200" cap="none" spc="0" normalizeH="0" baseline="0" noProof="0" dirty="0" smtClean="0">
                <a:ln>
                  <a:noFill/>
                </a:ln>
                <a:solidFill>
                  <a:schemeClr val="tx1"/>
                </a:solidFill>
                <a:effectLst/>
                <a:uLnTx/>
                <a:uFillTx/>
                <a:latin typeface="+mj-lt"/>
                <a:ea typeface="+mj-ea"/>
                <a:cs typeface="+mj-cs"/>
              </a:rPr>
            </a:br>
            <a:r>
              <a:rPr kumimoji="0" lang="ru-RU" sz="4900" b="1" i="0" u="none" strike="noStrike" kern="1200" cap="none" spc="0" normalizeH="0" baseline="0" noProof="0" dirty="0" smtClean="0">
                <a:ln>
                  <a:noFill/>
                </a:ln>
                <a:solidFill>
                  <a:schemeClr val="tx1"/>
                </a:solidFill>
                <a:effectLst/>
                <a:uLnTx/>
                <a:uFillTx/>
                <a:latin typeface="+mj-lt"/>
                <a:ea typeface="+mj-ea"/>
                <a:cs typeface="+mj-cs"/>
              </a:rPr>
              <a:t>Как изготовить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900" b="1" i="0" u="none" strike="noStrike" kern="1200" cap="none" spc="0" normalizeH="0" baseline="0" noProof="0" dirty="0" smtClean="0">
                <a:ln>
                  <a:noFill/>
                </a:ln>
                <a:solidFill>
                  <a:schemeClr val="tx1"/>
                </a:solidFill>
                <a:effectLst/>
                <a:uLnTx/>
                <a:uFillTx/>
                <a:latin typeface="+mj-lt"/>
                <a:ea typeface="+mj-ea"/>
                <a:cs typeface="+mj-cs"/>
              </a:rPr>
              <a:t>чернила -  невидимки</a:t>
            </a:r>
            <a:br>
              <a:rPr kumimoji="0" lang="ru-RU" sz="4900" b="1" i="0" u="none" strike="noStrike" kern="1200" cap="none" spc="0" normalizeH="0" baseline="0" noProof="0" dirty="0" smtClean="0">
                <a:ln>
                  <a:noFill/>
                </a:ln>
                <a:solidFill>
                  <a:schemeClr val="tx1"/>
                </a:solidFill>
                <a:effectLst/>
                <a:uLnTx/>
                <a:uFillTx/>
                <a:latin typeface="+mj-lt"/>
                <a:ea typeface="+mj-ea"/>
                <a:cs typeface="+mj-cs"/>
              </a:rPr>
            </a:br>
            <a:endParaRPr kumimoji="0" lang="ru-RU" sz="4900" b="1" i="0" u="none" strike="noStrike" kern="1200" cap="none" spc="0" normalizeH="0" baseline="0" noProof="0" dirty="0">
              <a:ln>
                <a:noFill/>
              </a:ln>
              <a:solidFill>
                <a:schemeClr val="tx1"/>
              </a:solidFill>
              <a:effectLst/>
              <a:uLnTx/>
              <a:uFillTx/>
              <a:latin typeface="+mj-lt"/>
              <a:ea typeface="+mj-ea"/>
              <a:cs typeface="+mj-cs"/>
            </a:endParaRPr>
          </a:p>
        </p:txBody>
      </p:sp>
      <p:sp>
        <p:nvSpPr>
          <p:cNvPr id="5" name="Прямоугольник 4"/>
          <p:cNvSpPr>
            <a:spLocks noChangeArrowheads="1"/>
          </p:cNvSpPr>
          <p:nvPr/>
        </p:nvSpPr>
        <p:spPr bwMode="auto">
          <a:xfrm>
            <a:off x="3995936" y="3789040"/>
            <a:ext cx="4572000" cy="2308324"/>
          </a:xfrm>
          <a:prstGeom prst="rect">
            <a:avLst/>
          </a:prstGeom>
          <a:solidFill>
            <a:schemeClr val="accent6">
              <a:lumMod val="20000"/>
              <a:lumOff val="80000"/>
            </a:schemeClr>
          </a:solidFill>
          <a:ln>
            <a:noFill/>
          </a:ln>
          <a:extLst/>
        </p:spPr>
        <p:txBody>
          <a:bodyPr wrap="square">
            <a:spAutoFit/>
          </a:bodyPr>
          <a:lstStyle/>
          <a:p>
            <a:pPr algn="l" fontAlgn="auto">
              <a:spcBef>
                <a:spcPts val="0"/>
              </a:spcBef>
              <a:spcAft>
                <a:spcPts val="0"/>
              </a:spcAft>
              <a:defRPr/>
            </a:pPr>
            <a:r>
              <a:rPr lang="ru-RU" b="1" dirty="0">
                <a:latin typeface="Times New Roman" pitchFamily="18" charset="0"/>
                <a:cs typeface="Times New Roman" pitchFamily="18" charset="0"/>
              </a:rPr>
              <a:t>Автор: </a:t>
            </a:r>
            <a:r>
              <a:rPr lang="ru-RU" b="1" dirty="0" smtClean="0">
                <a:latin typeface="Times New Roman" pitchFamily="18" charset="0"/>
                <a:cs typeface="Times New Roman" pitchFamily="18" charset="0"/>
              </a:rPr>
              <a:t>Петровский Вадим, </a:t>
            </a:r>
          </a:p>
          <a:p>
            <a:pPr algn="l" fontAlgn="auto">
              <a:spcBef>
                <a:spcPts val="0"/>
              </a:spcBef>
              <a:spcAft>
                <a:spcPts val="0"/>
              </a:spcAft>
              <a:defRPr/>
            </a:pPr>
            <a:r>
              <a:rPr lang="ru-RU" b="1" dirty="0" smtClean="0">
                <a:latin typeface="Times New Roman" pitchFamily="18" charset="0"/>
                <a:cs typeface="Times New Roman" pitchFamily="18" charset="0"/>
              </a:rPr>
              <a:t>ученик 4 </a:t>
            </a:r>
            <a:r>
              <a:rPr lang="ru-RU" b="1" dirty="0">
                <a:latin typeface="Times New Roman" pitchFamily="18" charset="0"/>
                <a:cs typeface="Times New Roman" pitchFamily="18" charset="0"/>
              </a:rPr>
              <a:t>«А» </a:t>
            </a:r>
            <a:r>
              <a:rPr lang="ru-RU" b="1" dirty="0" smtClean="0">
                <a:latin typeface="Times New Roman" pitchFamily="18" charset="0"/>
                <a:cs typeface="Times New Roman" pitchFamily="18" charset="0"/>
              </a:rPr>
              <a:t>класса</a:t>
            </a:r>
          </a:p>
          <a:p>
            <a:pPr algn="l" fontAlgn="auto">
              <a:spcBef>
                <a:spcPts val="0"/>
              </a:spcBef>
              <a:spcAft>
                <a:spcPts val="0"/>
              </a:spcAft>
              <a:defRPr/>
            </a:pPr>
            <a:r>
              <a:rPr lang="ru-RU" b="1" dirty="0" smtClean="0">
                <a:latin typeface="Times New Roman" pitchFamily="18" charset="0"/>
                <a:cs typeface="Times New Roman" pitchFamily="18" charset="0"/>
              </a:rPr>
              <a:t>МБОУ </a:t>
            </a:r>
            <a:r>
              <a:rPr lang="ru-RU" b="1" dirty="0">
                <a:latin typeface="Times New Roman" pitchFamily="18" charset="0"/>
                <a:cs typeface="Times New Roman" pitchFamily="18" charset="0"/>
              </a:rPr>
              <a:t>«ЕСОШ №2</a:t>
            </a:r>
            <a:r>
              <a:rPr lang="ru-RU" b="1" dirty="0" smtClean="0">
                <a:latin typeface="Times New Roman" pitchFamily="18" charset="0"/>
                <a:cs typeface="Times New Roman" pitchFamily="18" charset="0"/>
              </a:rPr>
              <a:t>»</a:t>
            </a:r>
          </a:p>
          <a:p>
            <a:endParaRPr lang="ru-RU" b="1" dirty="0" smtClean="0">
              <a:solidFill>
                <a:srgbClr val="000000"/>
              </a:solidFill>
              <a:effectLst>
                <a:outerShdw blurRad="38100" dist="38100" dir="2700000" algn="tl">
                  <a:srgbClr val="C0C0C0"/>
                </a:outerShdw>
              </a:effectLst>
              <a:latin typeface="Times New Roman" pitchFamily="18" charset="0"/>
              <a:cs typeface="Times New Roman" pitchFamily="18" charset="0"/>
            </a:endParaRPr>
          </a:p>
          <a:p>
            <a:endParaRPr lang="ru-RU" b="1" dirty="0">
              <a:solidFill>
                <a:srgbClr val="000000"/>
              </a:solidFill>
              <a:effectLst>
                <a:outerShdw blurRad="38100" dist="38100" dir="2700000" algn="tl">
                  <a:srgbClr val="C0C0C0"/>
                </a:outerShdw>
              </a:effectLst>
              <a:latin typeface="Times New Roman" pitchFamily="18" charset="0"/>
              <a:cs typeface="Times New Roman" pitchFamily="18" charset="0"/>
            </a:endParaRPr>
          </a:p>
          <a:p>
            <a:pPr algn="l"/>
            <a:r>
              <a:rPr lang="ru-RU" b="1" dirty="0" smtClean="0">
                <a:latin typeface="Times New Roman" pitchFamily="18" charset="0"/>
                <a:cs typeface="Times New Roman" pitchFamily="18" charset="0"/>
              </a:rPr>
              <a:t>Научный руководитель: </a:t>
            </a:r>
          </a:p>
          <a:p>
            <a:pPr algn="l"/>
            <a:r>
              <a:rPr lang="ru-RU" b="1" dirty="0" err="1" smtClean="0">
                <a:latin typeface="Times New Roman" pitchFamily="18" charset="0"/>
                <a:cs typeface="Times New Roman" pitchFamily="18" charset="0"/>
              </a:rPr>
              <a:t>Клепец</a:t>
            </a:r>
            <a:r>
              <a:rPr lang="ru-RU" b="1" dirty="0" smtClean="0">
                <a:latin typeface="Times New Roman" pitchFamily="18" charset="0"/>
                <a:cs typeface="Times New Roman" pitchFamily="18" charset="0"/>
              </a:rPr>
              <a:t> Елена Александровна,</a:t>
            </a:r>
          </a:p>
          <a:p>
            <a:pPr algn="l"/>
            <a:r>
              <a:rPr lang="ru-RU" b="1" dirty="0">
                <a:latin typeface="Times New Roman" pitchFamily="18" charset="0"/>
                <a:cs typeface="Times New Roman" pitchFamily="18" charset="0"/>
              </a:rPr>
              <a:t>у</a:t>
            </a:r>
            <a:r>
              <a:rPr lang="ru-RU" b="1" dirty="0" smtClean="0">
                <a:latin typeface="Times New Roman" pitchFamily="18" charset="0"/>
                <a:cs typeface="Times New Roman" pitchFamily="18" charset="0"/>
              </a:rPr>
              <a:t>читель начальных классов</a:t>
            </a:r>
            <a:endParaRPr lang="ru-RU" b="1"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cstate="print"/>
          <a:srcRect/>
          <a:stretch>
            <a:fillRect/>
          </a:stretch>
        </p:blipFill>
        <p:spPr bwMode="auto">
          <a:xfrm>
            <a:off x="395536" y="3789040"/>
            <a:ext cx="3400798" cy="226719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2"/>
          <p:cNvSpPr txBox="1">
            <a:spLocks noChangeArrowheads="1"/>
          </p:cNvSpPr>
          <p:nvPr/>
        </p:nvSpPr>
        <p:spPr bwMode="auto">
          <a:xfrm>
            <a:off x="467544" y="548680"/>
            <a:ext cx="8280400" cy="707886"/>
          </a:xfrm>
          <a:prstGeom prst="rect">
            <a:avLst/>
          </a:prstGeom>
          <a:solidFill>
            <a:schemeClr val="accent6">
              <a:lumMod val="20000"/>
              <a:lumOff val="80000"/>
            </a:schemeClr>
          </a:solidFill>
          <a:ln>
            <a:noFill/>
          </a:ln>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algn="ctr" eaLnBrk="1" hangingPunct="1">
              <a:defRPr/>
            </a:pPr>
            <a:r>
              <a:rPr lang="ru-RU" sz="4000" b="1" dirty="0" smtClean="0"/>
              <a:t>Виды чернил</a:t>
            </a:r>
          </a:p>
        </p:txBody>
      </p:sp>
      <p:cxnSp>
        <p:nvCxnSpPr>
          <p:cNvPr id="8" name="Прямая со стрелкой 7"/>
          <p:cNvCxnSpPr/>
          <p:nvPr/>
        </p:nvCxnSpPr>
        <p:spPr>
          <a:xfrm flipH="1">
            <a:off x="2051720" y="1340768"/>
            <a:ext cx="2556024" cy="1656184"/>
          </a:xfrm>
          <a:prstGeom prst="straightConnector1">
            <a:avLst/>
          </a:prstGeom>
          <a:ln w="76200">
            <a:tailEnd type="arrow"/>
          </a:ln>
        </p:spPr>
        <p:style>
          <a:lnRef idx="1">
            <a:schemeClr val="dk1"/>
          </a:lnRef>
          <a:fillRef idx="0">
            <a:schemeClr val="dk1"/>
          </a:fillRef>
          <a:effectRef idx="0">
            <a:schemeClr val="dk1"/>
          </a:effectRef>
          <a:fontRef idx="minor">
            <a:schemeClr val="tx1"/>
          </a:fontRef>
        </p:style>
      </p:cxnSp>
      <p:cxnSp>
        <p:nvCxnSpPr>
          <p:cNvPr id="17" name="Прямая со стрелкой 16"/>
          <p:cNvCxnSpPr/>
          <p:nvPr/>
        </p:nvCxnSpPr>
        <p:spPr>
          <a:xfrm>
            <a:off x="4572000" y="1340768"/>
            <a:ext cx="2448272" cy="1656184"/>
          </a:xfrm>
          <a:prstGeom prst="straightConnector1">
            <a:avLst/>
          </a:prstGeom>
          <a:ln w="76200">
            <a:tailEnd type="arrow"/>
          </a:ln>
        </p:spPr>
        <p:style>
          <a:lnRef idx="1">
            <a:schemeClr val="dk1"/>
          </a:lnRef>
          <a:fillRef idx="0">
            <a:schemeClr val="dk1"/>
          </a:fillRef>
          <a:effectRef idx="0">
            <a:schemeClr val="dk1"/>
          </a:effectRef>
          <a:fontRef idx="minor">
            <a:schemeClr val="tx1"/>
          </a:fontRef>
        </p:style>
      </p:cxnSp>
      <p:sp>
        <p:nvSpPr>
          <p:cNvPr id="21" name="Текст 3"/>
          <p:cNvSpPr txBox="1">
            <a:spLocks/>
          </p:cNvSpPr>
          <p:nvPr/>
        </p:nvSpPr>
        <p:spPr>
          <a:xfrm>
            <a:off x="467544" y="3068960"/>
            <a:ext cx="3008313" cy="3195736"/>
          </a:xfrm>
          <a:prstGeom prst="rect">
            <a:avLst/>
          </a:prstGeom>
          <a:solidFill>
            <a:schemeClr val="accent6">
              <a:lumMod val="20000"/>
              <a:lumOff val="80000"/>
            </a:schemeClr>
          </a:solidFill>
        </p:spPr>
        <p:txBody>
          <a:bodyPr/>
          <a:lstStyle/>
          <a:p>
            <a:r>
              <a:rPr kumimoji="0" lang="ru-RU" sz="1800" b="0" i="0" u="none" strike="noStrike" kern="1200" cap="none" spc="0" normalizeH="0" baseline="0" noProof="0" dirty="0" smtClean="0">
                <a:ln>
                  <a:noFill/>
                </a:ln>
                <a:solidFill>
                  <a:schemeClr val="tx1"/>
                </a:solidFill>
                <a:effectLst/>
                <a:uLnTx/>
                <a:uFillTx/>
                <a:latin typeface="+mn-lt"/>
                <a:ea typeface="+mn-ea"/>
                <a:cs typeface="+mn-cs"/>
              </a:rPr>
              <a:t> </a:t>
            </a:r>
          </a:p>
          <a:p>
            <a:r>
              <a:rPr lang="ru-RU" b="1" dirty="0"/>
              <a:t>Проявляющиеся чернила </a:t>
            </a:r>
            <a:r>
              <a:rPr lang="ru-RU" dirty="0"/>
              <a:t>не оставляют следа на бумаге после их высыхания. Надписи или изображения, сделанные такими чернилами, становятся видимыми (проявляются) только при создании специальных условий.</a:t>
            </a:r>
            <a:endParaRPr kumimoji="0" lang="ru-RU"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22" name="Текст 3"/>
          <p:cNvSpPr txBox="1">
            <a:spLocks/>
          </p:cNvSpPr>
          <p:nvPr/>
        </p:nvSpPr>
        <p:spPr>
          <a:xfrm>
            <a:off x="5580112" y="3068960"/>
            <a:ext cx="3008313" cy="3195736"/>
          </a:xfrm>
          <a:prstGeom prst="rect">
            <a:avLst/>
          </a:prstGeom>
          <a:solidFill>
            <a:schemeClr val="accent6">
              <a:lumMod val="20000"/>
              <a:lumOff val="80000"/>
            </a:schemeClr>
          </a:solidFill>
        </p:spPr>
        <p:txBody>
          <a:bodyPr/>
          <a:lstStyle/>
          <a:p>
            <a:r>
              <a:rPr kumimoji="0" lang="ru-RU" sz="1800" b="0" i="0" u="none" strike="noStrike" kern="1200" cap="none" spc="0" normalizeH="0" baseline="0" noProof="0" dirty="0" smtClean="0">
                <a:ln>
                  <a:noFill/>
                </a:ln>
                <a:solidFill>
                  <a:schemeClr val="tx1"/>
                </a:solidFill>
                <a:effectLst/>
                <a:uLnTx/>
                <a:uFillTx/>
                <a:latin typeface="+mn-lt"/>
                <a:ea typeface="+mn-ea"/>
                <a:cs typeface="+mn-cs"/>
              </a:rPr>
              <a:t> </a:t>
            </a:r>
          </a:p>
          <a:p>
            <a:r>
              <a:rPr lang="ru-RU" b="1" dirty="0" smtClean="0"/>
              <a:t>Исчезающие чернила,</a:t>
            </a:r>
            <a:r>
              <a:rPr lang="ru-RU" dirty="0"/>
              <a:t> </a:t>
            </a:r>
            <a:r>
              <a:rPr lang="ru-RU" dirty="0" smtClean="0"/>
              <a:t>которые </a:t>
            </a:r>
            <a:r>
              <a:rPr lang="ru-RU" dirty="0"/>
              <a:t>первоначально имеют цвет, во время письма хорошо видны, а под воздействием времени или веществ в воздухе обесцвечиваются.</a:t>
            </a:r>
            <a:r>
              <a:rPr lang="ru-RU" b="1" dirty="0" smtClean="0"/>
              <a:t>  </a:t>
            </a:r>
            <a:endParaRPr kumimoji="0" lang="ru-RU" sz="3200" b="1"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2"/>
          <p:cNvSpPr txBox="1">
            <a:spLocks noChangeArrowheads="1"/>
          </p:cNvSpPr>
          <p:nvPr/>
        </p:nvSpPr>
        <p:spPr bwMode="auto">
          <a:xfrm>
            <a:off x="467544" y="548680"/>
            <a:ext cx="8280400" cy="707886"/>
          </a:xfrm>
          <a:prstGeom prst="rect">
            <a:avLst/>
          </a:prstGeom>
          <a:solidFill>
            <a:schemeClr val="accent6">
              <a:lumMod val="20000"/>
              <a:lumOff val="80000"/>
            </a:schemeClr>
          </a:solidFill>
          <a:ln>
            <a:noFill/>
          </a:ln>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algn="ctr" eaLnBrk="1" hangingPunct="1">
              <a:defRPr/>
            </a:pPr>
            <a:r>
              <a:rPr lang="ru-RU" sz="4000" b="1" dirty="0" smtClean="0"/>
              <a:t>Виды чернил</a:t>
            </a:r>
          </a:p>
        </p:txBody>
      </p:sp>
      <p:cxnSp>
        <p:nvCxnSpPr>
          <p:cNvPr id="8" name="Прямая со стрелкой 7"/>
          <p:cNvCxnSpPr/>
          <p:nvPr/>
        </p:nvCxnSpPr>
        <p:spPr>
          <a:xfrm flipH="1">
            <a:off x="2051720" y="1340768"/>
            <a:ext cx="2556024" cy="1656184"/>
          </a:xfrm>
          <a:prstGeom prst="straightConnector1">
            <a:avLst/>
          </a:prstGeom>
          <a:ln w="76200">
            <a:tailEnd type="arrow"/>
          </a:ln>
        </p:spPr>
        <p:style>
          <a:lnRef idx="1">
            <a:schemeClr val="dk1"/>
          </a:lnRef>
          <a:fillRef idx="0">
            <a:schemeClr val="dk1"/>
          </a:fillRef>
          <a:effectRef idx="0">
            <a:schemeClr val="dk1"/>
          </a:effectRef>
          <a:fontRef idx="minor">
            <a:schemeClr val="tx1"/>
          </a:fontRef>
        </p:style>
      </p:cxnSp>
      <p:cxnSp>
        <p:nvCxnSpPr>
          <p:cNvPr id="17" name="Прямая со стрелкой 16"/>
          <p:cNvCxnSpPr/>
          <p:nvPr/>
        </p:nvCxnSpPr>
        <p:spPr>
          <a:xfrm>
            <a:off x="4572000" y="1340768"/>
            <a:ext cx="2448272" cy="1656184"/>
          </a:xfrm>
          <a:prstGeom prst="straightConnector1">
            <a:avLst/>
          </a:prstGeom>
          <a:ln w="76200">
            <a:tailEnd type="arrow"/>
          </a:ln>
        </p:spPr>
        <p:style>
          <a:lnRef idx="1">
            <a:schemeClr val="dk1"/>
          </a:lnRef>
          <a:fillRef idx="0">
            <a:schemeClr val="dk1"/>
          </a:fillRef>
          <a:effectRef idx="0">
            <a:schemeClr val="dk1"/>
          </a:effectRef>
          <a:fontRef idx="minor">
            <a:schemeClr val="tx1"/>
          </a:fontRef>
        </p:style>
      </p:cxnSp>
      <p:sp>
        <p:nvSpPr>
          <p:cNvPr id="21" name="Текст 3"/>
          <p:cNvSpPr txBox="1">
            <a:spLocks/>
          </p:cNvSpPr>
          <p:nvPr/>
        </p:nvSpPr>
        <p:spPr>
          <a:xfrm>
            <a:off x="323528" y="2996952"/>
            <a:ext cx="2684785" cy="1368152"/>
          </a:xfrm>
          <a:prstGeom prst="rect">
            <a:avLst/>
          </a:prstGeom>
          <a:solidFill>
            <a:schemeClr val="accent6">
              <a:lumMod val="20000"/>
              <a:lumOff val="80000"/>
            </a:schemeClr>
          </a:solidFill>
        </p:spPr>
        <p:txBody>
          <a:bodyPr/>
          <a:lstStyle/>
          <a:p>
            <a:r>
              <a:rPr kumimoji="0" lang="ru-RU" sz="1800" b="0" i="0" u="none" strike="noStrike" kern="1200" cap="none" spc="0" normalizeH="0" baseline="0" noProof="0" dirty="0" smtClean="0">
                <a:ln>
                  <a:noFill/>
                </a:ln>
                <a:solidFill>
                  <a:schemeClr val="tx1"/>
                </a:solidFill>
                <a:effectLst/>
                <a:uLnTx/>
                <a:uFillTx/>
                <a:latin typeface="+mn-lt"/>
                <a:ea typeface="+mn-ea"/>
                <a:cs typeface="+mn-cs"/>
              </a:rPr>
              <a:t> </a:t>
            </a:r>
          </a:p>
          <a:p>
            <a:pPr algn="ctr"/>
            <a:r>
              <a:rPr lang="ru-RU" b="1" i="1" dirty="0"/>
              <a:t>Химические чернила</a:t>
            </a:r>
            <a:endParaRPr lang="ru-RU" dirty="0"/>
          </a:p>
          <a:p>
            <a:endParaRPr kumimoji="0" lang="ru-RU"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22" name="Текст 3"/>
          <p:cNvSpPr txBox="1">
            <a:spLocks/>
          </p:cNvSpPr>
          <p:nvPr/>
        </p:nvSpPr>
        <p:spPr>
          <a:xfrm>
            <a:off x="6135687" y="2996952"/>
            <a:ext cx="2684785" cy="1296144"/>
          </a:xfrm>
          <a:prstGeom prst="rect">
            <a:avLst/>
          </a:prstGeom>
          <a:solidFill>
            <a:schemeClr val="accent6">
              <a:lumMod val="20000"/>
              <a:lumOff val="80000"/>
            </a:schemeClr>
          </a:solidFill>
        </p:spPr>
        <p:txBody>
          <a:bodyPr/>
          <a:lstStyle/>
          <a:p>
            <a:r>
              <a:rPr kumimoji="0" lang="ru-RU" sz="1800" b="0" i="0" u="none" strike="noStrike" kern="1200" cap="none" spc="0" normalizeH="0" baseline="0" noProof="0" dirty="0" smtClean="0">
                <a:ln>
                  <a:noFill/>
                </a:ln>
                <a:solidFill>
                  <a:schemeClr val="tx1"/>
                </a:solidFill>
                <a:effectLst/>
                <a:uLnTx/>
                <a:uFillTx/>
                <a:latin typeface="+mn-lt"/>
                <a:ea typeface="+mn-ea"/>
                <a:cs typeface="+mn-cs"/>
              </a:rPr>
              <a:t> </a:t>
            </a:r>
          </a:p>
          <a:p>
            <a:pPr algn="ctr"/>
            <a:r>
              <a:rPr lang="ru-RU" b="1" i="1" dirty="0"/>
              <a:t>Фоточувствительные чернила</a:t>
            </a:r>
            <a:endParaRPr lang="ru-RU" dirty="0"/>
          </a:p>
        </p:txBody>
      </p:sp>
      <p:cxnSp>
        <p:nvCxnSpPr>
          <p:cNvPr id="7" name="Прямая со стрелкой 6"/>
          <p:cNvCxnSpPr/>
          <p:nvPr/>
        </p:nvCxnSpPr>
        <p:spPr>
          <a:xfrm flipH="1">
            <a:off x="3059832" y="1412776"/>
            <a:ext cx="1512168" cy="3312368"/>
          </a:xfrm>
          <a:prstGeom prst="straightConnector1">
            <a:avLst/>
          </a:prstGeom>
          <a:ln w="76200">
            <a:tailEnd type="arrow"/>
          </a:ln>
        </p:spPr>
        <p:style>
          <a:lnRef idx="1">
            <a:schemeClr val="dk1"/>
          </a:lnRef>
          <a:fillRef idx="0">
            <a:schemeClr val="dk1"/>
          </a:fillRef>
          <a:effectRef idx="0">
            <a:schemeClr val="dk1"/>
          </a:effectRef>
          <a:fontRef idx="minor">
            <a:schemeClr val="tx1"/>
          </a:fontRef>
        </p:style>
      </p:cxnSp>
      <p:sp>
        <p:nvSpPr>
          <p:cNvPr id="10" name="Текст 3"/>
          <p:cNvSpPr txBox="1">
            <a:spLocks/>
          </p:cNvSpPr>
          <p:nvPr/>
        </p:nvSpPr>
        <p:spPr>
          <a:xfrm>
            <a:off x="323528" y="4581128"/>
            <a:ext cx="2684785" cy="1368152"/>
          </a:xfrm>
          <a:prstGeom prst="rect">
            <a:avLst/>
          </a:prstGeom>
          <a:solidFill>
            <a:schemeClr val="accent6">
              <a:lumMod val="20000"/>
              <a:lumOff val="80000"/>
            </a:schemeClr>
          </a:solidFill>
        </p:spPr>
        <p:txBody>
          <a:bodyPr/>
          <a:lstStyle/>
          <a:p>
            <a:r>
              <a:rPr kumimoji="0" lang="ru-RU" sz="1800" b="0" i="0" u="none" strike="noStrike" kern="1200" cap="none" spc="0" normalizeH="0" baseline="0" noProof="0" dirty="0" smtClean="0">
                <a:ln>
                  <a:noFill/>
                </a:ln>
                <a:solidFill>
                  <a:schemeClr val="tx1"/>
                </a:solidFill>
                <a:effectLst/>
                <a:uLnTx/>
                <a:uFillTx/>
                <a:latin typeface="+mn-lt"/>
                <a:ea typeface="+mn-ea"/>
                <a:cs typeface="+mn-cs"/>
              </a:rPr>
              <a:t> </a:t>
            </a:r>
          </a:p>
          <a:p>
            <a:pPr algn="ctr"/>
            <a:r>
              <a:rPr lang="ru-RU" b="1" i="1" dirty="0"/>
              <a:t>Люминесцентные чернила</a:t>
            </a:r>
            <a:endParaRPr kumimoji="0" lang="ru-RU" sz="3200" b="0" i="0" u="none" strike="noStrike" kern="1200" cap="none" spc="0" normalizeH="0" baseline="0" noProof="0" dirty="0">
              <a:ln>
                <a:noFill/>
              </a:ln>
              <a:solidFill>
                <a:schemeClr val="tx1"/>
              </a:solidFill>
              <a:effectLst/>
              <a:uLnTx/>
              <a:uFillTx/>
              <a:latin typeface="+mn-lt"/>
              <a:ea typeface="+mn-ea"/>
              <a:cs typeface="+mn-cs"/>
            </a:endParaRPr>
          </a:p>
        </p:txBody>
      </p:sp>
      <p:cxnSp>
        <p:nvCxnSpPr>
          <p:cNvPr id="12" name="Прямая со стрелкой 11"/>
          <p:cNvCxnSpPr/>
          <p:nvPr/>
        </p:nvCxnSpPr>
        <p:spPr>
          <a:xfrm>
            <a:off x="4572000" y="1412776"/>
            <a:ext cx="1512168" cy="3384376"/>
          </a:xfrm>
          <a:prstGeom prst="straightConnector1">
            <a:avLst/>
          </a:prstGeom>
          <a:ln w="76200">
            <a:tailEnd type="arrow"/>
          </a:ln>
        </p:spPr>
        <p:style>
          <a:lnRef idx="1">
            <a:schemeClr val="dk1"/>
          </a:lnRef>
          <a:fillRef idx="0">
            <a:schemeClr val="dk1"/>
          </a:fillRef>
          <a:effectRef idx="0">
            <a:schemeClr val="dk1"/>
          </a:effectRef>
          <a:fontRef idx="minor">
            <a:schemeClr val="tx1"/>
          </a:fontRef>
        </p:style>
      </p:cxnSp>
      <p:sp>
        <p:nvSpPr>
          <p:cNvPr id="16" name="Текст 3"/>
          <p:cNvSpPr txBox="1">
            <a:spLocks/>
          </p:cNvSpPr>
          <p:nvPr/>
        </p:nvSpPr>
        <p:spPr>
          <a:xfrm>
            <a:off x="6135687" y="4581128"/>
            <a:ext cx="2684785" cy="1296144"/>
          </a:xfrm>
          <a:prstGeom prst="rect">
            <a:avLst/>
          </a:prstGeom>
          <a:solidFill>
            <a:schemeClr val="accent6">
              <a:lumMod val="20000"/>
              <a:lumOff val="80000"/>
            </a:schemeClr>
          </a:solidFill>
        </p:spPr>
        <p:txBody>
          <a:bodyPr/>
          <a:lstStyle/>
          <a:p>
            <a:r>
              <a:rPr kumimoji="0" lang="ru-RU" sz="1800" b="0" i="0" u="none" strike="noStrike" kern="1200" cap="none" spc="0" normalizeH="0" baseline="0" noProof="0" dirty="0" smtClean="0">
                <a:ln>
                  <a:noFill/>
                </a:ln>
                <a:solidFill>
                  <a:schemeClr val="tx1"/>
                </a:solidFill>
                <a:effectLst/>
                <a:uLnTx/>
                <a:uFillTx/>
                <a:latin typeface="+mn-lt"/>
                <a:ea typeface="+mn-ea"/>
                <a:cs typeface="+mn-cs"/>
              </a:rPr>
              <a:t> </a:t>
            </a:r>
          </a:p>
          <a:p>
            <a:pPr algn="ctr"/>
            <a:r>
              <a:rPr lang="ru-RU" b="1" i="1" dirty="0"/>
              <a:t>Термочувствительные чернила</a:t>
            </a:r>
            <a:endParaRPr lang="ru-RU" dirty="0"/>
          </a:p>
        </p:txBody>
      </p:sp>
      <p:cxnSp>
        <p:nvCxnSpPr>
          <p:cNvPr id="20" name="Прямая со стрелкой 19"/>
          <p:cNvCxnSpPr/>
          <p:nvPr/>
        </p:nvCxnSpPr>
        <p:spPr>
          <a:xfrm>
            <a:off x="4572000" y="1556792"/>
            <a:ext cx="72008" cy="3672408"/>
          </a:xfrm>
          <a:prstGeom prst="straightConnector1">
            <a:avLst/>
          </a:prstGeom>
          <a:ln w="76200">
            <a:tailEnd type="arrow"/>
          </a:ln>
        </p:spPr>
        <p:style>
          <a:lnRef idx="1">
            <a:schemeClr val="dk1"/>
          </a:lnRef>
          <a:fillRef idx="0">
            <a:schemeClr val="dk1"/>
          </a:fillRef>
          <a:effectRef idx="0">
            <a:schemeClr val="dk1"/>
          </a:effectRef>
          <a:fontRef idx="minor">
            <a:schemeClr val="tx1"/>
          </a:fontRef>
        </p:style>
      </p:cxnSp>
      <p:sp>
        <p:nvSpPr>
          <p:cNvPr id="25" name="Текст 3"/>
          <p:cNvSpPr txBox="1">
            <a:spLocks/>
          </p:cNvSpPr>
          <p:nvPr/>
        </p:nvSpPr>
        <p:spPr>
          <a:xfrm>
            <a:off x="3275857" y="5301208"/>
            <a:ext cx="2592288" cy="1368152"/>
          </a:xfrm>
          <a:prstGeom prst="rect">
            <a:avLst/>
          </a:prstGeom>
          <a:solidFill>
            <a:schemeClr val="accent6">
              <a:lumMod val="20000"/>
              <a:lumOff val="80000"/>
            </a:schemeClr>
          </a:solidFill>
        </p:spPr>
        <p:txBody>
          <a:bodyPr/>
          <a:lstStyle/>
          <a:p>
            <a:r>
              <a:rPr kumimoji="0" lang="ru-RU" sz="1800" b="0" i="0" u="none" strike="noStrike" kern="1200" cap="none" spc="0" normalizeH="0" baseline="0" noProof="0" dirty="0" smtClean="0">
                <a:ln>
                  <a:noFill/>
                </a:ln>
                <a:solidFill>
                  <a:schemeClr val="tx1"/>
                </a:solidFill>
                <a:effectLst/>
                <a:uLnTx/>
                <a:uFillTx/>
                <a:latin typeface="+mn-lt"/>
                <a:ea typeface="+mn-ea"/>
                <a:cs typeface="+mn-cs"/>
              </a:rPr>
              <a:t> </a:t>
            </a:r>
          </a:p>
          <a:p>
            <a:pPr algn="ctr"/>
            <a:r>
              <a:rPr lang="ru-RU" b="1" i="1" dirty="0" err="1"/>
              <a:t>Влагочувствительные</a:t>
            </a:r>
            <a:r>
              <a:rPr lang="ru-RU" b="1" i="1" dirty="0"/>
              <a:t> чернила</a:t>
            </a:r>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2"/>
          <p:cNvSpPr txBox="1">
            <a:spLocks noChangeArrowheads="1"/>
          </p:cNvSpPr>
          <p:nvPr/>
        </p:nvSpPr>
        <p:spPr bwMode="auto">
          <a:xfrm>
            <a:off x="467544" y="548680"/>
            <a:ext cx="8280400" cy="1323439"/>
          </a:xfrm>
          <a:prstGeom prst="rect">
            <a:avLst/>
          </a:prstGeom>
          <a:solidFill>
            <a:schemeClr val="accent6">
              <a:lumMod val="20000"/>
              <a:lumOff val="80000"/>
            </a:schemeClr>
          </a:solidFill>
          <a:ln>
            <a:noFill/>
          </a:ln>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algn="ctr" eaLnBrk="1" hangingPunct="1">
              <a:defRPr/>
            </a:pPr>
            <a:r>
              <a:rPr lang="ru-RU" sz="4000" b="1" dirty="0" smtClean="0"/>
              <a:t>Использование невидимых чернил в современности</a:t>
            </a:r>
          </a:p>
        </p:txBody>
      </p:sp>
      <p:cxnSp>
        <p:nvCxnSpPr>
          <p:cNvPr id="8" name="Прямая со стрелкой 7"/>
          <p:cNvCxnSpPr/>
          <p:nvPr/>
        </p:nvCxnSpPr>
        <p:spPr>
          <a:xfrm flipH="1">
            <a:off x="2051720" y="2060848"/>
            <a:ext cx="2376264" cy="936104"/>
          </a:xfrm>
          <a:prstGeom prst="straightConnector1">
            <a:avLst/>
          </a:prstGeom>
          <a:ln w="76200">
            <a:tailEnd type="arrow"/>
          </a:ln>
        </p:spPr>
        <p:style>
          <a:lnRef idx="1">
            <a:schemeClr val="dk1"/>
          </a:lnRef>
          <a:fillRef idx="0">
            <a:schemeClr val="dk1"/>
          </a:fillRef>
          <a:effectRef idx="0">
            <a:schemeClr val="dk1"/>
          </a:effectRef>
          <a:fontRef idx="minor">
            <a:schemeClr val="tx1"/>
          </a:fontRef>
        </p:style>
      </p:cxnSp>
      <p:cxnSp>
        <p:nvCxnSpPr>
          <p:cNvPr id="17" name="Прямая со стрелкой 16"/>
          <p:cNvCxnSpPr/>
          <p:nvPr/>
        </p:nvCxnSpPr>
        <p:spPr>
          <a:xfrm>
            <a:off x="4499992" y="1988840"/>
            <a:ext cx="2448272" cy="1008112"/>
          </a:xfrm>
          <a:prstGeom prst="straightConnector1">
            <a:avLst/>
          </a:prstGeom>
          <a:ln w="76200">
            <a:tailEnd type="arrow"/>
          </a:ln>
        </p:spPr>
        <p:style>
          <a:lnRef idx="1">
            <a:schemeClr val="dk1"/>
          </a:lnRef>
          <a:fillRef idx="0">
            <a:schemeClr val="dk1"/>
          </a:fillRef>
          <a:effectRef idx="0">
            <a:schemeClr val="dk1"/>
          </a:effectRef>
          <a:fontRef idx="minor">
            <a:schemeClr val="tx1"/>
          </a:fontRef>
        </p:style>
      </p:cxnSp>
      <p:cxnSp>
        <p:nvCxnSpPr>
          <p:cNvPr id="7" name="Прямая со стрелкой 6"/>
          <p:cNvCxnSpPr/>
          <p:nvPr/>
        </p:nvCxnSpPr>
        <p:spPr>
          <a:xfrm flipH="1">
            <a:off x="3275856" y="1988840"/>
            <a:ext cx="1224136" cy="3096344"/>
          </a:xfrm>
          <a:prstGeom prst="straightConnector1">
            <a:avLst/>
          </a:prstGeom>
          <a:ln w="76200">
            <a:tailEnd type="arrow"/>
          </a:ln>
        </p:spPr>
        <p:style>
          <a:lnRef idx="1">
            <a:schemeClr val="dk1"/>
          </a:lnRef>
          <a:fillRef idx="0">
            <a:schemeClr val="dk1"/>
          </a:fillRef>
          <a:effectRef idx="0">
            <a:schemeClr val="dk1"/>
          </a:effectRef>
          <a:fontRef idx="minor">
            <a:schemeClr val="tx1"/>
          </a:fontRef>
        </p:style>
      </p:cxnSp>
      <p:cxnSp>
        <p:nvCxnSpPr>
          <p:cNvPr id="12" name="Прямая со стрелкой 11"/>
          <p:cNvCxnSpPr/>
          <p:nvPr/>
        </p:nvCxnSpPr>
        <p:spPr>
          <a:xfrm>
            <a:off x="4572000" y="2060848"/>
            <a:ext cx="1152128" cy="2952328"/>
          </a:xfrm>
          <a:prstGeom prst="straightConnector1">
            <a:avLst/>
          </a:prstGeom>
          <a:ln w="76200">
            <a:tailEnd type="arrow"/>
          </a:ln>
        </p:spPr>
        <p:style>
          <a:lnRef idx="1">
            <a:schemeClr val="dk1"/>
          </a:lnRef>
          <a:fillRef idx="0">
            <a:schemeClr val="dk1"/>
          </a:fillRef>
          <a:effectRef idx="0">
            <a:schemeClr val="dk1"/>
          </a:effectRef>
          <a:fontRef idx="minor">
            <a:schemeClr val="tx1"/>
          </a:fontRef>
        </p:style>
      </p:cxnSp>
      <p:pic>
        <p:nvPicPr>
          <p:cNvPr id="28" name="Рисунок 27"/>
          <p:cNvPicPr/>
          <p:nvPr/>
        </p:nvPicPr>
        <p:blipFill>
          <a:blip r:embed="rId2" cstate="print"/>
          <a:srcRect/>
          <a:stretch>
            <a:fillRect/>
          </a:stretch>
        </p:blipFill>
        <p:spPr bwMode="auto">
          <a:xfrm>
            <a:off x="323528" y="2996952"/>
            <a:ext cx="2376264" cy="1656184"/>
          </a:xfrm>
          <a:prstGeom prst="rect">
            <a:avLst/>
          </a:prstGeom>
          <a:noFill/>
          <a:ln w="9525">
            <a:noFill/>
            <a:miter lim="800000"/>
            <a:headEnd/>
            <a:tailEnd/>
          </a:ln>
        </p:spPr>
      </p:pic>
      <p:pic>
        <p:nvPicPr>
          <p:cNvPr id="29" name="Рисунок 28" descr="http://cs630029.vk.me/v630029683/39f9e/VqTMujmWln0.jpg"/>
          <p:cNvPicPr/>
          <p:nvPr/>
        </p:nvPicPr>
        <p:blipFill>
          <a:blip r:embed="rId3" cstate="print"/>
          <a:srcRect/>
          <a:stretch>
            <a:fillRect/>
          </a:stretch>
        </p:blipFill>
        <p:spPr bwMode="auto">
          <a:xfrm>
            <a:off x="1115616" y="5085184"/>
            <a:ext cx="2376264" cy="1584176"/>
          </a:xfrm>
          <a:prstGeom prst="rect">
            <a:avLst/>
          </a:prstGeom>
          <a:noFill/>
          <a:ln w="9525">
            <a:noFill/>
            <a:miter lim="800000"/>
            <a:headEnd/>
            <a:tailEnd/>
          </a:ln>
        </p:spPr>
      </p:pic>
      <p:pic>
        <p:nvPicPr>
          <p:cNvPr id="31" name="Рисунок 30" descr="http://kazan.rujazi.com/images/classified/644718.jpg"/>
          <p:cNvPicPr/>
          <p:nvPr/>
        </p:nvPicPr>
        <p:blipFill>
          <a:blip r:embed="rId4" cstate="print"/>
          <a:srcRect/>
          <a:stretch>
            <a:fillRect/>
          </a:stretch>
        </p:blipFill>
        <p:spPr bwMode="auto">
          <a:xfrm>
            <a:off x="6300192" y="3068960"/>
            <a:ext cx="2520280" cy="1584176"/>
          </a:xfrm>
          <a:prstGeom prst="rect">
            <a:avLst/>
          </a:prstGeom>
          <a:noFill/>
          <a:ln w="9525">
            <a:noFill/>
            <a:miter lim="800000"/>
            <a:headEnd/>
            <a:tailEnd/>
          </a:ln>
        </p:spPr>
      </p:pic>
      <p:pic>
        <p:nvPicPr>
          <p:cNvPr id="32" name="Рисунок 31" descr="http://www.znany-sklep.pl/sites/default/files/epson_l210.jpg"/>
          <p:cNvPicPr/>
          <p:nvPr/>
        </p:nvPicPr>
        <p:blipFill>
          <a:blip r:embed="rId5" cstate="print"/>
          <a:srcRect/>
          <a:stretch>
            <a:fillRect/>
          </a:stretch>
        </p:blipFill>
        <p:spPr bwMode="auto">
          <a:xfrm>
            <a:off x="5724128" y="5013176"/>
            <a:ext cx="2736304" cy="1656184"/>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down)">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wipe(down)">
                                      <p:cBhvr>
                                        <p:cTn id="12" dur="500"/>
                                        <p:tgtEl>
                                          <p:spTgt spid="2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down)">
                                      <p:cBhvr>
                                        <p:cTn id="17" dur="500"/>
                                        <p:tgtEl>
                                          <p:spTgt spid="3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wipe(down)">
                                      <p:cBhvr>
                                        <p:cTn id="2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2"/>
          <p:cNvSpPr txBox="1">
            <a:spLocks noChangeArrowheads="1"/>
          </p:cNvSpPr>
          <p:nvPr/>
        </p:nvSpPr>
        <p:spPr bwMode="auto">
          <a:xfrm>
            <a:off x="467544" y="548680"/>
            <a:ext cx="8280400" cy="1323439"/>
          </a:xfrm>
          <a:prstGeom prst="rect">
            <a:avLst/>
          </a:prstGeom>
          <a:solidFill>
            <a:schemeClr val="accent6">
              <a:lumMod val="20000"/>
              <a:lumOff val="80000"/>
            </a:schemeClr>
          </a:solidFill>
          <a:ln>
            <a:noFill/>
          </a:ln>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lvl="1" algn="ctr"/>
            <a:r>
              <a:rPr lang="ru-RU" sz="4000" b="1" dirty="0" smtClean="0"/>
              <a:t>Приготовление невидимых чернил из лимона</a:t>
            </a:r>
            <a:endParaRPr lang="ru-RU" sz="4000" dirty="0"/>
          </a:p>
        </p:txBody>
      </p:sp>
      <p:sp>
        <p:nvSpPr>
          <p:cNvPr id="6" name="Текст 3"/>
          <p:cNvSpPr txBox="1">
            <a:spLocks/>
          </p:cNvSpPr>
          <p:nvPr/>
        </p:nvSpPr>
        <p:spPr>
          <a:xfrm>
            <a:off x="5796136" y="2060848"/>
            <a:ext cx="3008313" cy="4581128"/>
          </a:xfrm>
          <a:prstGeom prst="rect">
            <a:avLst/>
          </a:prstGeom>
          <a:solidFill>
            <a:schemeClr val="accent6">
              <a:lumMod val="20000"/>
              <a:lumOff val="80000"/>
            </a:schemeClr>
          </a:solidFill>
        </p:spPr>
        <p:txBody>
          <a:bodyPr/>
          <a:lstStyle/>
          <a:p>
            <a:r>
              <a:rPr kumimoji="0" lang="ru-RU" sz="1800" b="0" i="0" u="none" strike="noStrike" kern="1200" cap="none" spc="0" normalizeH="0" baseline="0" noProof="0" dirty="0" smtClean="0">
                <a:ln>
                  <a:noFill/>
                </a:ln>
                <a:solidFill>
                  <a:schemeClr val="tx1"/>
                </a:solidFill>
                <a:effectLst/>
                <a:uLnTx/>
                <a:uFillTx/>
                <a:latin typeface="+mn-lt"/>
                <a:ea typeface="+mn-ea"/>
                <a:cs typeface="+mn-cs"/>
              </a:rPr>
              <a:t> </a:t>
            </a:r>
          </a:p>
          <a:p>
            <a:r>
              <a:rPr lang="ru-RU" b="1" i="1" dirty="0" smtClean="0"/>
              <a:t>Оборудование: лимон</a:t>
            </a:r>
            <a:r>
              <a:rPr lang="ru-RU" b="1" i="1" dirty="0"/>
              <a:t>, стаканчик, кисточка, </a:t>
            </a:r>
            <a:r>
              <a:rPr lang="ru-RU" b="1" i="1" dirty="0" smtClean="0"/>
              <a:t>бумага.</a:t>
            </a:r>
            <a:r>
              <a:rPr lang="ru-RU" dirty="0"/>
              <a:t> </a:t>
            </a:r>
            <a:endParaRPr lang="ru-RU" dirty="0" smtClean="0"/>
          </a:p>
          <a:p>
            <a:r>
              <a:rPr lang="ru-RU" dirty="0" smtClean="0"/>
              <a:t>Выдавим </a:t>
            </a:r>
            <a:r>
              <a:rPr lang="ru-RU" dirty="0"/>
              <a:t>сок из лимона в стакан, добавим такое же количество воды. </a:t>
            </a:r>
            <a:r>
              <a:rPr lang="ru-RU" dirty="0" smtClean="0"/>
              <a:t>Напишем </a:t>
            </a:r>
            <a:r>
              <a:rPr lang="ru-RU" dirty="0"/>
              <a:t>что-нибудь на </a:t>
            </a:r>
            <a:r>
              <a:rPr lang="ru-RU" dirty="0" smtClean="0"/>
              <a:t>бумаге и даём </a:t>
            </a:r>
            <a:r>
              <a:rPr lang="ru-RU" dirty="0"/>
              <a:t>высохнуть. Чтобы проявить </a:t>
            </a:r>
            <a:r>
              <a:rPr lang="ru-RU" dirty="0" smtClean="0"/>
              <a:t>надпись проглаживаем её горячим </a:t>
            </a:r>
            <a:r>
              <a:rPr lang="ru-RU" dirty="0"/>
              <a:t>утюгом. Лимонная кислота темнеет при воздействии температуры и таким образом, мои чернила  становятся видимыми.</a:t>
            </a:r>
            <a:endParaRPr lang="ru-RU" b="1" i="1" dirty="0" smtClean="0"/>
          </a:p>
          <a:p>
            <a:endParaRPr kumimoji="0" lang="ru-RU" sz="3200" b="1" i="1" u="none" strike="noStrike" kern="1200" cap="none" spc="0" normalizeH="0" baseline="0" noProof="0" dirty="0">
              <a:ln>
                <a:noFill/>
              </a:ln>
              <a:solidFill>
                <a:schemeClr val="tx1"/>
              </a:solidFill>
              <a:effectLst/>
              <a:uLnTx/>
              <a:uFillTx/>
              <a:latin typeface="+mn-lt"/>
              <a:ea typeface="+mn-ea"/>
              <a:cs typeface="+mn-cs"/>
            </a:endParaRPr>
          </a:p>
        </p:txBody>
      </p:sp>
      <p:pic>
        <p:nvPicPr>
          <p:cNvPr id="23555" name="Picture 3"/>
          <p:cNvPicPr>
            <a:picLocks noChangeAspect="1" noChangeArrowheads="1"/>
          </p:cNvPicPr>
          <p:nvPr/>
        </p:nvPicPr>
        <p:blipFill>
          <a:blip r:embed="rId2" cstate="print"/>
          <a:srcRect/>
          <a:stretch>
            <a:fillRect/>
          </a:stretch>
        </p:blipFill>
        <p:spPr bwMode="auto">
          <a:xfrm>
            <a:off x="179512" y="2060848"/>
            <a:ext cx="3134271" cy="2091846"/>
          </a:xfrm>
          <a:prstGeom prst="rect">
            <a:avLst/>
          </a:prstGeom>
          <a:noFill/>
          <a:ln w="9525">
            <a:noFill/>
            <a:miter lim="800000"/>
            <a:headEnd/>
            <a:tailEnd/>
          </a:ln>
          <a:effectLst/>
        </p:spPr>
      </p:pic>
      <p:pic>
        <p:nvPicPr>
          <p:cNvPr id="23556" name="Picture 4"/>
          <p:cNvPicPr>
            <a:picLocks noChangeAspect="1" noChangeArrowheads="1"/>
          </p:cNvPicPr>
          <p:nvPr/>
        </p:nvPicPr>
        <p:blipFill>
          <a:blip r:embed="rId3" cstate="print"/>
          <a:srcRect/>
          <a:stretch>
            <a:fillRect/>
          </a:stretch>
        </p:blipFill>
        <p:spPr bwMode="auto">
          <a:xfrm>
            <a:off x="179512" y="4653136"/>
            <a:ext cx="3024336" cy="2018473"/>
          </a:xfrm>
          <a:prstGeom prst="rect">
            <a:avLst/>
          </a:prstGeom>
          <a:noFill/>
          <a:ln w="9525">
            <a:noFill/>
            <a:miter lim="800000"/>
            <a:headEnd/>
            <a:tailEnd/>
          </a:ln>
          <a:effectLst/>
        </p:spPr>
      </p:pic>
      <p:pic>
        <p:nvPicPr>
          <p:cNvPr id="23558" name="Picture 6"/>
          <p:cNvPicPr>
            <a:picLocks noChangeAspect="1" noChangeArrowheads="1"/>
          </p:cNvPicPr>
          <p:nvPr/>
        </p:nvPicPr>
        <p:blipFill>
          <a:blip r:embed="rId4" cstate="print"/>
          <a:srcRect l="20239" r="11452"/>
          <a:stretch>
            <a:fillRect/>
          </a:stretch>
        </p:blipFill>
        <p:spPr bwMode="auto">
          <a:xfrm>
            <a:off x="3491880" y="3501008"/>
            <a:ext cx="2210966" cy="216024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cstate="print"/>
          <a:srcRect l="19600" t="16334" b="49533"/>
          <a:stretch>
            <a:fillRect/>
          </a:stretch>
        </p:blipFill>
        <p:spPr bwMode="auto">
          <a:xfrm>
            <a:off x="899592" y="692696"/>
            <a:ext cx="7369916" cy="2088232"/>
          </a:xfrm>
          <a:prstGeom prst="rect">
            <a:avLst/>
          </a:prstGeom>
          <a:noFill/>
          <a:ln w="9525">
            <a:noFill/>
            <a:miter lim="800000"/>
            <a:headEnd/>
            <a:tailEnd/>
          </a:ln>
          <a:effectLst/>
        </p:spPr>
      </p:pic>
      <p:sp>
        <p:nvSpPr>
          <p:cNvPr id="5" name="TextBox 22"/>
          <p:cNvSpPr txBox="1">
            <a:spLocks noChangeArrowheads="1"/>
          </p:cNvSpPr>
          <p:nvPr/>
        </p:nvSpPr>
        <p:spPr bwMode="auto">
          <a:xfrm>
            <a:off x="395536" y="3429000"/>
            <a:ext cx="8280400" cy="1569660"/>
          </a:xfrm>
          <a:prstGeom prst="rect">
            <a:avLst/>
          </a:prstGeom>
          <a:solidFill>
            <a:schemeClr val="accent6">
              <a:lumMod val="20000"/>
              <a:lumOff val="80000"/>
            </a:schemeClr>
          </a:solidFill>
          <a:ln>
            <a:noFill/>
          </a:ln>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r>
              <a:rPr lang="ru-RU" sz="2400" b="1" dirty="0" smtClean="0"/>
              <a:t>Вывод</a:t>
            </a:r>
            <a:r>
              <a:rPr lang="ru-RU" sz="2400" dirty="0" smtClean="0"/>
              <a:t>: надпись лимонным раствором слабо видна на белой бумаге. При нагревании проступают слабо выраженные буквы, что не совсем хорошо. Запах лимона практически не чувствуется. </a:t>
            </a:r>
            <a:r>
              <a:rPr lang="ru-RU" sz="2400" b="1" dirty="0" smtClean="0"/>
              <a:t> </a:t>
            </a:r>
            <a:endParaRPr lang="ru-RU" sz="24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2"/>
          <p:cNvSpPr txBox="1">
            <a:spLocks noChangeArrowheads="1"/>
          </p:cNvSpPr>
          <p:nvPr/>
        </p:nvSpPr>
        <p:spPr bwMode="auto">
          <a:xfrm>
            <a:off x="467544" y="548680"/>
            <a:ext cx="8280400" cy="1323439"/>
          </a:xfrm>
          <a:prstGeom prst="rect">
            <a:avLst/>
          </a:prstGeom>
          <a:solidFill>
            <a:schemeClr val="accent6">
              <a:lumMod val="20000"/>
              <a:lumOff val="80000"/>
            </a:schemeClr>
          </a:solidFill>
          <a:ln>
            <a:noFill/>
          </a:ln>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lvl="1" algn="ctr"/>
            <a:r>
              <a:rPr lang="ru-RU" sz="4000" b="1" dirty="0" smtClean="0"/>
              <a:t>Приготовление невидимых чернил из лука</a:t>
            </a:r>
            <a:endParaRPr lang="ru-RU" sz="4000" dirty="0"/>
          </a:p>
        </p:txBody>
      </p:sp>
      <p:sp>
        <p:nvSpPr>
          <p:cNvPr id="6" name="Текст 3"/>
          <p:cNvSpPr txBox="1">
            <a:spLocks/>
          </p:cNvSpPr>
          <p:nvPr/>
        </p:nvSpPr>
        <p:spPr>
          <a:xfrm>
            <a:off x="5796136" y="2060848"/>
            <a:ext cx="3096344" cy="4797152"/>
          </a:xfrm>
          <a:prstGeom prst="rect">
            <a:avLst/>
          </a:prstGeom>
          <a:solidFill>
            <a:schemeClr val="accent6">
              <a:lumMod val="20000"/>
              <a:lumOff val="80000"/>
            </a:schemeClr>
          </a:solidFill>
        </p:spPr>
        <p:txBody>
          <a:bodyPr/>
          <a:lstStyle/>
          <a:p>
            <a:r>
              <a:rPr kumimoji="0" lang="ru-RU" sz="1800" b="0" i="0" u="none" strike="noStrike" kern="1200" cap="none" spc="0" normalizeH="0" baseline="0" noProof="0" dirty="0" smtClean="0">
                <a:ln>
                  <a:noFill/>
                </a:ln>
                <a:solidFill>
                  <a:schemeClr val="tx1"/>
                </a:solidFill>
                <a:effectLst/>
                <a:uLnTx/>
                <a:uFillTx/>
                <a:latin typeface="+mn-lt"/>
                <a:ea typeface="+mn-ea"/>
                <a:cs typeface="+mn-cs"/>
              </a:rPr>
              <a:t> </a:t>
            </a:r>
          </a:p>
          <a:p>
            <a:r>
              <a:rPr lang="ru-RU" b="1" i="1" dirty="0" smtClean="0"/>
              <a:t>Оборудование: лук, марля, стаканчик</a:t>
            </a:r>
            <a:r>
              <a:rPr lang="ru-RU" b="1" i="1" dirty="0"/>
              <a:t>, кисточка, бумага</a:t>
            </a:r>
            <a:r>
              <a:rPr lang="ru-RU" b="1" i="1" dirty="0" smtClean="0"/>
              <a:t>.</a:t>
            </a:r>
            <a:r>
              <a:rPr lang="ru-RU" dirty="0"/>
              <a:t> </a:t>
            </a:r>
            <a:endParaRPr lang="ru-RU" dirty="0" smtClean="0"/>
          </a:p>
          <a:p>
            <a:r>
              <a:rPr lang="ru-RU" dirty="0" smtClean="0"/>
              <a:t>Нанесем </a:t>
            </a:r>
            <a:r>
              <a:rPr lang="ru-RU" dirty="0"/>
              <a:t>сок лука с помощью кисти на бумагу, подождем высыхания. При высыхании сок лука немного заметен на бумаге, и имеет не очень приятный </a:t>
            </a:r>
            <a:r>
              <a:rPr lang="ru-RU" dirty="0" smtClean="0"/>
              <a:t>запах. Будем </a:t>
            </a:r>
            <a:r>
              <a:rPr lang="ru-RU" dirty="0"/>
              <a:t>проявлять тем же способом – нагреванием. Сок лука темнеет при воздействии тепла,  и чернила становятся видимыми, приобретают коричневый оттенок.</a:t>
            </a:r>
            <a:endParaRPr lang="ru-RU" b="1" dirty="0"/>
          </a:p>
          <a:p>
            <a:endParaRPr kumimoji="0" lang="ru-RU" sz="3200" b="1" i="1" u="none" strike="noStrike" kern="1200" cap="none" spc="0" normalizeH="0" baseline="0" noProof="0" dirty="0">
              <a:ln>
                <a:noFill/>
              </a:ln>
              <a:solidFill>
                <a:schemeClr val="tx1"/>
              </a:solidFill>
              <a:effectLst/>
              <a:uLnTx/>
              <a:uFillTx/>
              <a:latin typeface="+mn-lt"/>
              <a:ea typeface="+mn-ea"/>
              <a:cs typeface="+mn-cs"/>
            </a:endParaRPr>
          </a:p>
        </p:txBody>
      </p:sp>
      <p:pic>
        <p:nvPicPr>
          <p:cNvPr id="23558" name="Picture 6"/>
          <p:cNvPicPr>
            <a:picLocks noChangeAspect="1" noChangeArrowheads="1"/>
          </p:cNvPicPr>
          <p:nvPr/>
        </p:nvPicPr>
        <p:blipFill>
          <a:blip r:embed="rId2" cstate="print"/>
          <a:srcRect l="20239" r="11452"/>
          <a:stretch>
            <a:fillRect/>
          </a:stretch>
        </p:blipFill>
        <p:spPr bwMode="auto">
          <a:xfrm>
            <a:off x="3491880" y="3501008"/>
            <a:ext cx="2210966" cy="2160240"/>
          </a:xfrm>
          <a:prstGeom prst="rect">
            <a:avLst/>
          </a:prstGeom>
          <a:noFill/>
          <a:ln w="9525">
            <a:noFill/>
            <a:miter lim="800000"/>
            <a:headEnd/>
            <a:tailEnd/>
          </a:ln>
          <a:effectLst/>
        </p:spPr>
      </p:pic>
      <p:pic>
        <p:nvPicPr>
          <p:cNvPr id="25603" name="Picture 3"/>
          <p:cNvPicPr>
            <a:picLocks noChangeAspect="1" noChangeArrowheads="1"/>
          </p:cNvPicPr>
          <p:nvPr/>
        </p:nvPicPr>
        <p:blipFill>
          <a:blip r:embed="rId3" cstate="print"/>
          <a:srcRect/>
          <a:stretch>
            <a:fillRect/>
          </a:stretch>
        </p:blipFill>
        <p:spPr bwMode="auto">
          <a:xfrm>
            <a:off x="251520" y="2132856"/>
            <a:ext cx="2990255" cy="1995728"/>
          </a:xfrm>
          <a:prstGeom prst="rect">
            <a:avLst/>
          </a:prstGeom>
          <a:noFill/>
          <a:ln w="9525">
            <a:noFill/>
            <a:miter lim="800000"/>
            <a:headEnd/>
            <a:tailEnd/>
          </a:ln>
          <a:effectLst/>
        </p:spPr>
      </p:pic>
      <p:pic>
        <p:nvPicPr>
          <p:cNvPr id="25604" name="Picture 4"/>
          <p:cNvPicPr>
            <a:picLocks noChangeAspect="1" noChangeArrowheads="1"/>
          </p:cNvPicPr>
          <p:nvPr/>
        </p:nvPicPr>
        <p:blipFill>
          <a:blip r:embed="rId4" cstate="print"/>
          <a:srcRect/>
          <a:stretch>
            <a:fillRect/>
          </a:stretch>
        </p:blipFill>
        <p:spPr bwMode="auto">
          <a:xfrm>
            <a:off x="251520" y="4509120"/>
            <a:ext cx="2990495" cy="199588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2"/>
          <p:cNvSpPr txBox="1">
            <a:spLocks noChangeArrowheads="1"/>
          </p:cNvSpPr>
          <p:nvPr/>
        </p:nvSpPr>
        <p:spPr bwMode="auto">
          <a:xfrm>
            <a:off x="395536" y="3429000"/>
            <a:ext cx="8280400" cy="1200329"/>
          </a:xfrm>
          <a:prstGeom prst="rect">
            <a:avLst/>
          </a:prstGeom>
          <a:solidFill>
            <a:schemeClr val="accent6">
              <a:lumMod val="20000"/>
              <a:lumOff val="80000"/>
            </a:schemeClr>
          </a:solidFill>
          <a:ln>
            <a:noFill/>
          </a:ln>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r>
              <a:rPr lang="ru-RU" sz="2400" b="1" dirty="0" smtClean="0"/>
              <a:t>Вывод</a:t>
            </a:r>
            <a:r>
              <a:rPr lang="ru-RU" sz="2400" dirty="0" smtClean="0"/>
              <a:t>: симпатические чернила из лука не идеальны, из-за сильного запаха.</a:t>
            </a:r>
            <a:endParaRPr lang="ru-RU" sz="2400" b="1" dirty="0" smtClean="0"/>
          </a:p>
          <a:p>
            <a:r>
              <a:rPr lang="ru-RU" sz="2400" dirty="0" smtClean="0"/>
              <a:t> </a:t>
            </a:r>
            <a:endParaRPr lang="ru-RU" sz="2400" b="1" dirty="0"/>
          </a:p>
        </p:txBody>
      </p:sp>
      <p:pic>
        <p:nvPicPr>
          <p:cNvPr id="26626" name="Picture 2"/>
          <p:cNvPicPr>
            <a:picLocks noChangeAspect="1" noChangeArrowheads="1"/>
          </p:cNvPicPr>
          <p:nvPr/>
        </p:nvPicPr>
        <p:blipFill>
          <a:blip r:embed="rId2" cstate="print"/>
          <a:srcRect l="27843" t="37926" r="13939" b="35526"/>
          <a:stretch>
            <a:fillRect/>
          </a:stretch>
        </p:blipFill>
        <p:spPr bwMode="auto">
          <a:xfrm>
            <a:off x="1547664" y="620688"/>
            <a:ext cx="6480720" cy="197239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2"/>
          <p:cNvSpPr txBox="1">
            <a:spLocks noChangeArrowheads="1"/>
          </p:cNvSpPr>
          <p:nvPr/>
        </p:nvSpPr>
        <p:spPr bwMode="auto">
          <a:xfrm>
            <a:off x="467544" y="548680"/>
            <a:ext cx="8280400" cy="1323439"/>
          </a:xfrm>
          <a:prstGeom prst="rect">
            <a:avLst/>
          </a:prstGeom>
          <a:solidFill>
            <a:schemeClr val="accent6">
              <a:lumMod val="20000"/>
              <a:lumOff val="80000"/>
            </a:schemeClr>
          </a:solidFill>
          <a:ln>
            <a:noFill/>
          </a:ln>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lvl="1" algn="ctr"/>
            <a:r>
              <a:rPr lang="ru-RU" sz="4000" b="1" dirty="0" smtClean="0"/>
              <a:t>Приготовление невидимых чернил из молока</a:t>
            </a:r>
            <a:endParaRPr lang="ru-RU" sz="4000" dirty="0"/>
          </a:p>
        </p:txBody>
      </p:sp>
      <p:sp>
        <p:nvSpPr>
          <p:cNvPr id="6" name="Текст 3"/>
          <p:cNvSpPr txBox="1">
            <a:spLocks/>
          </p:cNvSpPr>
          <p:nvPr/>
        </p:nvSpPr>
        <p:spPr>
          <a:xfrm>
            <a:off x="4932040" y="2060848"/>
            <a:ext cx="4032448" cy="3600400"/>
          </a:xfrm>
          <a:prstGeom prst="rect">
            <a:avLst/>
          </a:prstGeom>
          <a:solidFill>
            <a:schemeClr val="accent6">
              <a:lumMod val="20000"/>
              <a:lumOff val="80000"/>
            </a:schemeClr>
          </a:solidFill>
        </p:spPr>
        <p:txBody>
          <a:bodyPr/>
          <a:lstStyle/>
          <a:p>
            <a:r>
              <a:rPr kumimoji="0" lang="ru-RU" sz="1800" b="0" i="0" u="none" strike="noStrike" kern="1200" cap="none" spc="0" normalizeH="0" baseline="0" noProof="0" dirty="0" smtClean="0">
                <a:ln>
                  <a:noFill/>
                </a:ln>
                <a:solidFill>
                  <a:schemeClr val="tx1"/>
                </a:solidFill>
                <a:effectLst/>
                <a:uLnTx/>
                <a:uFillTx/>
                <a:latin typeface="+mn-lt"/>
                <a:ea typeface="+mn-ea"/>
                <a:cs typeface="+mn-cs"/>
              </a:rPr>
              <a:t> </a:t>
            </a:r>
          </a:p>
          <a:p>
            <a:r>
              <a:rPr lang="ru-RU" b="1" i="1" dirty="0" smtClean="0"/>
              <a:t>Оборудование: молоко, стаканчик</a:t>
            </a:r>
            <a:r>
              <a:rPr lang="ru-RU" b="1" i="1" dirty="0"/>
              <a:t>, кисточка</a:t>
            </a:r>
            <a:r>
              <a:rPr lang="ru-RU" b="1" i="1" dirty="0" smtClean="0"/>
              <a:t>, утюг, свеча, бумага.</a:t>
            </a:r>
            <a:r>
              <a:rPr lang="ru-RU" dirty="0"/>
              <a:t> </a:t>
            </a:r>
            <a:endParaRPr lang="ru-RU" dirty="0" smtClean="0"/>
          </a:p>
          <a:p>
            <a:r>
              <a:rPr lang="ru-RU" dirty="0" smtClean="0"/>
              <a:t>Налить в стаканчик молоко. Обмакнуть кисточку в молоко и написать ей на листке белой бумаги. Дать молоку высохнуть. От  букв не останется ни следа, ни запаха. Затем нагреть бумагу утюгом, и на ней проступит написанное, так как молоко при нагревании изменит цвет. </a:t>
            </a:r>
            <a:endParaRPr lang="ru-RU" dirty="0"/>
          </a:p>
        </p:txBody>
      </p:sp>
      <p:pic>
        <p:nvPicPr>
          <p:cNvPr id="27650" name="Picture 2"/>
          <p:cNvPicPr>
            <a:picLocks noChangeAspect="1" noChangeArrowheads="1"/>
          </p:cNvPicPr>
          <p:nvPr/>
        </p:nvPicPr>
        <p:blipFill>
          <a:blip r:embed="rId2" cstate="print"/>
          <a:srcRect/>
          <a:stretch>
            <a:fillRect/>
          </a:stretch>
        </p:blipFill>
        <p:spPr bwMode="auto">
          <a:xfrm>
            <a:off x="683568" y="3068960"/>
            <a:ext cx="3560423" cy="237626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2"/>
          <p:cNvSpPr txBox="1">
            <a:spLocks noChangeArrowheads="1"/>
          </p:cNvSpPr>
          <p:nvPr/>
        </p:nvSpPr>
        <p:spPr bwMode="auto">
          <a:xfrm>
            <a:off x="395536" y="3429000"/>
            <a:ext cx="8280400" cy="1200329"/>
          </a:xfrm>
          <a:prstGeom prst="rect">
            <a:avLst/>
          </a:prstGeom>
          <a:solidFill>
            <a:schemeClr val="accent6">
              <a:lumMod val="20000"/>
              <a:lumOff val="80000"/>
            </a:schemeClr>
          </a:solidFill>
          <a:ln>
            <a:noFill/>
          </a:ln>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r>
              <a:rPr lang="ru-RU" sz="2400" b="1" dirty="0" smtClean="0"/>
              <a:t>Вывод</a:t>
            </a:r>
            <a:r>
              <a:rPr lang="ru-RU" sz="2400" dirty="0" smtClean="0"/>
              <a:t>: молоко идеально подходит для тайнописи, на бумаге следов не остается совсем, недаром Ленин и его соратники использовали этот метод.</a:t>
            </a:r>
            <a:endParaRPr lang="ru-RU" sz="2400" dirty="0"/>
          </a:p>
        </p:txBody>
      </p:sp>
      <p:pic>
        <p:nvPicPr>
          <p:cNvPr id="28675" name="Picture 3"/>
          <p:cNvPicPr>
            <a:picLocks noChangeAspect="1" noChangeArrowheads="1"/>
          </p:cNvPicPr>
          <p:nvPr/>
        </p:nvPicPr>
        <p:blipFill>
          <a:blip r:embed="rId2" cstate="print"/>
          <a:srcRect t="46674" b="21089"/>
          <a:stretch>
            <a:fillRect/>
          </a:stretch>
        </p:blipFill>
        <p:spPr bwMode="auto">
          <a:xfrm>
            <a:off x="1547664" y="692696"/>
            <a:ext cx="6693647" cy="144016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2"/>
          <p:cNvSpPr txBox="1">
            <a:spLocks noChangeArrowheads="1"/>
          </p:cNvSpPr>
          <p:nvPr/>
        </p:nvSpPr>
        <p:spPr bwMode="auto">
          <a:xfrm>
            <a:off x="467544" y="548680"/>
            <a:ext cx="8280400" cy="1323439"/>
          </a:xfrm>
          <a:prstGeom prst="rect">
            <a:avLst/>
          </a:prstGeom>
          <a:solidFill>
            <a:schemeClr val="accent6">
              <a:lumMod val="20000"/>
              <a:lumOff val="80000"/>
            </a:schemeClr>
          </a:solidFill>
          <a:ln>
            <a:noFill/>
          </a:ln>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lvl="1" algn="ctr"/>
            <a:r>
              <a:rPr lang="ru-RU" sz="4000" b="1" dirty="0" smtClean="0"/>
              <a:t>Приготовление невидимых чернил из соды</a:t>
            </a:r>
            <a:endParaRPr lang="ru-RU" sz="4000" dirty="0"/>
          </a:p>
        </p:txBody>
      </p:sp>
      <p:sp>
        <p:nvSpPr>
          <p:cNvPr id="6" name="Текст 3"/>
          <p:cNvSpPr txBox="1">
            <a:spLocks/>
          </p:cNvSpPr>
          <p:nvPr/>
        </p:nvSpPr>
        <p:spPr>
          <a:xfrm>
            <a:off x="4932040" y="2060848"/>
            <a:ext cx="4032448" cy="4320480"/>
          </a:xfrm>
          <a:prstGeom prst="rect">
            <a:avLst/>
          </a:prstGeom>
          <a:solidFill>
            <a:schemeClr val="accent6">
              <a:lumMod val="20000"/>
              <a:lumOff val="80000"/>
            </a:schemeClr>
          </a:solidFill>
        </p:spPr>
        <p:txBody>
          <a:bodyPr/>
          <a:lstStyle/>
          <a:p>
            <a:r>
              <a:rPr kumimoji="0" lang="ru-RU" sz="1800" b="0" i="0" u="none" strike="noStrike" kern="1200" cap="none" spc="0" normalizeH="0" baseline="0" noProof="0" dirty="0" smtClean="0">
                <a:ln>
                  <a:noFill/>
                </a:ln>
                <a:solidFill>
                  <a:schemeClr val="tx1"/>
                </a:solidFill>
                <a:effectLst/>
                <a:uLnTx/>
                <a:uFillTx/>
                <a:latin typeface="+mn-lt"/>
                <a:ea typeface="+mn-ea"/>
                <a:cs typeface="+mn-cs"/>
              </a:rPr>
              <a:t> </a:t>
            </a:r>
          </a:p>
          <a:p>
            <a:r>
              <a:rPr lang="ru-RU" b="1" i="1" dirty="0" smtClean="0"/>
              <a:t>Оборудование: сода, стаканчик</a:t>
            </a:r>
            <a:r>
              <a:rPr lang="ru-RU" b="1" i="1" dirty="0"/>
              <a:t>, кисточка</a:t>
            </a:r>
            <a:r>
              <a:rPr lang="ru-RU" b="1" i="1" dirty="0" smtClean="0"/>
              <a:t>, бумага.</a:t>
            </a:r>
            <a:r>
              <a:rPr lang="ru-RU" dirty="0"/>
              <a:t> </a:t>
            </a:r>
            <a:endParaRPr lang="ru-RU" dirty="0" smtClean="0"/>
          </a:p>
          <a:p>
            <a:r>
              <a:rPr lang="ru-RU" dirty="0" smtClean="0"/>
              <a:t>Необходимо приготовить насыщенный раствор обыкновенной питьевой соды в воде. Сразу же за кистью вода испаряется, и на листе бумаги вроде бы ничего нет. Проявляется тайное письмо тоже очень просто: под воздействием тепла. При нагревании утюгом проступает темно-коричневый текст. Причем, этот текст оказался самым ярким и однородным из всех предыдущих. Эти невидимые чернила оказались лучшими! </a:t>
            </a:r>
          </a:p>
          <a:p>
            <a:endParaRPr lang="ru-RU" dirty="0"/>
          </a:p>
        </p:txBody>
      </p:sp>
      <p:pic>
        <p:nvPicPr>
          <p:cNvPr id="7" name="Picture 4"/>
          <p:cNvPicPr>
            <a:picLocks noChangeAspect="1" noChangeArrowheads="1"/>
          </p:cNvPicPr>
          <p:nvPr/>
        </p:nvPicPr>
        <p:blipFill>
          <a:blip r:embed="rId2" cstate="print"/>
          <a:srcRect/>
          <a:stretch>
            <a:fillRect/>
          </a:stretch>
        </p:blipFill>
        <p:spPr bwMode="auto">
          <a:xfrm>
            <a:off x="1043608" y="2996952"/>
            <a:ext cx="3024335" cy="201847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2"/>
          <p:cNvSpPr txBox="1">
            <a:spLocks noChangeArrowheads="1"/>
          </p:cNvSpPr>
          <p:nvPr/>
        </p:nvSpPr>
        <p:spPr bwMode="auto">
          <a:xfrm>
            <a:off x="323528" y="692696"/>
            <a:ext cx="8280400" cy="707886"/>
          </a:xfrm>
          <a:prstGeom prst="rect">
            <a:avLst/>
          </a:prstGeom>
          <a:solidFill>
            <a:schemeClr val="accent6">
              <a:lumMod val="20000"/>
              <a:lumOff val="80000"/>
            </a:schemeClr>
          </a:solidFill>
          <a:ln>
            <a:noFill/>
          </a:ln>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algn="ctr" eaLnBrk="1" hangingPunct="1">
              <a:defRPr/>
            </a:pPr>
            <a:r>
              <a:rPr lang="ru-RU" sz="4000" b="1" dirty="0" smtClean="0"/>
              <a:t>Гипотеза </a:t>
            </a:r>
          </a:p>
        </p:txBody>
      </p:sp>
      <p:sp>
        <p:nvSpPr>
          <p:cNvPr id="6" name="TextBox 22"/>
          <p:cNvSpPr txBox="1">
            <a:spLocks noChangeArrowheads="1"/>
          </p:cNvSpPr>
          <p:nvPr/>
        </p:nvSpPr>
        <p:spPr bwMode="auto">
          <a:xfrm>
            <a:off x="395536" y="1988840"/>
            <a:ext cx="8280920" cy="1815882"/>
          </a:xfrm>
          <a:prstGeom prst="rect">
            <a:avLst/>
          </a:prstGeom>
          <a:solidFill>
            <a:schemeClr val="accent6">
              <a:lumMod val="20000"/>
              <a:lumOff val="80000"/>
            </a:schemeClr>
          </a:solidFill>
          <a:ln w="9525">
            <a:noFill/>
            <a:miter lim="800000"/>
            <a:headEnd/>
            <a:tailEnd/>
          </a:ln>
        </p:spPr>
        <p:txBody>
          <a:bodyPr wrap="square">
            <a:spAutoFit/>
          </a:bodyPr>
          <a:lstStyle/>
          <a:p>
            <a:r>
              <a:rPr lang="ru-RU" sz="2800" dirty="0"/>
              <a:t>мы предполагаем, что написание тайных писем интересно и  в современное время, т.к. невидимые чернила существуют и их можно приготовить в домашних условиях. </a:t>
            </a:r>
          </a:p>
        </p:txBody>
      </p:sp>
      <p:pic>
        <p:nvPicPr>
          <p:cNvPr id="7" name="Рисунок 6"/>
          <p:cNvPicPr>
            <a:picLocks noChangeAspect="1"/>
          </p:cNvPicPr>
          <p:nvPr/>
        </p:nvPicPr>
        <p:blipFill>
          <a:blip r:embed="rId2" cstate="email">
            <a:extLst>
              <a:ext uri="{28A0092B-C50C-407E-A947-70E740481C1C}">
                <a14:useLocalDpi xmlns:a14="http://schemas.microsoft.com/office/drawing/2010/main" xmlns="" val="0"/>
              </a:ext>
            </a:extLst>
          </a:blip>
          <a:stretch>
            <a:fillRect/>
          </a:stretch>
        </p:blipFill>
        <p:spPr>
          <a:xfrm>
            <a:off x="2699792" y="4221088"/>
            <a:ext cx="2976330" cy="2232248"/>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2"/>
          <p:cNvSpPr txBox="1">
            <a:spLocks noChangeArrowheads="1"/>
          </p:cNvSpPr>
          <p:nvPr/>
        </p:nvSpPr>
        <p:spPr bwMode="auto">
          <a:xfrm>
            <a:off x="395536" y="3429000"/>
            <a:ext cx="8280400" cy="1200329"/>
          </a:xfrm>
          <a:prstGeom prst="rect">
            <a:avLst/>
          </a:prstGeom>
          <a:solidFill>
            <a:schemeClr val="accent6">
              <a:lumMod val="20000"/>
              <a:lumOff val="80000"/>
            </a:schemeClr>
          </a:solidFill>
          <a:ln>
            <a:noFill/>
          </a:ln>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r>
              <a:rPr lang="ru-RU" sz="2400" b="1" dirty="0" smtClean="0"/>
              <a:t>Вывод</a:t>
            </a:r>
            <a:r>
              <a:rPr lang="ru-RU" sz="2400" dirty="0" smtClean="0"/>
              <a:t>: данные симпатические чернила отличаются большим сроком хранения, отсутствует запах, лучше всех проявляется надпись при нагревании. </a:t>
            </a:r>
            <a:endParaRPr lang="ru-RU" sz="2400" dirty="0"/>
          </a:p>
        </p:txBody>
      </p:sp>
      <p:pic>
        <p:nvPicPr>
          <p:cNvPr id="29698" name="Picture 2"/>
          <p:cNvPicPr>
            <a:picLocks noChangeAspect="1" noChangeArrowheads="1"/>
          </p:cNvPicPr>
          <p:nvPr/>
        </p:nvPicPr>
        <p:blipFill>
          <a:blip r:embed="rId2" cstate="print"/>
          <a:srcRect t="39089" b="19192"/>
          <a:stretch>
            <a:fillRect/>
          </a:stretch>
        </p:blipFill>
        <p:spPr bwMode="auto">
          <a:xfrm>
            <a:off x="1835696" y="764704"/>
            <a:ext cx="5689600" cy="158417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2"/>
          <p:cNvSpPr txBox="1">
            <a:spLocks noChangeArrowheads="1"/>
          </p:cNvSpPr>
          <p:nvPr/>
        </p:nvSpPr>
        <p:spPr bwMode="auto">
          <a:xfrm>
            <a:off x="467544" y="548680"/>
            <a:ext cx="8280400" cy="1323439"/>
          </a:xfrm>
          <a:prstGeom prst="rect">
            <a:avLst/>
          </a:prstGeom>
          <a:solidFill>
            <a:schemeClr val="accent6">
              <a:lumMod val="20000"/>
              <a:lumOff val="80000"/>
            </a:schemeClr>
          </a:solidFill>
          <a:ln>
            <a:noFill/>
          </a:ln>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lvl="1" algn="ctr"/>
            <a:r>
              <a:rPr lang="ru-RU" sz="4000" b="1" dirty="0" smtClean="0"/>
              <a:t>Приготовление невидимых чернил из рисового отвара</a:t>
            </a:r>
            <a:endParaRPr lang="ru-RU" sz="4000" dirty="0"/>
          </a:p>
        </p:txBody>
      </p:sp>
      <p:sp>
        <p:nvSpPr>
          <p:cNvPr id="6" name="Текст 3"/>
          <p:cNvSpPr txBox="1">
            <a:spLocks/>
          </p:cNvSpPr>
          <p:nvPr/>
        </p:nvSpPr>
        <p:spPr>
          <a:xfrm>
            <a:off x="5436096" y="2060848"/>
            <a:ext cx="3528392" cy="4032448"/>
          </a:xfrm>
          <a:prstGeom prst="rect">
            <a:avLst/>
          </a:prstGeom>
          <a:solidFill>
            <a:schemeClr val="accent6">
              <a:lumMod val="20000"/>
              <a:lumOff val="80000"/>
            </a:schemeClr>
          </a:solidFill>
        </p:spPr>
        <p:txBody>
          <a:bodyPr/>
          <a:lstStyle/>
          <a:p>
            <a:r>
              <a:rPr kumimoji="0" lang="ru-RU" sz="1800" b="0" i="0" u="none" strike="noStrike" kern="1200" cap="none" spc="0" normalizeH="0" baseline="0" noProof="0" dirty="0" smtClean="0">
                <a:ln>
                  <a:noFill/>
                </a:ln>
                <a:solidFill>
                  <a:schemeClr val="tx1"/>
                </a:solidFill>
                <a:effectLst/>
                <a:uLnTx/>
                <a:uFillTx/>
                <a:latin typeface="+mn-lt"/>
                <a:ea typeface="+mn-ea"/>
                <a:cs typeface="+mn-cs"/>
              </a:rPr>
              <a:t> </a:t>
            </a:r>
          </a:p>
          <a:p>
            <a:r>
              <a:rPr lang="ru-RU" b="1" i="1" dirty="0" smtClean="0"/>
              <a:t>Оборудование: рисовый отвар, </a:t>
            </a:r>
            <a:r>
              <a:rPr lang="ru-RU" b="1" i="1" dirty="0" err="1" smtClean="0"/>
              <a:t>йодовый</a:t>
            </a:r>
            <a:r>
              <a:rPr lang="ru-RU" b="1" i="1" dirty="0" smtClean="0"/>
              <a:t> раствор, стаканчик</a:t>
            </a:r>
            <a:r>
              <a:rPr lang="ru-RU" b="1" i="1" dirty="0"/>
              <a:t>, кисточка</a:t>
            </a:r>
            <a:r>
              <a:rPr lang="ru-RU" b="1" i="1" dirty="0" smtClean="0"/>
              <a:t>, бумага.</a:t>
            </a:r>
            <a:r>
              <a:rPr lang="ru-RU" dirty="0"/>
              <a:t> </a:t>
            </a:r>
            <a:endParaRPr lang="ru-RU" dirty="0" smtClean="0"/>
          </a:p>
          <a:p>
            <a:r>
              <a:rPr lang="ru-RU" dirty="0"/>
              <a:t>Вначале приготовим рисовый отвар. Пишем кисточкой на </a:t>
            </a:r>
            <a:r>
              <a:rPr lang="ru-RU" dirty="0" smtClean="0"/>
              <a:t>бумаге,</a:t>
            </a:r>
            <a:r>
              <a:rPr lang="ru-RU" dirty="0"/>
              <a:t>  после высыхания не осталось никаких видимых следов. </a:t>
            </a:r>
            <a:r>
              <a:rPr lang="ru-RU" dirty="0" smtClean="0"/>
              <a:t>Для </a:t>
            </a:r>
            <a:r>
              <a:rPr lang="ru-RU" dirty="0"/>
              <a:t>прочтения надписи, бумагу следует обработать слабым раствором йода. Как известно, под воздействием йода крахмал становится синим.</a:t>
            </a:r>
          </a:p>
          <a:p>
            <a:r>
              <a:rPr lang="ru-RU" dirty="0"/>
              <a:t>    </a:t>
            </a:r>
          </a:p>
          <a:p>
            <a:r>
              <a:rPr lang="ru-RU" dirty="0"/>
              <a:t> </a:t>
            </a:r>
          </a:p>
          <a:p>
            <a:r>
              <a:rPr lang="ru-RU" dirty="0"/>
              <a:t> </a:t>
            </a:r>
          </a:p>
          <a:p>
            <a:endParaRPr lang="ru-RU" dirty="0"/>
          </a:p>
        </p:txBody>
      </p:sp>
      <p:pic>
        <p:nvPicPr>
          <p:cNvPr id="5" name="Picture 3"/>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83568" y="2492896"/>
            <a:ext cx="4267200" cy="2847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2"/>
          <p:cNvSpPr txBox="1">
            <a:spLocks noChangeArrowheads="1"/>
          </p:cNvSpPr>
          <p:nvPr/>
        </p:nvSpPr>
        <p:spPr bwMode="auto">
          <a:xfrm>
            <a:off x="395536" y="3429000"/>
            <a:ext cx="8280400" cy="2308324"/>
          </a:xfrm>
          <a:prstGeom prst="rect">
            <a:avLst/>
          </a:prstGeom>
          <a:solidFill>
            <a:schemeClr val="accent6">
              <a:lumMod val="20000"/>
              <a:lumOff val="80000"/>
            </a:schemeClr>
          </a:solidFill>
          <a:ln>
            <a:noFill/>
          </a:ln>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r>
              <a:rPr lang="ru-RU" sz="2400" b="1" dirty="0" smtClean="0"/>
              <a:t>Вывод</a:t>
            </a:r>
            <a:r>
              <a:rPr lang="ru-RU" sz="2400" dirty="0" smtClean="0"/>
              <a:t>: надпись рисовым отваром хорошо видна на белой бумаге, поэтому это идеальный вариант для тайнописи. Достаточно отчётливо проступают буквы. Запах отвара практически не чувствуется. Легко готовятся, но недолго хранятся. Высыхают быстро, цвет ярко-синий. </a:t>
            </a:r>
            <a:endParaRPr lang="ru-RU" sz="2400" dirty="0"/>
          </a:p>
        </p:txBody>
      </p:sp>
      <p:pic>
        <p:nvPicPr>
          <p:cNvPr id="3"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267744" y="404664"/>
            <a:ext cx="4267200" cy="2847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2"/>
          <p:cNvSpPr txBox="1">
            <a:spLocks noChangeArrowheads="1"/>
          </p:cNvSpPr>
          <p:nvPr/>
        </p:nvSpPr>
        <p:spPr bwMode="auto">
          <a:xfrm>
            <a:off x="467544" y="548680"/>
            <a:ext cx="8280400" cy="1938992"/>
          </a:xfrm>
          <a:prstGeom prst="rect">
            <a:avLst/>
          </a:prstGeom>
          <a:solidFill>
            <a:schemeClr val="accent6">
              <a:lumMod val="20000"/>
              <a:lumOff val="80000"/>
            </a:schemeClr>
          </a:solidFill>
          <a:ln>
            <a:noFill/>
          </a:ln>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lvl="1" algn="ctr"/>
            <a:r>
              <a:rPr lang="ru-RU" sz="4000" b="1" dirty="0" smtClean="0"/>
              <a:t>Приготовление невидимых чернил с раствором медного купороса</a:t>
            </a:r>
            <a:endParaRPr lang="ru-RU" sz="4000" dirty="0"/>
          </a:p>
        </p:txBody>
      </p:sp>
      <p:sp>
        <p:nvSpPr>
          <p:cNvPr id="6" name="Текст 3"/>
          <p:cNvSpPr txBox="1">
            <a:spLocks/>
          </p:cNvSpPr>
          <p:nvPr/>
        </p:nvSpPr>
        <p:spPr>
          <a:xfrm>
            <a:off x="5364088" y="2564904"/>
            <a:ext cx="3528392" cy="4032448"/>
          </a:xfrm>
          <a:prstGeom prst="rect">
            <a:avLst/>
          </a:prstGeom>
          <a:solidFill>
            <a:schemeClr val="accent6">
              <a:lumMod val="20000"/>
              <a:lumOff val="80000"/>
            </a:schemeClr>
          </a:solidFill>
        </p:spPr>
        <p:txBody>
          <a:bodyPr/>
          <a:lstStyle/>
          <a:p>
            <a:r>
              <a:rPr kumimoji="0" lang="ru-RU" sz="1800" b="0" i="0" u="none" strike="noStrike" kern="1200" cap="none" spc="0" normalizeH="0" baseline="0" noProof="0" dirty="0" smtClean="0">
                <a:ln>
                  <a:noFill/>
                </a:ln>
                <a:solidFill>
                  <a:schemeClr val="tx1"/>
                </a:solidFill>
                <a:effectLst/>
                <a:uLnTx/>
                <a:uFillTx/>
                <a:latin typeface="+mn-lt"/>
                <a:ea typeface="+mn-ea"/>
                <a:cs typeface="+mn-cs"/>
              </a:rPr>
              <a:t> </a:t>
            </a:r>
          </a:p>
          <a:p>
            <a:r>
              <a:rPr lang="ru-RU" b="1" i="1" dirty="0" smtClean="0"/>
              <a:t>Оборудование: медный купорос, раствором аммиака, стаканчик, кисточка, </a:t>
            </a:r>
            <a:r>
              <a:rPr lang="ru-RU" dirty="0" smtClean="0"/>
              <a:t> </a:t>
            </a:r>
            <a:r>
              <a:rPr lang="ru-RU" b="1" i="1" dirty="0" smtClean="0"/>
              <a:t>бумага.</a:t>
            </a:r>
            <a:r>
              <a:rPr lang="ru-RU" dirty="0"/>
              <a:t> </a:t>
            </a:r>
            <a:endParaRPr lang="ru-RU" dirty="0" smtClean="0"/>
          </a:p>
          <a:p>
            <a:r>
              <a:rPr lang="ru-RU" dirty="0"/>
              <a:t>Мы приготовили насыщенный раствор медного купороса. Кисточкой нанесли рисунок на лист пористой бумаги, высушили на воздухе и проявили изображение 10% раствором аммиака (нашатырный спирт). Изображение на бумаге мгновенно приобрело ярко-синюю окраску.</a:t>
            </a:r>
          </a:p>
          <a:p>
            <a:r>
              <a:rPr lang="ru-RU" dirty="0"/>
              <a:t> </a:t>
            </a:r>
          </a:p>
          <a:p>
            <a:r>
              <a:rPr lang="ru-RU" dirty="0"/>
              <a:t> </a:t>
            </a:r>
          </a:p>
          <a:p>
            <a:endParaRPr lang="ru-RU" dirty="0"/>
          </a:p>
        </p:txBody>
      </p:sp>
      <p:pic>
        <p:nvPicPr>
          <p:cNvPr id="30722" name="Picture 2"/>
          <p:cNvPicPr>
            <a:picLocks noChangeAspect="1" noChangeArrowheads="1"/>
          </p:cNvPicPr>
          <p:nvPr/>
        </p:nvPicPr>
        <p:blipFill>
          <a:blip r:embed="rId3" cstate="print"/>
          <a:srcRect/>
          <a:stretch>
            <a:fillRect/>
          </a:stretch>
        </p:blipFill>
        <p:spPr bwMode="auto">
          <a:xfrm>
            <a:off x="251520" y="2708920"/>
            <a:ext cx="2736304" cy="1826239"/>
          </a:xfrm>
          <a:prstGeom prst="rect">
            <a:avLst/>
          </a:prstGeom>
          <a:noFill/>
          <a:ln w="9525">
            <a:noFill/>
            <a:miter lim="800000"/>
            <a:headEnd/>
            <a:tailEnd/>
          </a:ln>
          <a:effectLst/>
        </p:spPr>
      </p:pic>
      <p:pic>
        <p:nvPicPr>
          <p:cNvPr id="30723" name="Picture 3"/>
          <p:cNvPicPr>
            <a:picLocks noChangeAspect="1" noChangeArrowheads="1"/>
          </p:cNvPicPr>
          <p:nvPr/>
        </p:nvPicPr>
        <p:blipFill>
          <a:blip r:embed="rId4" cstate="print"/>
          <a:srcRect/>
          <a:stretch>
            <a:fillRect/>
          </a:stretch>
        </p:blipFill>
        <p:spPr bwMode="auto">
          <a:xfrm>
            <a:off x="251520" y="4797152"/>
            <a:ext cx="2736304" cy="1826239"/>
          </a:xfrm>
          <a:prstGeom prst="rect">
            <a:avLst/>
          </a:prstGeom>
          <a:noFill/>
          <a:ln w="9525">
            <a:noFill/>
            <a:miter lim="800000"/>
            <a:headEnd/>
            <a:tailEnd/>
          </a:ln>
          <a:effectLst/>
        </p:spPr>
      </p:pic>
      <p:pic>
        <p:nvPicPr>
          <p:cNvPr id="30724" name="Picture 4"/>
          <p:cNvPicPr>
            <a:picLocks noChangeAspect="1" noChangeArrowheads="1"/>
          </p:cNvPicPr>
          <p:nvPr/>
        </p:nvPicPr>
        <p:blipFill>
          <a:blip r:embed="rId5" cstate="print"/>
          <a:srcRect/>
          <a:stretch>
            <a:fillRect/>
          </a:stretch>
        </p:blipFill>
        <p:spPr bwMode="auto">
          <a:xfrm>
            <a:off x="2699792" y="3789040"/>
            <a:ext cx="2558207" cy="170737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2"/>
          <p:cNvSpPr txBox="1">
            <a:spLocks noChangeArrowheads="1"/>
          </p:cNvSpPr>
          <p:nvPr/>
        </p:nvSpPr>
        <p:spPr bwMode="auto">
          <a:xfrm>
            <a:off x="395536" y="3429000"/>
            <a:ext cx="8280400" cy="1569660"/>
          </a:xfrm>
          <a:prstGeom prst="rect">
            <a:avLst/>
          </a:prstGeom>
          <a:solidFill>
            <a:schemeClr val="accent6">
              <a:lumMod val="20000"/>
              <a:lumOff val="80000"/>
            </a:schemeClr>
          </a:solidFill>
          <a:ln>
            <a:noFill/>
          </a:ln>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r>
              <a:rPr lang="ru-RU" sz="2400" b="1" dirty="0" smtClean="0"/>
              <a:t>Вывод</a:t>
            </a:r>
            <a:r>
              <a:rPr lang="ru-RU" sz="2400" dirty="0" smtClean="0"/>
              <a:t>: надпись медным купоросом хорошо видна на бумаге. Цвет букв ярко-синий. Запах нашатырного спирта, конечно, очень неприятный. Поэтому для тайнописи они не идеальны. </a:t>
            </a:r>
            <a:endParaRPr lang="ru-RU" sz="2400" dirty="0"/>
          </a:p>
        </p:txBody>
      </p:sp>
      <p:pic>
        <p:nvPicPr>
          <p:cNvPr id="31746" name="Picture 2"/>
          <p:cNvPicPr>
            <a:picLocks noChangeAspect="1" noChangeArrowheads="1"/>
          </p:cNvPicPr>
          <p:nvPr/>
        </p:nvPicPr>
        <p:blipFill>
          <a:blip r:embed="rId2" cstate="print"/>
          <a:srcRect t="23919" b="40051"/>
          <a:stretch>
            <a:fillRect/>
          </a:stretch>
        </p:blipFill>
        <p:spPr bwMode="auto">
          <a:xfrm>
            <a:off x="899592" y="980728"/>
            <a:ext cx="7056784" cy="169691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2"/>
          <p:cNvSpPr txBox="1">
            <a:spLocks noChangeArrowheads="1"/>
          </p:cNvSpPr>
          <p:nvPr/>
        </p:nvSpPr>
        <p:spPr bwMode="auto">
          <a:xfrm>
            <a:off x="323528" y="548680"/>
            <a:ext cx="8568952" cy="1323439"/>
          </a:xfrm>
          <a:prstGeom prst="rect">
            <a:avLst/>
          </a:prstGeom>
          <a:solidFill>
            <a:schemeClr val="accent6">
              <a:lumMod val="20000"/>
              <a:lumOff val="80000"/>
            </a:schemeClr>
          </a:solidFill>
          <a:ln>
            <a:noFill/>
          </a:ln>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lvl="1" algn="ctr"/>
            <a:r>
              <a:rPr lang="ru-RU" sz="4000" b="1" dirty="0" smtClean="0"/>
              <a:t>Приготовление </a:t>
            </a:r>
            <a:r>
              <a:rPr lang="ru-RU" sz="4000" b="1" dirty="0" err="1" smtClean="0"/>
              <a:t>влагочувствительных</a:t>
            </a:r>
            <a:r>
              <a:rPr lang="ru-RU" sz="4000" b="1" dirty="0" smtClean="0"/>
              <a:t> чернил</a:t>
            </a:r>
            <a:endParaRPr lang="ru-RU" sz="4000" dirty="0"/>
          </a:p>
        </p:txBody>
      </p:sp>
      <p:sp>
        <p:nvSpPr>
          <p:cNvPr id="6" name="Текст 3"/>
          <p:cNvSpPr txBox="1">
            <a:spLocks/>
          </p:cNvSpPr>
          <p:nvPr/>
        </p:nvSpPr>
        <p:spPr>
          <a:xfrm>
            <a:off x="5436096" y="2564904"/>
            <a:ext cx="3456384" cy="4032448"/>
          </a:xfrm>
          <a:prstGeom prst="rect">
            <a:avLst/>
          </a:prstGeom>
          <a:solidFill>
            <a:schemeClr val="accent6">
              <a:lumMod val="20000"/>
              <a:lumOff val="80000"/>
            </a:schemeClr>
          </a:solidFill>
        </p:spPr>
        <p:txBody>
          <a:bodyPr/>
          <a:lstStyle/>
          <a:p>
            <a:r>
              <a:rPr kumimoji="0" lang="ru-RU" sz="1800" b="0" i="0" u="none" strike="noStrike" kern="1200" cap="none" spc="0" normalizeH="0" baseline="0" noProof="0" dirty="0" smtClean="0">
                <a:ln>
                  <a:noFill/>
                </a:ln>
                <a:solidFill>
                  <a:schemeClr val="tx1"/>
                </a:solidFill>
                <a:effectLst/>
                <a:uLnTx/>
                <a:uFillTx/>
                <a:latin typeface="+mn-lt"/>
                <a:ea typeface="+mn-ea"/>
                <a:cs typeface="+mn-cs"/>
              </a:rPr>
              <a:t> </a:t>
            </a:r>
          </a:p>
          <a:p>
            <a:r>
              <a:rPr lang="ru-RU" b="1" i="1" dirty="0" smtClean="0"/>
              <a:t>Оборудование: льняное масло, раствор аммиака,  вода, стаканчик</a:t>
            </a:r>
            <a:r>
              <a:rPr lang="ru-RU" b="1" i="1" dirty="0"/>
              <a:t>, кисточка</a:t>
            </a:r>
            <a:r>
              <a:rPr lang="ru-RU" b="1" i="1" dirty="0" smtClean="0"/>
              <a:t>,</a:t>
            </a:r>
            <a:r>
              <a:rPr lang="ru-RU" dirty="0" smtClean="0"/>
              <a:t> </a:t>
            </a:r>
            <a:r>
              <a:rPr lang="ru-RU" b="1" i="1" dirty="0" smtClean="0"/>
              <a:t>бумага.</a:t>
            </a:r>
            <a:r>
              <a:rPr lang="ru-RU" dirty="0"/>
              <a:t> </a:t>
            </a:r>
            <a:endParaRPr lang="ru-RU" dirty="0" smtClean="0"/>
          </a:p>
          <a:p>
            <a:r>
              <a:rPr lang="ru-RU" dirty="0"/>
              <a:t>Мы интенсивно перемешали </a:t>
            </a:r>
            <a:r>
              <a:rPr lang="ru-RU" dirty="0" smtClean="0"/>
              <a:t>смесь из масла, аммиака и воды </a:t>
            </a:r>
            <a:r>
              <a:rPr lang="ru-RU" dirty="0"/>
              <a:t>до получения </a:t>
            </a:r>
            <a:r>
              <a:rPr lang="ru-RU" dirty="0" smtClean="0"/>
              <a:t>однородной массы. </a:t>
            </a:r>
            <a:r>
              <a:rPr lang="ru-RU" dirty="0"/>
              <a:t>Кисточкой нанесли надпись на лист </a:t>
            </a:r>
            <a:r>
              <a:rPr lang="ru-RU" dirty="0" smtClean="0"/>
              <a:t> бумаги</a:t>
            </a:r>
            <a:r>
              <a:rPr lang="ru-RU" dirty="0"/>
              <a:t>, высушили бумагу на воздухе. Затем опустили бумагу в воду. Сразу же на листе бумаги появились прозрачные узоры.</a:t>
            </a:r>
          </a:p>
          <a:p>
            <a:r>
              <a:rPr lang="ru-RU" dirty="0"/>
              <a:t> </a:t>
            </a:r>
          </a:p>
          <a:p>
            <a:r>
              <a:rPr lang="ru-RU" dirty="0"/>
              <a:t> </a:t>
            </a:r>
          </a:p>
          <a:p>
            <a:endParaRPr lang="ru-RU" dirty="0"/>
          </a:p>
        </p:txBody>
      </p:sp>
      <p:pic>
        <p:nvPicPr>
          <p:cNvPr id="5"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11560" y="2992438"/>
            <a:ext cx="4267200" cy="2847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2"/>
          <p:cNvSpPr txBox="1">
            <a:spLocks noChangeArrowheads="1"/>
          </p:cNvSpPr>
          <p:nvPr/>
        </p:nvSpPr>
        <p:spPr bwMode="auto">
          <a:xfrm>
            <a:off x="395536" y="3429000"/>
            <a:ext cx="8280400" cy="1569660"/>
          </a:xfrm>
          <a:prstGeom prst="rect">
            <a:avLst/>
          </a:prstGeom>
          <a:solidFill>
            <a:schemeClr val="accent6">
              <a:lumMod val="20000"/>
              <a:lumOff val="80000"/>
            </a:schemeClr>
          </a:solidFill>
          <a:ln>
            <a:noFill/>
          </a:ln>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r>
              <a:rPr lang="ru-RU" sz="2400" b="1" dirty="0" smtClean="0"/>
              <a:t>Вывод</a:t>
            </a:r>
            <a:r>
              <a:rPr lang="ru-RU" sz="2400" dirty="0" smtClean="0"/>
              <a:t>: надпись хорошо видна на бумаге. Достаточно отчётливо проступают буквы. Чувствуется запах нашатыря. Очень долго готовятся. Поэтому для тайнописи они не идеальны. </a:t>
            </a:r>
            <a:endParaRPr lang="ru-RU" sz="2400" dirty="0"/>
          </a:p>
        </p:txBody>
      </p:sp>
      <p:pic>
        <p:nvPicPr>
          <p:cNvPr id="3" name="Picture 3"/>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44463" y="144463"/>
            <a:ext cx="4267200" cy="2847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4" name="Picture 4"/>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584870" y="144463"/>
            <a:ext cx="4267200" cy="2847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2"/>
          <p:cNvSpPr txBox="1">
            <a:spLocks noChangeArrowheads="1"/>
          </p:cNvSpPr>
          <p:nvPr/>
        </p:nvSpPr>
        <p:spPr bwMode="auto">
          <a:xfrm>
            <a:off x="251520" y="188640"/>
            <a:ext cx="8568952" cy="707886"/>
          </a:xfrm>
          <a:prstGeom prst="rect">
            <a:avLst/>
          </a:prstGeom>
          <a:solidFill>
            <a:schemeClr val="accent6">
              <a:lumMod val="20000"/>
              <a:lumOff val="80000"/>
            </a:schemeClr>
          </a:solidFill>
          <a:ln>
            <a:noFill/>
          </a:ln>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lvl="1" algn="ctr"/>
            <a:r>
              <a:rPr lang="ru-RU" sz="4000" b="1" dirty="0" smtClean="0"/>
              <a:t>Выводы</a:t>
            </a:r>
            <a:endParaRPr lang="ru-RU" sz="4000" dirty="0"/>
          </a:p>
        </p:txBody>
      </p:sp>
      <p:graphicFrame>
        <p:nvGraphicFramePr>
          <p:cNvPr id="5" name="Таблица 4"/>
          <p:cNvGraphicFramePr>
            <a:graphicFrameLocks noGrp="1"/>
          </p:cNvGraphicFramePr>
          <p:nvPr/>
        </p:nvGraphicFramePr>
        <p:xfrm>
          <a:off x="179512" y="1124744"/>
          <a:ext cx="8712966" cy="5547360"/>
        </p:xfrm>
        <a:graphic>
          <a:graphicData uri="http://schemas.openxmlformats.org/drawingml/2006/table">
            <a:tbl>
              <a:tblPr/>
              <a:tblGrid>
                <a:gridCol w="959217"/>
                <a:gridCol w="2272082"/>
                <a:gridCol w="1738251"/>
                <a:gridCol w="2159242"/>
                <a:gridCol w="1584174"/>
              </a:tblGrid>
              <a:tr h="315446">
                <a:tc>
                  <a:txBody>
                    <a:bodyPr/>
                    <a:lstStyle/>
                    <a:p>
                      <a:pPr algn="just">
                        <a:lnSpc>
                          <a:spcPct val="150000"/>
                        </a:lnSpc>
                        <a:spcAft>
                          <a:spcPts val="0"/>
                        </a:spcAft>
                      </a:pPr>
                      <a:r>
                        <a:rPr lang="ru-RU" sz="1400" b="1" dirty="0">
                          <a:latin typeface="Times New Roman"/>
                          <a:ea typeface="Times New Roman"/>
                          <a:cs typeface="Times New Roman"/>
                        </a:rPr>
                        <a:t>Состав чернил</a:t>
                      </a:r>
                      <a:endParaRPr lang="ru-RU" sz="1100" b="1" dirty="0">
                        <a:latin typeface="Verdana"/>
                        <a:ea typeface="Times New Roman"/>
                        <a:cs typeface="Times New Roman"/>
                      </a:endParaRPr>
                    </a:p>
                  </a:txBody>
                  <a:tcPr marL="39431" marR="39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just">
                        <a:lnSpc>
                          <a:spcPct val="150000"/>
                        </a:lnSpc>
                        <a:spcAft>
                          <a:spcPts val="0"/>
                        </a:spcAft>
                      </a:pPr>
                      <a:r>
                        <a:rPr lang="ru-RU" sz="1400" b="1">
                          <a:latin typeface="Times New Roman"/>
                          <a:ea typeface="Times New Roman"/>
                          <a:cs typeface="Times New Roman"/>
                        </a:rPr>
                        <a:t>Заметность</a:t>
                      </a:r>
                      <a:endParaRPr lang="ru-RU" sz="1100" b="1">
                        <a:latin typeface="Verdana"/>
                        <a:ea typeface="Times New Roman"/>
                        <a:cs typeface="Times New Roman"/>
                      </a:endParaRPr>
                    </a:p>
                  </a:txBody>
                  <a:tcPr marL="39431" marR="39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just">
                        <a:lnSpc>
                          <a:spcPct val="150000"/>
                        </a:lnSpc>
                        <a:spcAft>
                          <a:spcPts val="0"/>
                        </a:spcAft>
                      </a:pPr>
                      <a:r>
                        <a:rPr lang="ru-RU" sz="1400" b="1">
                          <a:latin typeface="Times New Roman"/>
                          <a:ea typeface="Times New Roman"/>
                          <a:cs typeface="Times New Roman"/>
                        </a:rPr>
                        <a:t>Запах</a:t>
                      </a:r>
                      <a:endParaRPr lang="ru-RU" sz="1100" b="1">
                        <a:latin typeface="Verdana"/>
                        <a:ea typeface="Times New Roman"/>
                        <a:cs typeface="Times New Roman"/>
                      </a:endParaRPr>
                    </a:p>
                  </a:txBody>
                  <a:tcPr marL="39431" marR="39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just">
                        <a:lnSpc>
                          <a:spcPct val="150000"/>
                        </a:lnSpc>
                        <a:spcAft>
                          <a:spcPts val="0"/>
                        </a:spcAft>
                      </a:pPr>
                      <a:r>
                        <a:rPr lang="ru-RU" sz="1400" b="1">
                          <a:latin typeface="Times New Roman"/>
                          <a:ea typeface="Times New Roman"/>
                          <a:cs typeface="Times New Roman"/>
                        </a:rPr>
                        <a:t>Удобность использования</a:t>
                      </a:r>
                      <a:endParaRPr lang="ru-RU" sz="1100" b="1">
                        <a:latin typeface="Verdana"/>
                        <a:ea typeface="Times New Roman"/>
                        <a:cs typeface="Times New Roman"/>
                      </a:endParaRPr>
                    </a:p>
                  </a:txBody>
                  <a:tcPr marL="39431" marR="39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just">
                        <a:lnSpc>
                          <a:spcPct val="150000"/>
                        </a:lnSpc>
                        <a:spcAft>
                          <a:spcPts val="0"/>
                        </a:spcAft>
                      </a:pPr>
                      <a:r>
                        <a:rPr lang="ru-RU" sz="1400" b="1">
                          <a:latin typeface="Times New Roman"/>
                          <a:ea typeface="Times New Roman"/>
                          <a:cs typeface="Times New Roman"/>
                        </a:rPr>
                        <a:t>Проявление</a:t>
                      </a:r>
                      <a:endParaRPr lang="ru-RU" sz="1100" b="1">
                        <a:latin typeface="Verdana"/>
                        <a:ea typeface="Times New Roman"/>
                        <a:cs typeface="Times New Roman"/>
                      </a:endParaRPr>
                    </a:p>
                  </a:txBody>
                  <a:tcPr marL="39431" marR="39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r>
              <a:tr h="483684">
                <a:tc>
                  <a:txBody>
                    <a:bodyPr/>
                    <a:lstStyle/>
                    <a:p>
                      <a:pPr>
                        <a:lnSpc>
                          <a:spcPct val="115000"/>
                        </a:lnSpc>
                        <a:spcAft>
                          <a:spcPts val="0"/>
                        </a:spcAft>
                      </a:pPr>
                      <a:r>
                        <a:rPr lang="ru-RU" sz="1400" b="1" i="0" dirty="0">
                          <a:latin typeface="Times New Roman"/>
                          <a:ea typeface="Calibri"/>
                          <a:cs typeface="Times New Roman"/>
                        </a:rPr>
                        <a:t>лимон</a:t>
                      </a:r>
                      <a:endParaRPr lang="ru-RU" sz="1200" b="1" i="0" dirty="0">
                        <a:latin typeface="Calibri"/>
                        <a:ea typeface="Calibri"/>
                        <a:cs typeface="Times New Roman"/>
                      </a:endParaRPr>
                    </a:p>
                  </a:txBody>
                  <a:tcPr marL="39431" marR="39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nSpc>
                          <a:spcPct val="115000"/>
                        </a:lnSpc>
                        <a:spcAft>
                          <a:spcPts val="0"/>
                        </a:spcAft>
                      </a:pPr>
                      <a:r>
                        <a:rPr lang="ru-RU" sz="1400" b="1" dirty="0">
                          <a:latin typeface="Times New Roman"/>
                          <a:ea typeface="Calibri"/>
                          <a:cs typeface="Times New Roman"/>
                        </a:rPr>
                        <a:t>Средне заметен на бумаге</a:t>
                      </a:r>
                      <a:endParaRPr lang="ru-RU" sz="1200" b="1" dirty="0">
                        <a:latin typeface="Calibri"/>
                        <a:ea typeface="Calibri"/>
                        <a:cs typeface="Times New Roman"/>
                      </a:endParaRPr>
                    </a:p>
                  </a:txBody>
                  <a:tcPr marL="39431" marR="39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nSpc>
                          <a:spcPct val="115000"/>
                        </a:lnSpc>
                        <a:spcAft>
                          <a:spcPts val="0"/>
                        </a:spcAft>
                      </a:pPr>
                      <a:r>
                        <a:rPr lang="ru-RU" sz="1400" b="1">
                          <a:latin typeface="Times New Roman"/>
                          <a:ea typeface="Calibri"/>
                          <a:cs typeface="Times New Roman"/>
                        </a:rPr>
                        <a:t>Есть, слабо выраженный</a:t>
                      </a:r>
                      <a:endParaRPr lang="ru-RU" sz="1200" b="1">
                        <a:latin typeface="Calibri"/>
                        <a:ea typeface="Calibri"/>
                        <a:cs typeface="Times New Roman"/>
                      </a:endParaRPr>
                    </a:p>
                  </a:txBody>
                  <a:tcPr marL="39431" marR="39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nSpc>
                          <a:spcPct val="115000"/>
                        </a:lnSpc>
                        <a:spcAft>
                          <a:spcPts val="0"/>
                        </a:spcAft>
                      </a:pPr>
                      <a:r>
                        <a:rPr lang="ru-RU" sz="1400" b="1">
                          <a:latin typeface="Times New Roman"/>
                          <a:ea typeface="Calibri"/>
                          <a:cs typeface="Times New Roman"/>
                        </a:rPr>
                        <a:t>Быстрое приготовление, средний срок хранения</a:t>
                      </a:r>
                      <a:endParaRPr lang="ru-RU" sz="1200" b="1">
                        <a:latin typeface="Calibri"/>
                        <a:ea typeface="Calibri"/>
                        <a:cs typeface="Times New Roman"/>
                      </a:endParaRPr>
                    </a:p>
                  </a:txBody>
                  <a:tcPr marL="39431" marR="39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nSpc>
                          <a:spcPct val="115000"/>
                        </a:lnSpc>
                        <a:spcAft>
                          <a:spcPts val="0"/>
                        </a:spcAft>
                      </a:pPr>
                      <a:r>
                        <a:rPr lang="ru-RU" sz="1400" b="1">
                          <a:latin typeface="Times New Roman"/>
                          <a:ea typeface="Calibri"/>
                          <a:cs typeface="Times New Roman"/>
                        </a:rPr>
                        <a:t>Среднее </a:t>
                      </a:r>
                      <a:endParaRPr lang="ru-RU" sz="1200" b="1">
                        <a:latin typeface="Calibri"/>
                        <a:ea typeface="Calibri"/>
                        <a:cs typeface="Times New Roman"/>
                      </a:endParaRPr>
                    </a:p>
                  </a:txBody>
                  <a:tcPr marL="39431" marR="39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r>
              <a:tr h="241842">
                <a:tc>
                  <a:txBody>
                    <a:bodyPr/>
                    <a:lstStyle/>
                    <a:p>
                      <a:pPr>
                        <a:lnSpc>
                          <a:spcPct val="115000"/>
                        </a:lnSpc>
                        <a:spcAft>
                          <a:spcPts val="0"/>
                        </a:spcAft>
                      </a:pPr>
                      <a:r>
                        <a:rPr lang="ru-RU" sz="1400" b="1" i="0" dirty="0">
                          <a:latin typeface="Times New Roman"/>
                          <a:ea typeface="Calibri"/>
                          <a:cs typeface="Times New Roman"/>
                        </a:rPr>
                        <a:t>лук</a:t>
                      </a:r>
                      <a:endParaRPr lang="ru-RU" sz="1200" b="1" i="0" dirty="0">
                        <a:latin typeface="Calibri"/>
                        <a:ea typeface="Calibri"/>
                        <a:cs typeface="Times New Roman"/>
                      </a:endParaRPr>
                    </a:p>
                  </a:txBody>
                  <a:tcPr marL="39431" marR="39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nSpc>
                          <a:spcPct val="115000"/>
                        </a:lnSpc>
                        <a:spcAft>
                          <a:spcPts val="0"/>
                        </a:spcAft>
                      </a:pPr>
                      <a:r>
                        <a:rPr lang="ru-RU" sz="1400" b="1" dirty="0">
                          <a:latin typeface="Times New Roman"/>
                          <a:ea typeface="Calibri"/>
                          <a:cs typeface="Times New Roman"/>
                        </a:rPr>
                        <a:t>Слабо заметен бумаге</a:t>
                      </a:r>
                      <a:endParaRPr lang="ru-RU" sz="1200" b="1" dirty="0">
                        <a:latin typeface="Calibri"/>
                        <a:ea typeface="Calibri"/>
                        <a:cs typeface="Times New Roman"/>
                      </a:endParaRPr>
                    </a:p>
                  </a:txBody>
                  <a:tcPr marL="39431" marR="39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nSpc>
                          <a:spcPct val="115000"/>
                        </a:lnSpc>
                        <a:spcAft>
                          <a:spcPts val="0"/>
                        </a:spcAft>
                      </a:pPr>
                      <a:r>
                        <a:rPr lang="ru-RU" sz="1400" b="1" dirty="0">
                          <a:latin typeface="Times New Roman"/>
                          <a:ea typeface="Calibri"/>
                          <a:cs typeface="Times New Roman"/>
                        </a:rPr>
                        <a:t>Есть, сильно выраженный</a:t>
                      </a:r>
                      <a:endParaRPr lang="ru-RU" sz="1200" b="1" dirty="0">
                        <a:latin typeface="Calibri"/>
                        <a:ea typeface="Calibri"/>
                        <a:cs typeface="Times New Roman"/>
                      </a:endParaRPr>
                    </a:p>
                  </a:txBody>
                  <a:tcPr marL="39431" marR="39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nSpc>
                          <a:spcPct val="115000"/>
                        </a:lnSpc>
                        <a:spcAft>
                          <a:spcPts val="0"/>
                        </a:spcAft>
                      </a:pPr>
                      <a:r>
                        <a:rPr lang="ru-RU" sz="1400" b="1">
                          <a:latin typeface="Times New Roman"/>
                          <a:ea typeface="Calibri"/>
                          <a:cs typeface="Times New Roman"/>
                        </a:rPr>
                        <a:t>Длительное приготовление</a:t>
                      </a:r>
                      <a:endParaRPr lang="ru-RU" sz="1200" b="1">
                        <a:latin typeface="Calibri"/>
                        <a:ea typeface="Calibri"/>
                        <a:cs typeface="Times New Roman"/>
                      </a:endParaRPr>
                    </a:p>
                  </a:txBody>
                  <a:tcPr marL="39431" marR="39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nSpc>
                          <a:spcPct val="115000"/>
                        </a:lnSpc>
                        <a:spcAft>
                          <a:spcPts val="0"/>
                        </a:spcAft>
                      </a:pPr>
                      <a:r>
                        <a:rPr lang="ru-RU" sz="1400" b="1">
                          <a:latin typeface="Times New Roman"/>
                          <a:ea typeface="Calibri"/>
                          <a:cs typeface="Times New Roman"/>
                        </a:rPr>
                        <a:t>Среднее</a:t>
                      </a:r>
                      <a:endParaRPr lang="ru-RU" sz="1200" b="1">
                        <a:latin typeface="Calibri"/>
                        <a:ea typeface="Calibri"/>
                        <a:cs typeface="Times New Roman"/>
                      </a:endParaRPr>
                    </a:p>
                  </a:txBody>
                  <a:tcPr marL="39431" marR="39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r>
              <a:tr h="362763">
                <a:tc>
                  <a:txBody>
                    <a:bodyPr/>
                    <a:lstStyle/>
                    <a:p>
                      <a:pPr>
                        <a:lnSpc>
                          <a:spcPct val="115000"/>
                        </a:lnSpc>
                        <a:spcAft>
                          <a:spcPts val="0"/>
                        </a:spcAft>
                      </a:pPr>
                      <a:r>
                        <a:rPr lang="ru-RU" sz="1400" b="1" i="0" dirty="0">
                          <a:latin typeface="Times New Roman"/>
                          <a:ea typeface="Calibri"/>
                          <a:cs typeface="Times New Roman"/>
                        </a:rPr>
                        <a:t>сода</a:t>
                      </a:r>
                      <a:endParaRPr lang="ru-RU" sz="1200" b="1" i="0" dirty="0">
                        <a:latin typeface="Calibri"/>
                        <a:ea typeface="Calibri"/>
                        <a:cs typeface="Times New Roman"/>
                      </a:endParaRPr>
                    </a:p>
                  </a:txBody>
                  <a:tcPr marL="39431" marR="39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nSpc>
                          <a:spcPct val="115000"/>
                        </a:lnSpc>
                        <a:spcAft>
                          <a:spcPts val="0"/>
                        </a:spcAft>
                      </a:pPr>
                      <a:r>
                        <a:rPr lang="ru-RU" sz="1400" b="1" dirty="0">
                          <a:latin typeface="Times New Roman"/>
                          <a:ea typeface="Calibri"/>
                          <a:cs typeface="Times New Roman"/>
                        </a:rPr>
                        <a:t>На белой незаметна, на желтой сильно заметна </a:t>
                      </a:r>
                      <a:endParaRPr lang="ru-RU" sz="1200" b="1" dirty="0">
                        <a:latin typeface="Calibri"/>
                        <a:ea typeface="Calibri"/>
                        <a:cs typeface="Times New Roman"/>
                      </a:endParaRPr>
                    </a:p>
                  </a:txBody>
                  <a:tcPr marL="39431" marR="39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nSpc>
                          <a:spcPct val="115000"/>
                        </a:lnSpc>
                        <a:spcAft>
                          <a:spcPts val="0"/>
                        </a:spcAft>
                      </a:pPr>
                      <a:r>
                        <a:rPr lang="ru-RU" sz="1400" b="1">
                          <a:latin typeface="Times New Roman"/>
                          <a:ea typeface="Calibri"/>
                          <a:cs typeface="Times New Roman"/>
                        </a:rPr>
                        <a:t>Нет</a:t>
                      </a:r>
                      <a:endParaRPr lang="ru-RU" sz="1200" b="1">
                        <a:latin typeface="Calibri"/>
                        <a:ea typeface="Calibri"/>
                        <a:cs typeface="Times New Roman"/>
                      </a:endParaRPr>
                    </a:p>
                  </a:txBody>
                  <a:tcPr marL="39431" marR="39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nSpc>
                          <a:spcPct val="115000"/>
                        </a:lnSpc>
                        <a:spcAft>
                          <a:spcPts val="0"/>
                        </a:spcAft>
                      </a:pPr>
                      <a:r>
                        <a:rPr lang="ru-RU" sz="1400" b="1">
                          <a:latin typeface="Times New Roman"/>
                          <a:ea typeface="Calibri"/>
                          <a:cs typeface="Times New Roman"/>
                        </a:rPr>
                        <a:t>Удобна в применении, не портится</a:t>
                      </a:r>
                      <a:endParaRPr lang="ru-RU" sz="1200" b="1">
                        <a:latin typeface="Calibri"/>
                        <a:ea typeface="Calibri"/>
                        <a:cs typeface="Times New Roman"/>
                      </a:endParaRPr>
                    </a:p>
                  </a:txBody>
                  <a:tcPr marL="39431" marR="39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nSpc>
                          <a:spcPct val="115000"/>
                        </a:lnSpc>
                        <a:spcAft>
                          <a:spcPts val="0"/>
                        </a:spcAft>
                      </a:pPr>
                      <a:r>
                        <a:rPr lang="ru-RU" sz="1400" b="1">
                          <a:latin typeface="Times New Roman"/>
                          <a:ea typeface="Calibri"/>
                          <a:cs typeface="Times New Roman"/>
                        </a:rPr>
                        <a:t>Ярко выраженное</a:t>
                      </a:r>
                      <a:endParaRPr lang="ru-RU" sz="1200" b="1">
                        <a:latin typeface="Calibri"/>
                        <a:ea typeface="Calibri"/>
                        <a:cs typeface="Times New Roman"/>
                      </a:endParaRPr>
                    </a:p>
                  </a:txBody>
                  <a:tcPr marL="39431" marR="39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r>
              <a:tr h="241842">
                <a:tc>
                  <a:txBody>
                    <a:bodyPr/>
                    <a:lstStyle/>
                    <a:p>
                      <a:pPr>
                        <a:lnSpc>
                          <a:spcPct val="115000"/>
                        </a:lnSpc>
                        <a:spcAft>
                          <a:spcPts val="0"/>
                        </a:spcAft>
                      </a:pPr>
                      <a:r>
                        <a:rPr lang="ru-RU" sz="1400" b="1" i="0" dirty="0">
                          <a:latin typeface="Times New Roman"/>
                          <a:ea typeface="Calibri"/>
                          <a:cs typeface="Times New Roman"/>
                        </a:rPr>
                        <a:t>молоко</a:t>
                      </a:r>
                      <a:endParaRPr lang="ru-RU" sz="1200" b="1" i="0" dirty="0">
                        <a:latin typeface="Calibri"/>
                        <a:ea typeface="Calibri"/>
                        <a:cs typeface="Times New Roman"/>
                      </a:endParaRPr>
                    </a:p>
                  </a:txBody>
                  <a:tcPr marL="39431" marR="39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nSpc>
                          <a:spcPct val="115000"/>
                        </a:lnSpc>
                        <a:spcAft>
                          <a:spcPts val="0"/>
                        </a:spcAft>
                      </a:pPr>
                      <a:r>
                        <a:rPr lang="ru-RU" sz="1400" b="1" dirty="0">
                          <a:latin typeface="Times New Roman"/>
                          <a:ea typeface="Calibri"/>
                          <a:cs typeface="Times New Roman"/>
                        </a:rPr>
                        <a:t>Не заметно на бумаге</a:t>
                      </a:r>
                      <a:endParaRPr lang="ru-RU" sz="1200" b="1" dirty="0">
                        <a:latin typeface="Calibri"/>
                        <a:ea typeface="Calibri"/>
                        <a:cs typeface="Times New Roman"/>
                      </a:endParaRPr>
                    </a:p>
                  </a:txBody>
                  <a:tcPr marL="39431" marR="39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nSpc>
                          <a:spcPct val="115000"/>
                        </a:lnSpc>
                        <a:spcAft>
                          <a:spcPts val="0"/>
                        </a:spcAft>
                      </a:pPr>
                      <a:r>
                        <a:rPr lang="ru-RU" sz="1400" b="1" dirty="0">
                          <a:latin typeface="Times New Roman"/>
                          <a:ea typeface="Calibri"/>
                          <a:cs typeface="Times New Roman"/>
                        </a:rPr>
                        <a:t>Нет</a:t>
                      </a:r>
                      <a:endParaRPr lang="ru-RU" sz="1200" b="1" dirty="0">
                        <a:latin typeface="Calibri"/>
                        <a:ea typeface="Calibri"/>
                        <a:cs typeface="Times New Roman"/>
                      </a:endParaRPr>
                    </a:p>
                  </a:txBody>
                  <a:tcPr marL="39431" marR="39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nSpc>
                          <a:spcPct val="115000"/>
                        </a:lnSpc>
                        <a:spcAft>
                          <a:spcPts val="0"/>
                        </a:spcAft>
                      </a:pPr>
                      <a:r>
                        <a:rPr lang="ru-RU" sz="1400" b="1">
                          <a:latin typeface="Times New Roman"/>
                          <a:ea typeface="Calibri"/>
                          <a:cs typeface="Times New Roman"/>
                        </a:rPr>
                        <a:t>Короткий срок хранения</a:t>
                      </a:r>
                      <a:endParaRPr lang="ru-RU" sz="1200" b="1">
                        <a:latin typeface="Calibri"/>
                        <a:ea typeface="Calibri"/>
                        <a:cs typeface="Times New Roman"/>
                      </a:endParaRPr>
                    </a:p>
                  </a:txBody>
                  <a:tcPr marL="39431" marR="39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nSpc>
                          <a:spcPct val="115000"/>
                        </a:lnSpc>
                        <a:spcAft>
                          <a:spcPts val="0"/>
                        </a:spcAft>
                      </a:pPr>
                      <a:r>
                        <a:rPr lang="ru-RU" sz="1400" b="1" dirty="0">
                          <a:latin typeface="Times New Roman"/>
                          <a:ea typeface="Calibri"/>
                          <a:cs typeface="Times New Roman"/>
                        </a:rPr>
                        <a:t>Выше среднего</a:t>
                      </a:r>
                      <a:endParaRPr lang="ru-RU" sz="1200" b="1" dirty="0">
                        <a:latin typeface="Calibri"/>
                        <a:ea typeface="Calibri"/>
                        <a:cs typeface="Times New Roman"/>
                      </a:endParaRPr>
                    </a:p>
                  </a:txBody>
                  <a:tcPr marL="39431" marR="39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r>
              <a:tr h="483684">
                <a:tc>
                  <a:txBody>
                    <a:bodyPr/>
                    <a:lstStyle/>
                    <a:p>
                      <a:pPr>
                        <a:lnSpc>
                          <a:spcPct val="115000"/>
                        </a:lnSpc>
                        <a:spcAft>
                          <a:spcPts val="0"/>
                        </a:spcAft>
                      </a:pPr>
                      <a:r>
                        <a:rPr lang="ru-RU" sz="1400" b="1" i="0" dirty="0">
                          <a:latin typeface="Times New Roman"/>
                          <a:ea typeface="Calibri"/>
                          <a:cs typeface="Times New Roman"/>
                        </a:rPr>
                        <a:t>сода</a:t>
                      </a:r>
                      <a:endParaRPr lang="ru-RU" sz="1200" b="1" i="0" dirty="0">
                        <a:latin typeface="Calibri"/>
                        <a:ea typeface="Calibri"/>
                        <a:cs typeface="Times New Roman"/>
                      </a:endParaRPr>
                    </a:p>
                  </a:txBody>
                  <a:tcPr marL="39431" marR="39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nSpc>
                          <a:spcPct val="115000"/>
                        </a:lnSpc>
                        <a:spcAft>
                          <a:spcPts val="0"/>
                        </a:spcAft>
                      </a:pPr>
                      <a:r>
                        <a:rPr lang="ru-RU" sz="1400" b="1" dirty="0">
                          <a:latin typeface="Times New Roman"/>
                          <a:ea typeface="Calibri"/>
                          <a:cs typeface="Times New Roman"/>
                        </a:rPr>
                        <a:t>Не заметно на бумаге</a:t>
                      </a:r>
                      <a:endParaRPr lang="ru-RU" sz="1200" b="1" dirty="0">
                        <a:latin typeface="Calibri"/>
                        <a:ea typeface="Calibri"/>
                        <a:cs typeface="Times New Roman"/>
                      </a:endParaRPr>
                    </a:p>
                  </a:txBody>
                  <a:tcPr marL="39431" marR="39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nSpc>
                          <a:spcPct val="115000"/>
                        </a:lnSpc>
                        <a:spcAft>
                          <a:spcPts val="0"/>
                        </a:spcAft>
                      </a:pPr>
                      <a:r>
                        <a:rPr lang="ru-RU" sz="1400" b="1" dirty="0">
                          <a:latin typeface="Times New Roman"/>
                          <a:ea typeface="Calibri"/>
                          <a:cs typeface="Times New Roman"/>
                        </a:rPr>
                        <a:t>Нет</a:t>
                      </a:r>
                      <a:endParaRPr lang="ru-RU" sz="1200" b="1" dirty="0">
                        <a:latin typeface="Calibri"/>
                        <a:ea typeface="Calibri"/>
                        <a:cs typeface="Times New Roman"/>
                      </a:endParaRPr>
                    </a:p>
                  </a:txBody>
                  <a:tcPr marL="39431" marR="39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nSpc>
                          <a:spcPct val="115000"/>
                        </a:lnSpc>
                        <a:spcAft>
                          <a:spcPts val="0"/>
                        </a:spcAft>
                      </a:pPr>
                      <a:r>
                        <a:rPr lang="ru-RU" sz="1400" b="1">
                          <a:latin typeface="Times New Roman"/>
                          <a:ea typeface="Calibri"/>
                          <a:cs typeface="Times New Roman"/>
                        </a:rPr>
                        <a:t>Могут очень долго храниться, не портясь.</a:t>
                      </a:r>
                      <a:endParaRPr lang="ru-RU" sz="1200" b="1">
                        <a:latin typeface="Calibri"/>
                        <a:ea typeface="Calibri"/>
                        <a:cs typeface="Times New Roman"/>
                      </a:endParaRPr>
                    </a:p>
                  </a:txBody>
                  <a:tcPr marL="39431" marR="39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nSpc>
                          <a:spcPct val="115000"/>
                        </a:lnSpc>
                        <a:spcAft>
                          <a:spcPts val="0"/>
                        </a:spcAft>
                      </a:pPr>
                      <a:r>
                        <a:rPr lang="ru-RU" sz="1400" b="1">
                          <a:latin typeface="Times New Roman"/>
                          <a:ea typeface="Calibri"/>
                          <a:cs typeface="Times New Roman"/>
                        </a:rPr>
                        <a:t>Самый яркий</a:t>
                      </a:r>
                      <a:endParaRPr lang="ru-RU" sz="1200" b="1">
                        <a:latin typeface="Calibri"/>
                        <a:ea typeface="Calibri"/>
                        <a:cs typeface="Times New Roman"/>
                      </a:endParaRPr>
                    </a:p>
                  </a:txBody>
                  <a:tcPr marL="39431" marR="39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r>
              <a:tr h="483684">
                <a:tc>
                  <a:txBody>
                    <a:bodyPr/>
                    <a:lstStyle/>
                    <a:p>
                      <a:pPr>
                        <a:lnSpc>
                          <a:spcPct val="115000"/>
                        </a:lnSpc>
                        <a:spcAft>
                          <a:spcPts val="0"/>
                        </a:spcAft>
                      </a:pPr>
                      <a:r>
                        <a:rPr lang="ru-RU" sz="1400" b="1" i="0" dirty="0">
                          <a:latin typeface="Times New Roman"/>
                          <a:ea typeface="Calibri"/>
                          <a:cs typeface="Times New Roman"/>
                        </a:rPr>
                        <a:t>рисовый отвар</a:t>
                      </a:r>
                      <a:endParaRPr lang="ru-RU" sz="1200" b="1" i="0" dirty="0">
                        <a:latin typeface="Calibri"/>
                        <a:ea typeface="Calibri"/>
                        <a:cs typeface="Times New Roman"/>
                      </a:endParaRPr>
                    </a:p>
                  </a:txBody>
                  <a:tcPr marL="39431" marR="39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nSpc>
                          <a:spcPct val="115000"/>
                        </a:lnSpc>
                        <a:spcAft>
                          <a:spcPts val="0"/>
                        </a:spcAft>
                      </a:pPr>
                      <a:r>
                        <a:rPr lang="ru-RU" sz="1400" b="1" dirty="0" smtClean="0">
                          <a:latin typeface="Times New Roman"/>
                          <a:ea typeface="Calibri"/>
                          <a:cs typeface="Times New Roman"/>
                        </a:rPr>
                        <a:t>Слабо виден </a:t>
                      </a:r>
                      <a:r>
                        <a:rPr lang="ru-RU" sz="1400" b="1" dirty="0">
                          <a:latin typeface="Times New Roman"/>
                          <a:ea typeface="Calibri"/>
                          <a:cs typeface="Times New Roman"/>
                        </a:rPr>
                        <a:t>на бумаге</a:t>
                      </a:r>
                      <a:endParaRPr lang="ru-RU" sz="1200" b="1" dirty="0">
                        <a:latin typeface="Calibri"/>
                        <a:ea typeface="Calibri"/>
                        <a:cs typeface="Times New Roman"/>
                      </a:endParaRPr>
                    </a:p>
                  </a:txBody>
                  <a:tcPr marL="39431" marR="39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nSpc>
                          <a:spcPct val="115000"/>
                        </a:lnSpc>
                        <a:spcAft>
                          <a:spcPts val="0"/>
                        </a:spcAft>
                      </a:pPr>
                      <a:r>
                        <a:rPr lang="ru-RU" sz="1400" b="1" dirty="0">
                          <a:latin typeface="Times New Roman"/>
                          <a:ea typeface="Calibri"/>
                          <a:cs typeface="Times New Roman"/>
                        </a:rPr>
                        <a:t>Нет</a:t>
                      </a:r>
                      <a:endParaRPr lang="ru-RU" sz="1200" b="1" dirty="0">
                        <a:latin typeface="Calibri"/>
                        <a:ea typeface="Calibri"/>
                        <a:cs typeface="Times New Roman"/>
                      </a:endParaRPr>
                    </a:p>
                  </a:txBody>
                  <a:tcPr marL="39431" marR="39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nSpc>
                          <a:spcPct val="115000"/>
                        </a:lnSpc>
                        <a:spcAft>
                          <a:spcPts val="0"/>
                        </a:spcAft>
                      </a:pPr>
                      <a:r>
                        <a:rPr lang="ru-RU" sz="1400" b="1" dirty="0">
                          <a:latin typeface="Times New Roman"/>
                          <a:ea typeface="Calibri"/>
                          <a:cs typeface="Times New Roman"/>
                        </a:rPr>
                        <a:t>Длительное приготовление, короткий срок хранения</a:t>
                      </a:r>
                      <a:endParaRPr lang="ru-RU" sz="1200" b="1" dirty="0">
                        <a:latin typeface="Calibri"/>
                        <a:ea typeface="Calibri"/>
                        <a:cs typeface="Times New Roman"/>
                      </a:endParaRPr>
                    </a:p>
                  </a:txBody>
                  <a:tcPr marL="39431" marR="39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nSpc>
                          <a:spcPct val="115000"/>
                        </a:lnSpc>
                        <a:spcAft>
                          <a:spcPts val="0"/>
                        </a:spcAft>
                      </a:pPr>
                      <a:r>
                        <a:rPr lang="ru-RU" sz="1400" b="1">
                          <a:latin typeface="Times New Roman"/>
                          <a:ea typeface="Calibri"/>
                          <a:cs typeface="Times New Roman"/>
                        </a:rPr>
                        <a:t>Ярко выраженное</a:t>
                      </a:r>
                      <a:endParaRPr lang="ru-RU" sz="1200" b="1">
                        <a:latin typeface="Calibri"/>
                        <a:ea typeface="Calibri"/>
                        <a:cs typeface="Times New Roman"/>
                      </a:endParaRPr>
                    </a:p>
                  </a:txBody>
                  <a:tcPr marL="39431" marR="39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r>
              <a:tr h="725526">
                <a:tc>
                  <a:txBody>
                    <a:bodyPr/>
                    <a:lstStyle/>
                    <a:p>
                      <a:pPr>
                        <a:lnSpc>
                          <a:spcPct val="115000"/>
                        </a:lnSpc>
                        <a:spcAft>
                          <a:spcPts val="0"/>
                        </a:spcAft>
                      </a:pPr>
                      <a:r>
                        <a:rPr lang="ru-RU" sz="1400" b="1" i="0" dirty="0">
                          <a:latin typeface="Times New Roman"/>
                          <a:ea typeface="Calibri"/>
                          <a:cs typeface="Times New Roman"/>
                        </a:rPr>
                        <a:t>медный купорос</a:t>
                      </a:r>
                      <a:endParaRPr lang="ru-RU" sz="1200" b="1" i="0" dirty="0">
                        <a:latin typeface="Calibri"/>
                        <a:ea typeface="Calibri"/>
                        <a:cs typeface="Times New Roman"/>
                      </a:endParaRPr>
                    </a:p>
                  </a:txBody>
                  <a:tcPr marL="39431" marR="39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nSpc>
                          <a:spcPct val="115000"/>
                        </a:lnSpc>
                        <a:spcAft>
                          <a:spcPts val="0"/>
                        </a:spcAft>
                      </a:pPr>
                      <a:r>
                        <a:rPr lang="ru-RU" sz="1400" b="1" dirty="0">
                          <a:latin typeface="Times New Roman"/>
                          <a:ea typeface="Calibri"/>
                          <a:cs typeface="Times New Roman"/>
                        </a:rPr>
                        <a:t>Слабо заметен бумаге</a:t>
                      </a:r>
                      <a:endParaRPr lang="ru-RU" sz="1200" b="1" dirty="0">
                        <a:latin typeface="Calibri"/>
                        <a:ea typeface="Calibri"/>
                        <a:cs typeface="Times New Roman"/>
                      </a:endParaRPr>
                    </a:p>
                  </a:txBody>
                  <a:tcPr marL="39431" marR="39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nSpc>
                          <a:spcPct val="115000"/>
                        </a:lnSpc>
                        <a:spcAft>
                          <a:spcPts val="0"/>
                        </a:spcAft>
                      </a:pPr>
                      <a:r>
                        <a:rPr lang="ru-RU" sz="1400" b="1">
                          <a:latin typeface="Times New Roman"/>
                          <a:ea typeface="Calibri"/>
                          <a:cs typeface="Times New Roman"/>
                        </a:rPr>
                        <a:t>Слабо выраженный</a:t>
                      </a:r>
                      <a:endParaRPr lang="ru-RU" sz="1200" b="1">
                        <a:latin typeface="Calibri"/>
                        <a:ea typeface="Calibri"/>
                        <a:cs typeface="Times New Roman"/>
                      </a:endParaRPr>
                    </a:p>
                  </a:txBody>
                  <a:tcPr marL="39431" marR="39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nSpc>
                          <a:spcPct val="115000"/>
                        </a:lnSpc>
                        <a:spcAft>
                          <a:spcPts val="0"/>
                        </a:spcAft>
                      </a:pPr>
                      <a:r>
                        <a:rPr lang="ru-RU" sz="1400" b="1" dirty="0">
                          <a:latin typeface="Times New Roman"/>
                          <a:ea typeface="Calibri"/>
                          <a:cs typeface="Times New Roman"/>
                        </a:rPr>
                        <a:t>Быстрое приготовление и долгое хранение, быстро проявляются</a:t>
                      </a:r>
                      <a:endParaRPr lang="ru-RU" sz="1200" b="1" dirty="0">
                        <a:latin typeface="Calibri"/>
                        <a:ea typeface="Calibri"/>
                        <a:cs typeface="Times New Roman"/>
                      </a:endParaRPr>
                    </a:p>
                  </a:txBody>
                  <a:tcPr marL="39431" marR="39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nSpc>
                          <a:spcPct val="115000"/>
                        </a:lnSpc>
                        <a:spcAft>
                          <a:spcPts val="0"/>
                        </a:spcAft>
                      </a:pPr>
                      <a:r>
                        <a:rPr lang="ru-RU" sz="1400" b="1">
                          <a:latin typeface="Times New Roman"/>
                          <a:ea typeface="Calibri"/>
                          <a:cs typeface="Times New Roman"/>
                        </a:rPr>
                        <a:t>Ярко выраженное</a:t>
                      </a:r>
                      <a:endParaRPr lang="ru-RU" sz="1200" b="1">
                        <a:latin typeface="Calibri"/>
                        <a:ea typeface="Calibri"/>
                        <a:cs typeface="Times New Roman"/>
                      </a:endParaRPr>
                    </a:p>
                  </a:txBody>
                  <a:tcPr marL="39431" marR="39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r>
              <a:tr h="725526">
                <a:tc>
                  <a:txBody>
                    <a:bodyPr/>
                    <a:lstStyle/>
                    <a:p>
                      <a:pPr>
                        <a:lnSpc>
                          <a:spcPct val="115000"/>
                        </a:lnSpc>
                        <a:spcAft>
                          <a:spcPts val="0"/>
                        </a:spcAft>
                      </a:pPr>
                      <a:r>
                        <a:rPr lang="ru-RU" sz="1400" b="1" i="0" dirty="0">
                          <a:latin typeface="Times New Roman"/>
                          <a:ea typeface="Calibri"/>
                          <a:cs typeface="Times New Roman"/>
                        </a:rPr>
                        <a:t>раствор Видемана</a:t>
                      </a:r>
                      <a:endParaRPr lang="ru-RU" sz="1200" b="1" i="0" dirty="0">
                        <a:latin typeface="Calibri"/>
                        <a:ea typeface="Calibri"/>
                        <a:cs typeface="Times New Roman"/>
                      </a:endParaRPr>
                    </a:p>
                  </a:txBody>
                  <a:tcPr marL="39431" marR="39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nSpc>
                          <a:spcPct val="115000"/>
                        </a:lnSpc>
                        <a:spcAft>
                          <a:spcPts val="0"/>
                        </a:spcAft>
                      </a:pPr>
                      <a:r>
                        <a:rPr lang="ru-RU" sz="1400" b="1">
                          <a:latin typeface="Times New Roman"/>
                          <a:ea typeface="Calibri"/>
                          <a:cs typeface="Times New Roman"/>
                        </a:rPr>
                        <a:t>Слабо заметен бумаге</a:t>
                      </a:r>
                      <a:endParaRPr lang="ru-RU" sz="1200" b="1">
                        <a:latin typeface="Calibri"/>
                        <a:ea typeface="Calibri"/>
                        <a:cs typeface="Times New Roman"/>
                      </a:endParaRPr>
                    </a:p>
                  </a:txBody>
                  <a:tcPr marL="39431" marR="39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nSpc>
                          <a:spcPct val="115000"/>
                        </a:lnSpc>
                        <a:spcAft>
                          <a:spcPts val="0"/>
                        </a:spcAft>
                      </a:pPr>
                      <a:r>
                        <a:rPr lang="ru-RU" sz="1400" b="1">
                          <a:latin typeface="Times New Roman"/>
                          <a:ea typeface="Calibri"/>
                          <a:cs typeface="Times New Roman"/>
                        </a:rPr>
                        <a:t>Слабо выраженный</a:t>
                      </a:r>
                      <a:endParaRPr lang="ru-RU" sz="1200" b="1">
                        <a:latin typeface="Calibri"/>
                        <a:ea typeface="Calibri"/>
                        <a:cs typeface="Times New Roman"/>
                      </a:endParaRPr>
                    </a:p>
                  </a:txBody>
                  <a:tcPr marL="39431" marR="39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nSpc>
                          <a:spcPct val="115000"/>
                        </a:lnSpc>
                        <a:spcAft>
                          <a:spcPts val="0"/>
                        </a:spcAft>
                      </a:pPr>
                      <a:r>
                        <a:rPr lang="ru-RU" sz="1400" b="1" dirty="0">
                          <a:latin typeface="Times New Roman"/>
                          <a:ea typeface="Calibri"/>
                          <a:cs typeface="Times New Roman"/>
                        </a:rPr>
                        <a:t>Длительное приготовление, долгий срок хранения, длительное приготовление</a:t>
                      </a:r>
                      <a:endParaRPr lang="ru-RU" sz="1200" b="1" dirty="0">
                        <a:latin typeface="Calibri"/>
                        <a:ea typeface="Calibri"/>
                        <a:cs typeface="Times New Roman"/>
                      </a:endParaRPr>
                    </a:p>
                  </a:txBody>
                  <a:tcPr marL="39431" marR="39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nSpc>
                          <a:spcPct val="115000"/>
                        </a:lnSpc>
                        <a:spcAft>
                          <a:spcPts val="0"/>
                        </a:spcAft>
                      </a:pPr>
                      <a:r>
                        <a:rPr lang="ru-RU" sz="1400" b="1" dirty="0">
                          <a:latin typeface="Times New Roman"/>
                          <a:ea typeface="Calibri"/>
                          <a:cs typeface="Times New Roman"/>
                        </a:rPr>
                        <a:t>Выше среднего</a:t>
                      </a:r>
                      <a:endParaRPr lang="ru-RU" sz="1200" b="1" dirty="0">
                        <a:latin typeface="Calibri"/>
                        <a:ea typeface="Calibri"/>
                        <a:cs typeface="Times New Roman"/>
                      </a:endParaRPr>
                    </a:p>
                  </a:txBody>
                  <a:tcPr marL="39431" marR="39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r>
            </a:tbl>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2"/>
          <p:cNvSpPr txBox="1">
            <a:spLocks noChangeArrowheads="1"/>
          </p:cNvSpPr>
          <p:nvPr/>
        </p:nvSpPr>
        <p:spPr bwMode="auto">
          <a:xfrm>
            <a:off x="251520" y="332656"/>
            <a:ext cx="8568952" cy="707886"/>
          </a:xfrm>
          <a:prstGeom prst="rect">
            <a:avLst/>
          </a:prstGeom>
          <a:solidFill>
            <a:schemeClr val="accent6">
              <a:lumMod val="20000"/>
              <a:lumOff val="80000"/>
            </a:schemeClr>
          </a:solidFill>
          <a:ln>
            <a:noFill/>
          </a:ln>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lvl="1" algn="ctr"/>
            <a:r>
              <a:rPr lang="ru-RU" sz="4000" b="1" smtClean="0"/>
              <a:t>Выводы</a:t>
            </a:r>
            <a:endParaRPr lang="ru-RU" sz="4000" dirty="0"/>
          </a:p>
        </p:txBody>
      </p:sp>
      <p:sp>
        <p:nvSpPr>
          <p:cNvPr id="5" name="Текст 3"/>
          <p:cNvSpPr txBox="1">
            <a:spLocks/>
          </p:cNvSpPr>
          <p:nvPr/>
        </p:nvSpPr>
        <p:spPr>
          <a:xfrm>
            <a:off x="323528" y="1268760"/>
            <a:ext cx="8496944" cy="4248472"/>
          </a:xfrm>
          <a:prstGeom prst="rect">
            <a:avLst/>
          </a:prstGeom>
          <a:solidFill>
            <a:schemeClr val="accent6">
              <a:lumMod val="20000"/>
              <a:lumOff val="80000"/>
            </a:schemeClr>
          </a:solidFill>
        </p:spPr>
        <p:txBody>
          <a:bodyPr/>
          <a:lstStyle/>
          <a:p>
            <a:r>
              <a:rPr kumimoji="0" lang="ru-RU" sz="1800" b="0" i="0" u="none" strike="noStrike" kern="1200" cap="none" spc="0" normalizeH="0" baseline="0" noProof="0" dirty="0" smtClean="0">
                <a:ln>
                  <a:noFill/>
                </a:ln>
                <a:solidFill>
                  <a:schemeClr val="tx1"/>
                </a:solidFill>
                <a:effectLst/>
                <a:uLnTx/>
                <a:uFillTx/>
                <a:latin typeface="+mn-lt"/>
                <a:ea typeface="+mn-ea"/>
                <a:cs typeface="+mn-cs"/>
              </a:rPr>
              <a:t> </a:t>
            </a:r>
          </a:p>
          <a:p>
            <a:r>
              <a:rPr lang="ru-RU" sz="2400" dirty="0"/>
              <a:t>В ходе эксперимента установлено, что самыми подходящими самодельными невидимыми чернилами можно считать чернила из </a:t>
            </a:r>
            <a:r>
              <a:rPr lang="ru-RU" sz="2400" dirty="0" smtClean="0"/>
              <a:t>соды или </a:t>
            </a:r>
            <a:r>
              <a:rPr lang="ru-RU" sz="2400" dirty="0"/>
              <a:t>крахмала. Их можно даже заправлять в авторучку, так как они не портятся. И эти чернила проявляются ярче и однороднее других невидимых чернил, которые я получил и исследовал. </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2"/>
          <p:cNvSpPr txBox="1">
            <a:spLocks noChangeArrowheads="1"/>
          </p:cNvSpPr>
          <p:nvPr/>
        </p:nvSpPr>
        <p:spPr bwMode="auto">
          <a:xfrm>
            <a:off x="251520" y="332656"/>
            <a:ext cx="8568952" cy="707886"/>
          </a:xfrm>
          <a:prstGeom prst="rect">
            <a:avLst/>
          </a:prstGeom>
          <a:solidFill>
            <a:schemeClr val="accent6">
              <a:lumMod val="20000"/>
              <a:lumOff val="80000"/>
            </a:schemeClr>
          </a:solidFill>
          <a:ln>
            <a:noFill/>
          </a:ln>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lvl="1" algn="ctr"/>
            <a:r>
              <a:rPr lang="ru-RU" sz="4000" b="1" dirty="0" smtClean="0"/>
              <a:t>Техника безопасности</a:t>
            </a:r>
            <a:endParaRPr lang="ru-RU" sz="4000" dirty="0"/>
          </a:p>
        </p:txBody>
      </p:sp>
      <p:sp>
        <p:nvSpPr>
          <p:cNvPr id="5" name="Текст 3"/>
          <p:cNvSpPr txBox="1">
            <a:spLocks/>
          </p:cNvSpPr>
          <p:nvPr/>
        </p:nvSpPr>
        <p:spPr>
          <a:xfrm>
            <a:off x="323528" y="1412776"/>
            <a:ext cx="8496944" cy="4032448"/>
          </a:xfrm>
          <a:prstGeom prst="rect">
            <a:avLst/>
          </a:prstGeom>
          <a:solidFill>
            <a:schemeClr val="accent6">
              <a:lumMod val="20000"/>
              <a:lumOff val="80000"/>
            </a:schemeClr>
          </a:solidFill>
        </p:spPr>
        <p:txBody>
          <a:bodyPr/>
          <a:lstStyle/>
          <a:p>
            <a:r>
              <a:rPr kumimoji="0" lang="ru-RU" sz="1800" b="0" i="0" u="none" strike="noStrike" kern="1200" cap="none" spc="0" normalizeH="0" baseline="0" noProof="0" dirty="0" smtClean="0">
                <a:ln>
                  <a:noFill/>
                </a:ln>
                <a:solidFill>
                  <a:schemeClr val="tx1"/>
                </a:solidFill>
                <a:effectLst/>
                <a:uLnTx/>
                <a:uFillTx/>
                <a:latin typeface="+mn-lt"/>
                <a:ea typeface="+mn-ea"/>
                <a:cs typeface="+mn-cs"/>
              </a:rPr>
              <a:t> </a:t>
            </a:r>
          </a:p>
          <a:p>
            <a:pPr fontAlgn="base"/>
            <a:r>
              <a:rPr lang="ru-RU" sz="2400" b="1" dirty="0"/>
              <a:t>Писать и читать шпионские письма можно, только строго соблюдая </a:t>
            </a:r>
            <a:r>
              <a:rPr lang="ru-RU" sz="2400" b="1" u="sng" dirty="0"/>
              <a:t>технику безопасности</a:t>
            </a:r>
            <a:r>
              <a:rPr lang="ru-RU" sz="2400" b="1" dirty="0" smtClean="0"/>
              <a:t>!!!</a:t>
            </a:r>
          </a:p>
          <a:p>
            <a:pPr fontAlgn="base"/>
            <a:endParaRPr lang="ru-RU" sz="2400" dirty="0"/>
          </a:p>
          <a:p>
            <a:pPr fontAlgn="base"/>
            <a:r>
              <a:rPr lang="ru-RU" sz="2400" b="1" dirty="0" smtClean="0"/>
              <a:t>1.</a:t>
            </a:r>
            <a:r>
              <a:rPr lang="ru-RU" sz="2400" dirty="0" smtClean="0"/>
              <a:t> Будьте осторожны при работе с горячим утюгом.  Ну и, конечно, не забудьте его выключить! </a:t>
            </a:r>
          </a:p>
          <a:p>
            <a:pPr fontAlgn="base"/>
            <a:r>
              <a:rPr lang="ru-RU" sz="2400" dirty="0" smtClean="0"/>
              <a:t> </a:t>
            </a:r>
            <a:r>
              <a:rPr lang="ru-RU" sz="2400" b="1" dirty="0" smtClean="0"/>
              <a:t>2.</a:t>
            </a:r>
            <a:r>
              <a:rPr lang="ru-RU" sz="2400" dirty="0" smtClean="0"/>
              <a:t> Растворы медного купороса и нашатырного спирта ядовиты, их не следует пить, даже если надо немедленно уничтожить все улики!</a:t>
            </a:r>
            <a:endParaRPr lang="ru-RU"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188640"/>
            <a:ext cx="8568952" cy="6381328"/>
          </a:xfrm>
          <a:solidFill>
            <a:schemeClr val="accent6">
              <a:lumMod val="20000"/>
              <a:lumOff val="80000"/>
            </a:schemeClr>
          </a:solidFill>
        </p:spPr>
        <p:txBody>
          <a:bodyPr>
            <a:noAutofit/>
          </a:bodyPr>
          <a:lstStyle/>
          <a:p>
            <a:pPr>
              <a:buNone/>
            </a:pPr>
            <a:r>
              <a:rPr lang="ru-RU" sz="2400" b="1" dirty="0"/>
              <a:t>Цель нашей работы: </a:t>
            </a:r>
            <a:r>
              <a:rPr lang="ru-RU" sz="2400" dirty="0"/>
              <a:t>приготовление невидимых чернил в домашних </a:t>
            </a:r>
            <a:r>
              <a:rPr lang="ru-RU" sz="2400" dirty="0" smtClean="0"/>
              <a:t>условиях.</a:t>
            </a:r>
            <a:endParaRPr lang="ru-RU" sz="2400" dirty="0"/>
          </a:p>
          <a:p>
            <a:pPr>
              <a:buNone/>
            </a:pPr>
            <a:r>
              <a:rPr lang="ru-RU" sz="2400" b="1" dirty="0" smtClean="0"/>
              <a:t>Задачи</a:t>
            </a:r>
            <a:endParaRPr lang="ru-RU" sz="2400" dirty="0"/>
          </a:p>
          <a:p>
            <a:pPr lvl="0"/>
            <a:r>
              <a:rPr lang="ru-RU" sz="2400" dirty="0"/>
              <a:t>Найти информацию по интересующей теме в дополнительной справочной литературе, изучить историю происхождения чернил. </a:t>
            </a:r>
          </a:p>
          <a:p>
            <a:pPr lvl="0"/>
            <a:r>
              <a:rPr lang="ru-RU" sz="2400" dirty="0"/>
              <a:t>Расширить знания о свойствах разных веществ. </a:t>
            </a:r>
          </a:p>
          <a:p>
            <a:pPr lvl="0"/>
            <a:r>
              <a:rPr lang="ru-RU" sz="2400" dirty="0"/>
              <a:t>Изготовить  симпатические чернила в домашних условиях.</a:t>
            </a:r>
          </a:p>
          <a:p>
            <a:pPr lvl="0"/>
            <a:r>
              <a:rPr lang="ru-RU" sz="2400" dirty="0"/>
              <a:t>Популяризировать знания о тайнописи среди одноклассников, составив рекомендации по изготовлению невидимых чернил</a:t>
            </a:r>
            <a:r>
              <a:rPr lang="ru-RU" sz="2400" dirty="0" smtClean="0"/>
              <a:t>.</a:t>
            </a:r>
            <a:endParaRPr lang="ru-RU" sz="2400" dirty="0"/>
          </a:p>
          <a:p>
            <a:pPr>
              <a:buNone/>
            </a:pPr>
            <a:r>
              <a:rPr lang="ru-RU" sz="2400" b="1" dirty="0"/>
              <a:t>Предмет исследования: </a:t>
            </a:r>
            <a:r>
              <a:rPr lang="ru-RU" sz="2400" dirty="0"/>
              <a:t>вещества, исчезающие при нанесении на бумагу и проявляющиеся на ней при определенных условиях.</a:t>
            </a:r>
          </a:p>
          <a:p>
            <a:pPr>
              <a:buNone/>
            </a:pPr>
            <a:r>
              <a:rPr lang="ru-RU" sz="2400" b="1" dirty="0"/>
              <a:t>Объект исследования: </a:t>
            </a:r>
            <a:r>
              <a:rPr lang="ru-RU" sz="2400" dirty="0"/>
              <a:t>невидимые чернила.</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2"/>
          <p:cNvSpPr txBox="1">
            <a:spLocks noChangeArrowheads="1"/>
          </p:cNvSpPr>
          <p:nvPr/>
        </p:nvSpPr>
        <p:spPr bwMode="auto">
          <a:xfrm>
            <a:off x="251520" y="332656"/>
            <a:ext cx="8568952" cy="707886"/>
          </a:xfrm>
          <a:prstGeom prst="rect">
            <a:avLst/>
          </a:prstGeom>
          <a:solidFill>
            <a:schemeClr val="accent6">
              <a:lumMod val="20000"/>
              <a:lumOff val="80000"/>
            </a:schemeClr>
          </a:solidFill>
          <a:ln>
            <a:noFill/>
          </a:ln>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lvl="1" algn="ctr"/>
            <a:r>
              <a:rPr lang="ru-RU" sz="4000" b="1" dirty="0" smtClean="0"/>
              <a:t>Заключение</a:t>
            </a:r>
            <a:endParaRPr lang="ru-RU" sz="4000" dirty="0"/>
          </a:p>
        </p:txBody>
      </p:sp>
      <p:sp>
        <p:nvSpPr>
          <p:cNvPr id="5" name="Текст 3"/>
          <p:cNvSpPr txBox="1">
            <a:spLocks/>
          </p:cNvSpPr>
          <p:nvPr/>
        </p:nvSpPr>
        <p:spPr>
          <a:xfrm>
            <a:off x="323528" y="1268760"/>
            <a:ext cx="8496944" cy="3384376"/>
          </a:xfrm>
          <a:prstGeom prst="rect">
            <a:avLst/>
          </a:prstGeom>
          <a:solidFill>
            <a:schemeClr val="accent6">
              <a:lumMod val="20000"/>
              <a:lumOff val="80000"/>
            </a:schemeClr>
          </a:solidFill>
        </p:spPr>
        <p:txBody>
          <a:bodyPr/>
          <a:lstStyle/>
          <a:p>
            <a:r>
              <a:rPr kumimoji="0" lang="ru-RU" sz="1800" b="0" i="0" u="none" strike="noStrike" kern="1200" cap="none" spc="0" normalizeH="0" baseline="0" noProof="0" dirty="0" smtClean="0">
                <a:ln>
                  <a:noFill/>
                </a:ln>
                <a:solidFill>
                  <a:schemeClr val="tx1"/>
                </a:solidFill>
                <a:effectLst/>
                <a:uLnTx/>
                <a:uFillTx/>
                <a:latin typeface="+mn-lt"/>
                <a:ea typeface="+mn-ea"/>
                <a:cs typeface="+mn-cs"/>
              </a:rPr>
              <a:t> </a:t>
            </a:r>
          </a:p>
          <a:p>
            <a:pPr algn="just"/>
            <a:r>
              <a:rPr lang="ru-RU" sz="2400" dirty="0"/>
              <a:t>Мы решили все поставленные перед нами задачи: </a:t>
            </a:r>
          </a:p>
          <a:p>
            <a:pPr algn="just"/>
            <a:r>
              <a:rPr lang="ru-RU" sz="2400" dirty="0"/>
              <a:t>- узнали, что такое невидимые чернила; </a:t>
            </a:r>
          </a:p>
          <a:p>
            <a:pPr algn="just"/>
            <a:r>
              <a:rPr lang="ru-RU" sz="2400" dirty="0"/>
              <a:t>- изучили историю возникновения невидимых чернил; </a:t>
            </a:r>
          </a:p>
          <a:p>
            <a:pPr algn="just"/>
            <a:r>
              <a:rPr lang="ru-RU" sz="2400" dirty="0"/>
              <a:t>- узнали о видах невидимых чернил и способах их получения; </a:t>
            </a:r>
          </a:p>
          <a:p>
            <a:pPr algn="just"/>
            <a:r>
              <a:rPr lang="ru-RU" sz="2400" dirty="0"/>
              <a:t>-выяснили, что проще всего в домашних условиях изготовить термочувствительные чернила; </a:t>
            </a:r>
          </a:p>
          <a:p>
            <a:pPr algn="just"/>
            <a:r>
              <a:rPr lang="ru-RU" sz="2400" dirty="0"/>
              <a:t>- создали </a:t>
            </a:r>
            <a:r>
              <a:rPr lang="ru-RU" sz="2400" dirty="0" smtClean="0"/>
              <a:t> симпатические чернила </a:t>
            </a:r>
            <a:r>
              <a:rPr lang="ru-RU" sz="2400" dirty="0"/>
              <a:t>из легкодоступных в домашнем обиходе веществ. </a:t>
            </a:r>
          </a:p>
        </p:txBody>
      </p:sp>
      <p:sp>
        <p:nvSpPr>
          <p:cNvPr id="11" name="TextBox 22"/>
          <p:cNvSpPr txBox="1">
            <a:spLocks noChangeArrowheads="1"/>
          </p:cNvSpPr>
          <p:nvPr/>
        </p:nvSpPr>
        <p:spPr bwMode="auto">
          <a:xfrm>
            <a:off x="323528" y="4725144"/>
            <a:ext cx="8496944" cy="1200329"/>
          </a:xfrm>
          <a:prstGeom prst="rect">
            <a:avLst/>
          </a:prstGeom>
          <a:solidFill>
            <a:schemeClr val="accent6">
              <a:lumMod val="20000"/>
              <a:lumOff val="80000"/>
            </a:schemeClr>
          </a:solidFill>
          <a:ln>
            <a:noFill/>
          </a:ln>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algn="just"/>
            <a:r>
              <a:rPr lang="ru-RU" sz="2400" dirty="0" smtClean="0">
                <a:latin typeface="+mn-lt"/>
              </a:rPr>
              <a:t>На основании проведенных наблюдений мы сделали </a:t>
            </a:r>
            <a:r>
              <a:rPr lang="ru-RU" sz="2400" b="1" dirty="0" smtClean="0">
                <a:latin typeface="+mn-lt"/>
              </a:rPr>
              <a:t>вывод</a:t>
            </a:r>
            <a:r>
              <a:rPr lang="ru-RU" sz="2400" dirty="0" smtClean="0">
                <a:latin typeface="+mn-lt"/>
              </a:rPr>
              <a:t>, что для чернил, изготовленных из разных веществ нужны разные способы их проявления.</a:t>
            </a:r>
            <a:endParaRPr lang="ru-RU" sz="2400" dirty="0">
              <a:latin typeface="+mn-lt"/>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55576" y="1268760"/>
            <a:ext cx="7608888" cy="708025"/>
          </a:xfrm>
          <a:prstGeom prst="rect">
            <a:avLst/>
          </a:prstGeom>
          <a:solidFill>
            <a:schemeClr val="accent6">
              <a:lumMod val="20000"/>
              <a:lumOff val="80000"/>
            </a:schemeClr>
          </a:solidFill>
        </p:spPr>
        <p:txBody>
          <a:bodyPr>
            <a:spAutoFit/>
          </a:bodyPr>
          <a:lstStyle/>
          <a:p>
            <a:pPr algn="ctr" fontAlgn="auto">
              <a:spcBef>
                <a:spcPts val="0"/>
              </a:spcBef>
              <a:spcAft>
                <a:spcPts val="0"/>
              </a:spcAft>
              <a:defRPr/>
            </a:pPr>
            <a:r>
              <a:rPr lang="ru-RU" altLang="ru-RU" sz="4000" b="1" dirty="0">
                <a:latin typeface="Times New Roman" pitchFamily="18" charset="0"/>
                <a:cs typeface="Times New Roman" pitchFamily="18" charset="0"/>
              </a:rPr>
              <a:t>Спасибо за внимание!</a:t>
            </a:r>
            <a:endParaRPr lang="ru-RU" sz="4000" b="1" dirty="0">
              <a:solidFill>
                <a:srgbClr val="FFFF00"/>
              </a:solidFill>
              <a:effectLst>
                <a:outerShdw blurRad="38100" dist="19050" dir="2700000" algn="tl" rotWithShape="0">
                  <a:schemeClr val="dk1">
                    <a:lumMod val="50000"/>
                    <a:alpha val="40000"/>
                  </a:schemeClr>
                </a:outerShdw>
              </a:effectLst>
              <a:latin typeface="+mn-lt"/>
            </a:endParaRPr>
          </a:p>
        </p:txBody>
      </p:sp>
      <p:pic>
        <p:nvPicPr>
          <p:cNvPr id="47106" name="Picture 2"/>
          <p:cNvPicPr>
            <a:picLocks noChangeAspect="1" noChangeArrowheads="1"/>
          </p:cNvPicPr>
          <p:nvPr/>
        </p:nvPicPr>
        <p:blipFill>
          <a:blip r:embed="rId2" cstate="print"/>
          <a:srcRect/>
          <a:stretch>
            <a:fillRect/>
          </a:stretch>
        </p:blipFill>
        <p:spPr bwMode="auto">
          <a:xfrm>
            <a:off x="2339752" y="2636912"/>
            <a:ext cx="4070375" cy="271661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2"/>
          <p:cNvSpPr txBox="1">
            <a:spLocks noChangeArrowheads="1"/>
          </p:cNvSpPr>
          <p:nvPr/>
        </p:nvSpPr>
        <p:spPr bwMode="auto">
          <a:xfrm>
            <a:off x="323528" y="620688"/>
            <a:ext cx="8280400" cy="707886"/>
          </a:xfrm>
          <a:prstGeom prst="rect">
            <a:avLst/>
          </a:prstGeom>
          <a:solidFill>
            <a:schemeClr val="accent6">
              <a:lumMod val="20000"/>
              <a:lumOff val="80000"/>
            </a:schemeClr>
          </a:solidFill>
          <a:ln>
            <a:noFill/>
          </a:ln>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algn="ctr" eaLnBrk="1" hangingPunct="1">
              <a:defRPr/>
            </a:pPr>
            <a:r>
              <a:rPr lang="ru-RU" sz="4000" b="1" dirty="0" smtClean="0"/>
              <a:t>Основные понятия</a:t>
            </a:r>
          </a:p>
        </p:txBody>
      </p:sp>
      <p:sp>
        <p:nvSpPr>
          <p:cNvPr id="5" name="TextBox 22"/>
          <p:cNvSpPr txBox="1">
            <a:spLocks noChangeArrowheads="1"/>
          </p:cNvSpPr>
          <p:nvPr/>
        </p:nvSpPr>
        <p:spPr bwMode="auto">
          <a:xfrm>
            <a:off x="395536" y="2132856"/>
            <a:ext cx="8280400" cy="707886"/>
          </a:xfrm>
          <a:prstGeom prst="rect">
            <a:avLst/>
          </a:prstGeom>
          <a:solidFill>
            <a:schemeClr val="accent6">
              <a:lumMod val="20000"/>
              <a:lumOff val="80000"/>
            </a:schemeClr>
          </a:solidFill>
          <a:ln>
            <a:noFill/>
          </a:ln>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algn="ctr" eaLnBrk="1" hangingPunct="1">
              <a:defRPr/>
            </a:pPr>
            <a:r>
              <a:rPr lang="ru-RU" sz="2000" b="1" dirty="0" smtClean="0"/>
              <a:t>Стеганография</a:t>
            </a:r>
            <a:r>
              <a:rPr lang="ru-RU" sz="2000" dirty="0" smtClean="0"/>
              <a:t> – это сокрытие самого факта передачи информации. </a:t>
            </a:r>
            <a:endParaRPr lang="ru-RU" sz="2000" b="1" dirty="0" smtClean="0"/>
          </a:p>
        </p:txBody>
      </p:sp>
      <p:sp>
        <p:nvSpPr>
          <p:cNvPr id="6" name="TextBox 22"/>
          <p:cNvSpPr txBox="1">
            <a:spLocks noChangeArrowheads="1"/>
          </p:cNvSpPr>
          <p:nvPr/>
        </p:nvSpPr>
        <p:spPr bwMode="auto">
          <a:xfrm>
            <a:off x="395536" y="3140968"/>
            <a:ext cx="8280400" cy="400110"/>
          </a:xfrm>
          <a:prstGeom prst="rect">
            <a:avLst/>
          </a:prstGeom>
          <a:solidFill>
            <a:schemeClr val="accent6">
              <a:lumMod val="20000"/>
              <a:lumOff val="80000"/>
            </a:schemeClr>
          </a:solidFill>
          <a:ln>
            <a:noFill/>
          </a:ln>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algn="ctr" eaLnBrk="1" hangingPunct="1">
              <a:defRPr/>
            </a:pPr>
            <a:r>
              <a:rPr lang="ru-RU" sz="2000" b="1" dirty="0" smtClean="0"/>
              <a:t>Криптография</a:t>
            </a:r>
            <a:r>
              <a:rPr lang="ru-RU" sz="2000" dirty="0" smtClean="0"/>
              <a:t> – сокрытие смысла передаваемой информации. </a:t>
            </a:r>
            <a:endParaRPr lang="ru-RU" sz="2000" b="1" dirty="0" smtClean="0"/>
          </a:p>
        </p:txBody>
      </p:sp>
      <p:sp>
        <p:nvSpPr>
          <p:cNvPr id="7" name="TextBox 22"/>
          <p:cNvSpPr txBox="1">
            <a:spLocks noChangeArrowheads="1"/>
          </p:cNvSpPr>
          <p:nvPr/>
        </p:nvSpPr>
        <p:spPr bwMode="auto">
          <a:xfrm>
            <a:off x="467544" y="4005064"/>
            <a:ext cx="8280400" cy="1323439"/>
          </a:xfrm>
          <a:prstGeom prst="rect">
            <a:avLst/>
          </a:prstGeom>
          <a:solidFill>
            <a:schemeClr val="accent6">
              <a:lumMod val="20000"/>
              <a:lumOff val="80000"/>
            </a:schemeClr>
          </a:solidFill>
          <a:ln>
            <a:noFill/>
          </a:ln>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r>
              <a:rPr lang="ru-RU" sz="2000" b="1" dirty="0" smtClean="0"/>
              <a:t>Симпатические (невидимые) чернила </a:t>
            </a:r>
            <a:r>
              <a:rPr lang="ru-RU" sz="2000" dirty="0" smtClean="0"/>
              <a:t>- это чернила, записи которых являются изначально невидимыми и становятся видимыми только при определенных условиях (нагрев, освещение, химический проявитель и т. д.).</a:t>
            </a:r>
            <a:endParaRPr lang="ru-RU"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down)">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2"/>
          <p:cNvSpPr txBox="1">
            <a:spLocks noChangeArrowheads="1"/>
          </p:cNvSpPr>
          <p:nvPr/>
        </p:nvSpPr>
        <p:spPr bwMode="auto">
          <a:xfrm>
            <a:off x="467544" y="548680"/>
            <a:ext cx="8280400" cy="707886"/>
          </a:xfrm>
          <a:prstGeom prst="rect">
            <a:avLst/>
          </a:prstGeom>
          <a:solidFill>
            <a:schemeClr val="accent6">
              <a:lumMod val="20000"/>
              <a:lumOff val="80000"/>
            </a:schemeClr>
          </a:solidFill>
          <a:ln>
            <a:noFill/>
          </a:ln>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algn="ctr" eaLnBrk="1" hangingPunct="1">
              <a:defRPr/>
            </a:pPr>
            <a:r>
              <a:rPr lang="ru-RU" sz="4000" b="1" dirty="0" smtClean="0"/>
              <a:t>Из истории </a:t>
            </a:r>
          </a:p>
        </p:txBody>
      </p:sp>
      <p:sp>
        <p:nvSpPr>
          <p:cNvPr id="5" name="Текст 3"/>
          <p:cNvSpPr txBox="1">
            <a:spLocks/>
          </p:cNvSpPr>
          <p:nvPr/>
        </p:nvSpPr>
        <p:spPr>
          <a:xfrm>
            <a:off x="5724128" y="1700808"/>
            <a:ext cx="3008313" cy="4392488"/>
          </a:xfrm>
          <a:prstGeom prst="rect">
            <a:avLst/>
          </a:prstGeom>
          <a:solidFill>
            <a:schemeClr val="accent6">
              <a:lumMod val="20000"/>
              <a:lumOff val="80000"/>
            </a:schemeClr>
          </a:solidFill>
        </p:spPr>
        <p:txBody>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ru-RU" sz="1800" b="0" i="0" u="none" strike="noStrike" kern="1200" cap="none" spc="0" normalizeH="0" baseline="0" noProof="0" dirty="0" smtClean="0">
                <a:ln>
                  <a:noFill/>
                </a:ln>
                <a:solidFill>
                  <a:schemeClr val="tx1"/>
                </a:solidFill>
                <a:effectLst/>
                <a:uLnTx/>
                <a:uFillTx/>
                <a:latin typeface="+mn-lt"/>
                <a:ea typeface="+mn-ea"/>
                <a:cs typeface="+mn-cs"/>
              </a:rPr>
              <a:t>      В античные времена люди делали чернила из… каракатиц. У каракатиц и</a:t>
            </a:r>
            <a:r>
              <a:rPr kumimoji="0" lang="ru-RU" sz="1800" b="0" i="0" u="none" strike="noStrike" kern="1200" cap="none" spc="0" normalizeH="0" noProof="0" dirty="0" smtClean="0">
                <a:ln>
                  <a:noFill/>
                </a:ln>
                <a:solidFill>
                  <a:schemeClr val="tx1"/>
                </a:solidFill>
                <a:effectLst/>
                <a:uLnTx/>
                <a:uFillTx/>
                <a:latin typeface="+mn-lt"/>
                <a:ea typeface="+mn-ea"/>
                <a:cs typeface="+mn-cs"/>
              </a:rPr>
              <a:t> </a:t>
            </a:r>
            <a:r>
              <a:rPr kumimoji="0" lang="ru-RU" sz="1800" b="0" i="0" u="none" strike="noStrike" kern="1200" cap="none" spc="0" normalizeH="0" baseline="0" noProof="0" dirty="0" smtClean="0">
                <a:ln>
                  <a:noFill/>
                </a:ln>
                <a:solidFill>
                  <a:schemeClr val="tx1"/>
                </a:solidFill>
                <a:effectLst/>
                <a:uLnTx/>
                <a:uFillTx/>
                <a:latin typeface="+mn-lt"/>
                <a:ea typeface="+mn-ea"/>
                <a:cs typeface="+mn-cs"/>
              </a:rPr>
              <a:t>осьминогов есть особый чернильный мешок, из которого животные в минуту опасности выпускают «чернильную бомбу» - для маскировки.</a:t>
            </a:r>
          </a:p>
          <a:p>
            <a:pPr marL="342900" marR="0" lvl="0" indent="-342900" algn="l" defTabSz="914400" rtl="0" eaLnBrk="1" fontAlgn="auto" latinLnBrk="0" hangingPunct="1">
              <a:lnSpc>
                <a:spcPct val="100000"/>
              </a:lnSpc>
              <a:spcBef>
                <a:spcPct val="20000"/>
              </a:spcBef>
              <a:spcAft>
                <a:spcPts val="0"/>
              </a:spcAft>
              <a:buClrTx/>
              <a:buSzTx/>
              <a:tabLst/>
              <a:defRPr/>
            </a:pPr>
            <a:r>
              <a:rPr lang="ru-RU" dirty="0"/>
              <a:t> </a:t>
            </a:r>
            <a:r>
              <a:rPr lang="ru-RU" dirty="0" smtClean="0"/>
              <a:t>      </a:t>
            </a:r>
            <a:r>
              <a:rPr kumimoji="0" lang="ru-RU" sz="1800" b="0" i="0" u="none" strike="noStrike" kern="1200" cap="none" spc="0" normalizeH="0" baseline="0" noProof="0" dirty="0" smtClean="0">
                <a:ln>
                  <a:noFill/>
                </a:ln>
                <a:solidFill>
                  <a:schemeClr val="tx1"/>
                </a:solidFill>
                <a:effectLst/>
                <a:uLnTx/>
                <a:uFillTx/>
                <a:latin typeface="+mn-lt"/>
                <a:ea typeface="+mn-ea"/>
                <a:cs typeface="+mn-cs"/>
              </a:rPr>
              <a:t>На основе этих чернильных мешочков и научились готовить чернила для письма.</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ru-RU"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18434" name="Picture 2" descr="http://katyaburg.ru/sites/default/files/pictures/zabavnie_jivotnie/karakatica_kartinki_foto_16.jpg"/>
          <p:cNvPicPr>
            <a:picLocks noChangeAspect="1" noChangeArrowheads="1"/>
          </p:cNvPicPr>
          <p:nvPr/>
        </p:nvPicPr>
        <p:blipFill>
          <a:blip r:embed="rId2" cstate="print"/>
          <a:srcRect/>
          <a:stretch>
            <a:fillRect/>
          </a:stretch>
        </p:blipFill>
        <p:spPr bwMode="auto">
          <a:xfrm>
            <a:off x="323528" y="2204864"/>
            <a:ext cx="5143500" cy="3857625"/>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2"/>
          <p:cNvSpPr txBox="1">
            <a:spLocks noChangeArrowheads="1"/>
          </p:cNvSpPr>
          <p:nvPr/>
        </p:nvSpPr>
        <p:spPr bwMode="auto">
          <a:xfrm>
            <a:off x="467544" y="548680"/>
            <a:ext cx="8280400" cy="707886"/>
          </a:xfrm>
          <a:prstGeom prst="rect">
            <a:avLst/>
          </a:prstGeom>
          <a:solidFill>
            <a:schemeClr val="accent6">
              <a:lumMod val="20000"/>
              <a:lumOff val="80000"/>
            </a:schemeClr>
          </a:solidFill>
          <a:ln>
            <a:noFill/>
          </a:ln>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algn="ctr" eaLnBrk="1" hangingPunct="1">
              <a:defRPr/>
            </a:pPr>
            <a:r>
              <a:rPr lang="ru-RU" sz="4000" b="1" dirty="0" smtClean="0"/>
              <a:t>Из истории </a:t>
            </a:r>
          </a:p>
        </p:txBody>
      </p:sp>
      <p:pic>
        <p:nvPicPr>
          <p:cNvPr id="19458" name="Picture 2" descr="http://peremeny.ru/book/dnisily/files/2010/11/poslan_GS.jpg"/>
          <p:cNvPicPr>
            <a:picLocks noChangeAspect="1" noChangeArrowheads="1"/>
          </p:cNvPicPr>
          <p:nvPr/>
        </p:nvPicPr>
        <p:blipFill>
          <a:blip r:embed="rId2" cstate="print"/>
          <a:srcRect/>
          <a:stretch>
            <a:fillRect/>
          </a:stretch>
        </p:blipFill>
        <p:spPr bwMode="auto">
          <a:xfrm>
            <a:off x="395536" y="1916832"/>
            <a:ext cx="4057650" cy="4429126"/>
          </a:xfrm>
          <a:prstGeom prst="rect">
            <a:avLst/>
          </a:prstGeom>
          <a:noFill/>
        </p:spPr>
      </p:pic>
      <p:sp>
        <p:nvSpPr>
          <p:cNvPr id="6" name="Текст 3"/>
          <p:cNvSpPr txBox="1">
            <a:spLocks/>
          </p:cNvSpPr>
          <p:nvPr/>
        </p:nvSpPr>
        <p:spPr>
          <a:xfrm>
            <a:off x="5724128" y="2636912"/>
            <a:ext cx="3008313" cy="2304256"/>
          </a:xfrm>
          <a:prstGeom prst="rect">
            <a:avLst/>
          </a:prstGeom>
          <a:solidFill>
            <a:schemeClr val="accent6">
              <a:lumMod val="20000"/>
              <a:lumOff val="80000"/>
            </a:schemeClr>
          </a:solidFill>
        </p:spPr>
        <p:txBody>
          <a:bodyPr/>
          <a:lstStyle/>
          <a:p>
            <a:r>
              <a:rPr kumimoji="0" lang="ru-RU" sz="1800" b="0" i="0" u="none" strike="noStrike" kern="1200" cap="none" spc="0" normalizeH="0" baseline="0" noProof="0" dirty="0" smtClean="0">
                <a:ln>
                  <a:noFill/>
                </a:ln>
                <a:solidFill>
                  <a:schemeClr val="tx1"/>
                </a:solidFill>
                <a:effectLst/>
                <a:uLnTx/>
                <a:uFillTx/>
                <a:latin typeface="+mn-lt"/>
                <a:ea typeface="+mn-ea"/>
                <a:cs typeface="+mn-cs"/>
              </a:rPr>
              <a:t> </a:t>
            </a:r>
          </a:p>
          <a:p>
            <a:r>
              <a:rPr lang="ru-RU" dirty="0" smtClean="0"/>
              <a:t>Тайные </a:t>
            </a:r>
            <a:r>
              <a:rPr lang="ru-RU" dirty="0"/>
              <a:t>агенты Ивана Грозного писали свои донесения луковым соком. Буквы становились видимыми при нагревании бумаги.                                                             </a:t>
            </a: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ru-RU"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2"/>
          <p:cNvSpPr txBox="1">
            <a:spLocks noChangeArrowheads="1"/>
          </p:cNvSpPr>
          <p:nvPr/>
        </p:nvSpPr>
        <p:spPr bwMode="auto">
          <a:xfrm>
            <a:off x="467544" y="548680"/>
            <a:ext cx="8280400" cy="707886"/>
          </a:xfrm>
          <a:prstGeom prst="rect">
            <a:avLst/>
          </a:prstGeom>
          <a:solidFill>
            <a:schemeClr val="accent6">
              <a:lumMod val="20000"/>
              <a:lumOff val="80000"/>
            </a:schemeClr>
          </a:solidFill>
          <a:ln>
            <a:noFill/>
          </a:ln>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algn="ctr" eaLnBrk="1" hangingPunct="1">
              <a:defRPr/>
            </a:pPr>
            <a:r>
              <a:rPr lang="ru-RU" sz="4000" b="1" dirty="0" smtClean="0"/>
              <a:t>Из истории </a:t>
            </a:r>
          </a:p>
        </p:txBody>
      </p:sp>
      <p:sp>
        <p:nvSpPr>
          <p:cNvPr id="5" name="Текст 3"/>
          <p:cNvSpPr txBox="1">
            <a:spLocks/>
          </p:cNvSpPr>
          <p:nvPr/>
        </p:nvSpPr>
        <p:spPr>
          <a:xfrm>
            <a:off x="5652120" y="2204864"/>
            <a:ext cx="3168352" cy="3816424"/>
          </a:xfrm>
          <a:prstGeom prst="rect">
            <a:avLst/>
          </a:prstGeom>
          <a:solidFill>
            <a:schemeClr val="accent6">
              <a:lumMod val="20000"/>
              <a:lumOff val="80000"/>
            </a:schemeClr>
          </a:solidFill>
        </p:spPr>
        <p:txBody>
          <a:bodyPr/>
          <a:lstStyle/>
          <a:p>
            <a:r>
              <a:rPr kumimoji="0" lang="ru-RU" sz="1800" b="0" i="0" u="none" strike="noStrike" kern="1200" cap="none" spc="0" normalizeH="0" baseline="0" noProof="0" dirty="0" smtClean="0">
                <a:ln>
                  <a:noFill/>
                </a:ln>
                <a:solidFill>
                  <a:schemeClr val="tx1"/>
                </a:solidFill>
                <a:effectLst/>
                <a:uLnTx/>
                <a:uFillTx/>
                <a:latin typeface="+mn-lt"/>
                <a:ea typeface="+mn-ea"/>
                <a:cs typeface="+mn-cs"/>
              </a:rPr>
              <a:t> </a:t>
            </a:r>
          </a:p>
          <a:p>
            <a:r>
              <a:rPr lang="ru-RU" dirty="0"/>
              <a:t>Китайский император использовал для своих тайных надписей невидимые чернила из рисового отвара, который после высыхания не оставлял никаких видимых следов. Но если такое письмо слегка смочить раствором йода, </a:t>
            </a:r>
            <a:r>
              <a:rPr lang="ru-RU" dirty="0" smtClean="0"/>
              <a:t>то можно его прочитать.</a:t>
            </a:r>
            <a:r>
              <a:rPr lang="ru-RU" dirty="0"/>
              <a:t>                                                </a:t>
            </a: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ru-RU"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20484" name="Picture 4" descr="Канси"/>
          <p:cNvPicPr>
            <a:picLocks noChangeAspect="1" noChangeArrowheads="1"/>
          </p:cNvPicPr>
          <p:nvPr/>
        </p:nvPicPr>
        <p:blipFill>
          <a:blip r:embed="rId2" cstate="print"/>
          <a:srcRect/>
          <a:stretch>
            <a:fillRect/>
          </a:stretch>
        </p:blipFill>
        <p:spPr bwMode="auto">
          <a:xfrm>
            <a:off x="755576" y="2564904"/>
            <a:ext cx="4326880" cy="288032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region.metronews.ru/omsk/wp-content/uploads/2013/04/konenko-1024x682.jpg"/>
          <p:cNvPicPr>
            <a:picLocks noChangeAspect="1" noChangeArrowheads="1"/>
          </p:cNvPicPr>
          <p:nvPr/>
        </p:nvPicPr>
        <p:blipFill>
          <a:blip r:embed="rId2" cstate="print"/>
          <a:srcRect/>
          <a:stretch>
            <a:fillRect/>
          </a:stretch>
        </p:blipFill>
        <p:spPr bwMode="auto">
          <a:xfrm>
            <a:off x="503020" y="2636912"/>
            <a:ext cx="4216585" cy="2808312"/>
          </a:xfrm>
          <a:prstGeom prst="rect">
            <a:avLst/>
          </a:prstGeom>
          <a:noFill/>
        </p:spPr>
      </p:pic>
      <p:sp>
        <p:nvSpPr>
          <p:cNvPr id="5" name="TextBox 22"/>
          <p:cNvSpPr txBox="1">
            <a:spLocks noChangeArrowheads="1"/>
          </p:cNvSpPr>
          <p:nvPr/>
        </p:nvSpPr>
        <p:spPr bwMode="auto">
          <a:xfrm>
            <a:off x="467544" y="548680"/>
            <a:ext cx="8280400" cy="707886"/>
          </a:xfrm>
          <a:prstGeom prst="rect">
            <a:avLst/>
          </a:prstGeom>
          <a:solidFill>
            <a:schemeClr val="accent6">
              <a:lumMod val="20000"/>
              <a:lumOff val="80000"/>
            </a:schemeClr>
          </a:solidFill>
          <a:ln>
            <a:noFill/>
          </a:ln>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algn="ctr" eaLnBrk="1" hangingPunct="1">
              <a:defRPr/>
            </a:pPr>
            <a:r>
              <a:rPr lang="ru-RU" sz="4000" b="1" dirty="0" smtClean="0"/>
              <a:t>Из истории </a:t>
            </a:r>
          </a:p>
        </p:txBody>
      </p:sp>
      <p:sp>
        <p:nvSpPr>
          <p:cNvPr id="6" name="Текст 3"/>
          <p:cNvSpPr txBox="1">
            <a:spLocks/>
          </p:cNvSpPr>
          <p:nvPr/>
        </p:nvSpPr>
        <p:spPr>
          <a:xfrm>
            <a:off x="5652120" y="2204864"/>
            <a:ext cx="3008313" cy="3816424"/>
          </a:xfrm>
          <a:prstGeom prst="rect">
            <a:avLst/>
          </a:prstGeom>
          <a:solidFill>
            <a:schemeClr val="accent6">
              <a:lumMod val="20000"/>
              <a:lumOff val="80000"/>
            </a:schemeClr>
          </a:solidFill>
        </p:spPr>
        <p:txBody>
          <a:bodyPr/>
          <a:lstStyle/>
          <a:p>
            <a:r>
              <a:rPr kumimoji="0" lang="ru-RU" sz="1800" b="0" i="0" u="none" strike="noStrike" kern="1200" cap="none" spc="0" normalizeH="0" baseline="0" noProof="0" dirty="0" smtClean="0">
                <a:ln>
                  <a:noFill/>
                </a:ln>
                <a:solidFill>
                  <a:schemeClr val="tx1"/>
                </a:solidFill>
                <a:effectLst/>
                <a:uLnTx/>
                <a:uFillTx/>
                <a:latin typeface="+mn-lt"/>
                <a:ea typeface="+mn-ea"/>
                <a:cs typeface="+mn-cs"/>
              </a:rPr>
              <a:t> </a:t>
            </a:r>
          </a:p>
          <a:p>
            <a:r>
              <a:rPr lang="ru-RU" dirty="0" smtClean="0"/>
              <a:t>В. И. Ленин </a:t>
            </a:r>
            <a:r>
              <a:rPr lang="ru-RU" dirty="0"/>
              <a:t>макал </a:t>
            </a:r>
            <a:r>
              <a:rPr lang="ru-RU" dirty="0" smtClean="0"/>
              <a:t>перо </a:t>
            </a:r>
            <a:r>
              <a:rPr lang="ru-RU" dirty="0"/>
              <a:t>в молоко и писал им на листке белой бумаги. Молоку давал высохнуть, после чего от букв не оставалось и следа. Затем Ильич нагревал бумагу над стеклом лампы, и на ней отчетливо проступало написанное.</a:t>
            </a:r>
            <a:endParaRPr kumimoji="0" lang="ru-RU"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2"/>
          <p:cNvSpPr txBox="1">
            <a:spLocks noChangeArrowheads="1"/>
          </p:cNvSpPr>
          <p:nvPr/>
        </p:nvSpPr>
        <p:spPr bwMode="auto">
          <a:xfrm>
            <a:off x="467544" y="548680"/>
            <a:ext cx="8280400" cy="707886"/>
          </a:xfrm>
          <a:prstGeom prst="rect">
            <a:avLst/>
          </a:prstGeom>
          <a:solidFill>
            <a:schemeClr val="accent6">
              <a:lumMod val="20000"/>
              <a:lumOff val="80000"/>
            </a:schemeClr>
          </a:solidFill>
          <a:ln>
            <a:noFill/>
          </a:ln>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cs typeface="Arial" charset="0"/>
              </a:defRPr>
            </a:lvl9pPr>
          </a:lstStyle>
          <a:p>
            <a:pPr algn="ctr" eaLnBrk="1" hangingPunct="1">
              <a:defRPr/>
            </a:pPr>
            <a:r>
              <a:rPr lang="ru-RU" sz="4000" b="1" dirty="0" smtClean="0"/>
              <a:t>Из истории </a:t>
            </a:r>
          </a:p>
        </p:txBody>
      </p:sp>
      <p:pic>
        <p:nvPicPr>
          <p:cNvPr id="22530" name="Picture 2" descr="http://shra.ru/wp-content/uploads/2013/01/bralye-font.jpg"/>
          <p:cNvPicPr>
            <a:picLocks noChangeAspect="1" noChangeArrowheads="1"/>
          </p:cNvPicPr>
          <p:nvPr/>
        </p:nvPicPr>
        <p:blipFill>
          <a:blip r:embed="rId2" cstate="print"/>
          <a:srcRect/>
          <a:stretch>
            <a:fillRect/>
          </a:stretch>
        </p:blipFill>
        <p:spPr bwMode="auto">
          <a:xfrm>
            <a:off x="611560" y="2420888"/>
            <a:ext cx="3995597" cy="2996698"/>
          </a:xfrm>
          <a:prstGeom prst="rect">
            <a:avLst/>
          </a:prstGeom>
          <a:noFill/>
        </p:spPr>
      </p:pic>
      <p:sp>
        <p:nvSpPr>
          <p:cNvPr id="6" name="Текст 3"/>
          <p:cNvSpPr txBox="1">
            <a:spLocks/>
          </p:cNvSpPr>
          <p:nvPr/>
        </p:nvSpPr>
        <p:spPr>
          <a:xfrm>
            <a:off x="5652120" y="1988840"/>
            <a:ext cx="3008313" cy="3816424"/>
          </a:xfrm>
          <a:prstGeom prst="rect">
            <a:avLst/>
          </a:prstGeom>
          <a:solidFill>
            <a:schemeClr val="accent6">
              <a:lumMod val="20000"/>
              <a:lumOff val="80000"/>
            </a:schemeClr>
          </a:solidFill>
        </p:spPr>
        <p:txBody>
          <a:bodyPr/>
          <a:lstStyle/>
          <a:p>
            <a:r>
              <a:rPr kumimoji="0" lang="ru-RU" sz="1800" b="0" i="0" u="none" strike="noStrike" kern="1200" cap="none" spc="0" normalizeH="0" baseline="0" noProof="0" dirty="0" smtClean="0">
                <a:ln>
                  <a:noFill/>
                </a:ln>
                <a:solidFill>
                  <a:schemeClr val="tx1"/>
                </a:solidFill>
                <a:effectLst/>
                <a:uLnTx/>
                <a:uFillTx/>
                <a:latin typeface="+mn-lt"/>
                <a:ea typeface="+mn-ea"/>
                <a:cs typeface="+mn-cs"/>
              </a:rPr>
              <a:t> </a:t>
            </a:r>
          </a:p>
          <a:p>
            <a:pPr fontAlgn="base"/>
            <a:r>
              <a:rPr lang="ru-RU" dirty="0"/>
              <a:t>Еще в прошлом веке великий изобретатель Эдисон придумал чернила для слепых. Стоило написать ими текст и немного подождать, как бумага в тех местах, где были начертаны буквы, твердела и поднималась, образуя рельеф.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252</TotalTime>
  <Words>1298</Words>
  <Application>Microsoft Office PowerPoint</Application>
  <PresentationFormat>Экран (4:3)</PresentationFormat>
  <Paragraphs>166</Paragraphs>
  <Slides>31</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31</vt:i4>
      </vt:variant>
    </vt:vector>
  </HeadingPairs>
  <TitlesOfParts>
    <vt:vector size="32"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Док</cp:lastModifiedBy>
  <cp:revision>116</cp:revision>
  <dcterms:created xsi:type="dcterms:W3CDTF">2017-03-06T13:24:05Z</dcterms:created>
  <dcterms:modified xsi:type="dcterms:W3CDTF">2017-03-22T03:40:55Z</dcterms:modified>
</cp:coreProperties>
</file>