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2.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sldIdLst>
    <p:sldId id="281" r:id="rId5"/>
    <p:sldId id="257" r:id="rId6"/>
    <p:sldId id="260" r:id="rId7"/>
    <p:sldId id="267" r:id="rId8"/>
    <p:sldId id="269" r:id="rId9"/>
    <p:sldId id="258" r:id="rId10"/>
    <p:sldId id="259" r:id="rId11"/>
    <p:sldId id="262" r:id="rId12"/>
    <p:sldId id="261" r:id="rId13"/>
    <p:sldId id="263" r:id="rId14"/>
    <p:sldId id="276" r:id="rId15"/>
    <p:sldId id="275" r:id="rId16"/>
    <p:sldId id="271" r:id="rId17"/>
    <p:sldId id="277" r:id="rId18"/>
    <p:sldId id="27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1"/>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96D0E3D3-28A0-4EFD-A821-B97EED66905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20221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95E33175-BC41-42B5-9D0E-10084FFA1E0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209142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5"/>
          <p:cNvSpPr>
            <a:spLocks noGrp="1"/>
          </p:cNvSpPr>
          <p:nvPr>
            <p:ph type="sldNum" sz="quarter" idx="12"/>
          </p:nvPr>
        </p:nvSpPr>
        <p:spPr/>
        <p:txBody>
          <a:bodyPr/>
          <a:lstStyle>
            <a:lvl1pPr>
              <a:defRPr/>
            </a:lvl1pPr>
          </a:lstStyle>
          <a:p>
            <a:pPr>
              <a:defRPr/>
            </a:pPr>
            <a:fld id="{FC270975-F35C-4AEC-801E-E3A9CB34C6B7}"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318181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1"/>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96D0E3D3-28A0-4EFD-A821-B97EED66905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6304626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Объект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solidFill>
                <a:srgbClr val="F0A22E">
                  <a:shade val="75000"/>
                </a:srgbClr>
              </a:solidFill>
            </a:endParaRPr>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BC77F9B2-933F-40FC-B59B-ED02CB37FA05}"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160765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Comic Sans MS" pitchFamily="66" charset="0"/>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10"/>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9" name="Номер слайда 15"/>
          <p:cNvSpPr>
            <a:spLocks noGrp="1"/>
          </p:cNvSpPr>
          <p:nvPr>
            <p:ph type="sldNum" sz="quarter" idx="12"/>
          </p:nvPr>
        </p:nvSpPr>
        <p:spPr/>
        <p:txBody>
          <a:bodyPr/>
          <a:lstStyle>
            <a:lvl1pPr>
              <a:defRPr/>
            </a:lvl1pPr>
          </a:lstStyle>
          <a:p>
            <a:pPr>
              <a:defRPr/>
            </a:pPr>
            <a:fld id="{14BDE564-809D-4E3B-8F1B-96605C7570E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574655933"/>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ACD5276B-0C04-4A1B-8B92-45940759A2F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938669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9" name="Нижний колонтитул 5"/>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4183B5F4-362B-4748-9A9A-E8053DC3AFA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4223080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4"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BAD2D2F0-3092-44C1-8A0F-F59103B5287C}"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4006694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3" name="Нижний колонтитул 23"/>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4" name="Номер слайда 6"/>
          <p:cNvSpPr>
            <a:spLocks noGrp="1"/>
          </p:cNvSpPr>
          <p:nvPr>
            <p:ph type="sldNum" sz="quarter" idx="12"/>
          </p:nvPr>
        </p:nvSpPr>
        <p:spPr/>
        <p:txBody>
          <a:bodyPr/>
          <a:lstStyle>
            <a:lvl1pPr>
              <a:defRPr/>
            </a:lvl1pPr>
          </a:lstStyle>
          <a:p>
            <a:pPr>
              <a:defRPr/>
            </a:pPr>
            <a:fld id="{43D58B8C-6268-4098-937A-9624008FC40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203258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28"/>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8" name="Номер слайда 6"/>
          <p:cNvSpPr>
            <a:spLocks noGrp="1"/>
          </p:cNvSpPr>
          <p:nvPr>
            <p:ph type="sldNum" sz="quarter" idx="12"/>
          </p:nvPr>
        </p:nvSpPr>
        <p:spPr/>
        <p:txBody>
          <a:bodyPr/>
          <a:lstStyle>
            <a:lvl1pPr>
              <a:defRPr/>
            </a:lvl1pPr>
          </a:lstStyle>
          <a:p>
            <a:pPr>
              <a:defRPr/>
            </a:pPr>
            <a:fld id="{463F87AC-751E-487E-BE9E-C054458DB5E2}"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726362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Объект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solidFill>
                <a:srgbClr val="F0A22E">
                  <a:shade val="75000"/>
                </a:srgbClr>
              </a:solidFill>
            </a:endParaRPr>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BC77F9B2-933F-40FC-B59B-ED02CB37FA05}"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8412386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30"/>
          <p:cNvSpPr>
            <a:spLocks noGrp="1"/>
          </p:cNvSpPr>
          <p:nvPr>
            <p:ph type="sldNum" sz="quarter" idx="12"/>
          </p:nvPr>
        </p:nvSpPr>
        <p:spPr/>
        <p:txBody>
          <a:bodyPr/>
          <a:lstStyle>
            <a:lvl1pPr>
              <a:defRPr/>
            </a:lvl1pPr>
          </a:lstStyle>
          <a:p>
            <a:pPr>
              <a:defRPr/>
            </a:pPr>
            <a:fld id="{0826917D-C7AA-4E37-836D-A9D8BD13A90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8380246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95E33175-BC41-42B5-9D0E-10084FFA1E0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0937501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5"/>
          <p:cNvSpPr>
            <a:spLocks noGrp="1"/>
          </p:cNvSpPr>
          <p:nvPr>
            <p:ph type="sldNum" sz="quarter" idx="12"/>
          </p:nvPr>
        </p:nvSpPr>
        <p:spPr/>
        <p:txBody>
          <a:bodyPr/>
          <a:lstStyle>
            <a:lvl1pPr>
              <a:defRPr/>
            </a:lvl1pPr>
          </a:lstStyle>
          <a:p>
            <a:pPr>
              <a:defRPr/>
            </a:pPr>
            <a:fld id="{FC270975-F35C-4AEC-801E-E3A9CB34C6B7}"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317208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1"/>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96D0E3D3-28A0-4EFD-A821-B97EED66905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0783822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Объект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solidFill>
                <a:srgbClr val="F0A22E">
                  <a:shade val="75000"/>
                </a:srgbClr>
              </a:solidFill>
            </a:endParaRPr>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BC77F9B2-933F-40FC-B59B-ED02CB37FA05}"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5351142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Comic Sans MS" pitchFamily="66" charset="0"/>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10"/>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9" name="Номер слайда 15"/>
          <p:cNvSpPr>
            <a:spLocks noGrp="1"/>
          </p:cNvSpPr>
          <p:nvPr>
            <p:ph type="sldNum" sz="quarter" idx="12"/>
          </p:nvPr>
        </p:nvSpPr>
        <p:spPr/>
        <p:txBody>
          <a:bodyPr/>
          <a:lstStyle>
            <a:lvl1pPr>
              <a:defRPr/>
            </a:lvl1pPr>
          </a:lstStyle>
          <a:p>
            <a:pPr>
              <a:defRPr/>
            </a:pPr>
            <a:fld id="{14BDE564-809D-4E3B-8F1B-96605C7570E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950658472"/>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ACD5276B-0C04-4A1B-8B92-45940759A2F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977874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9" name="Нижний колонтитул 5"/>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4183B5F4-362B-4748-9A9A-E8053DC3AFA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4018119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4"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BAD2D2F0-3092-44C1-8A0F-F59103B5287C}"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9323030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3" name="Нижний колонтитул 23"/>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4" name="Номер слайда 6"/>
          <p:cNvSpPr>
            <a:spLocks noGrp="1"/>
          </p:cNvSpPr>
          <p:nvPr>
            <p:ph type="sldNum" sz="quarter" idx="12"/>
          </p:nvPr>
        </p:nvSpPr>
        <p:spPr/>
        <p:txBody>
          <a:bodyPr/>
          <a:lstStyle>
            <a:lvl1pPr>
              <a:defRPr/>
            </a:lvl1pPr>
          </a:lstStyle>
          <a:p>
            <a:pPr>
              <a:defRPr/>
            </a:pPr>
            <a:fld id="{43D58B8C-6268-4098-937A-9624008FC40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603899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Comic Sans MS" pitchFamily="66" charset="0"/>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10"/>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9" name="Номер слайда 15"/>
          <p:cNvSpPr>
            <a:spLocks noGrp="1"/>
          </p:cNvSpPr>
          <p:nvPr>
            <p:ph type="sldNum" sz="quarter" idx="12"/>
          </p:nvPr>
        </p:nvSpPr>
        <p:spPr/>
        <p:txBody>
          <a:bodyPr/>
          <a:lstStyle>
            <a:lvl1pPr>
              <a:defRPr/>
            </a:lvl1pPr>
          </a:lstStyle>
          <a:p>
            <a:pPr>
              <a:defRPr/>
            </a:pPr>
            <a:fld id="{14BDE564-809D-4E3B-8F1B-96605C7570E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804701932"/>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28"/>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8" name="Номер слайда 6"/>
          <p:cNvSpPr>
            <a:spLocks noGrp="1"/>
          </p:cNvSpPr>
          <p:nvPr>
            <p:ph type="sldNum" sz="quarter" idx="12"/>
          </p:nvPr>
        </p:nvSpPr>
        <p:spPr/>
        <p:txBody>
          <a:bodyPr/>
          <a:lstStyle>
            <a:lvl1pPr>
              <a:defRPr/>
            </a:lvl1pPr>
          </a:lstStyle>
          <a:p>
            <a:pPr>
              <a:defRPr/>
            </a:pPr>
            <a:fld id="{463F87AC-751E-487E-BE9E-C054458DB5E2}"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7040370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30"/>
          <p:cNvSpPr>
            <a:spLocks noGrp="1"/>
          </p:cNvSpPr>
          <p:nvPr>
            <p:ph type="sldNum" sz="quarter" idx="12"/>
          </p:nvPr>
        </p:nvSpPr>
        <p:spPr/>
        <p:txBody>
          <a:bodyPr/>
          <a:lstStyle>
            <a:lvl1pPr>
              <a:defRPr/>
            </a:lvl1pPr>
          </a:lstStyle>
          <a:p>
            <a:pPr>
              <a:defRPr/>
            </a:pPr>
            <a:fld id="{0826917D-C7AA-4E37-836D-A9D8BD13A90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4588216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95E33175-BC41-42B5-9D0E-10084FFA1E0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343519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5"/>
          <p:cNvSpPr>
            <a:spLocks noGrp="1"/>
          </p:cNvSpPr>
          <p:nvPr>
            <p:ph type="sldNum" sz="quarter" idx="12"/>
          </p:nvPr>
        </p:nvSpPr>
        <p:spPr/>
        <p:txBody>
          <a:bodyPr/>
          <a:lstStyle>
            <a:lvl1pPr>
              <a:defRPr/>
            </a:lvl1pPr>
          </a:lstStyle>
          <a:p>
            <a:pPr>
              <a:defRPr/>
            </a:pPr>
            <a:fld id="{FC270975-F35C-4AEC-801E-E3A9CB34C6B7}"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614974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1"/>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96D0E3D3-28A0-4EFD-A821-B97EED66905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7823464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Объект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solidFill>
                <a:srgbClr val="F0A22E">
                  <a:shade val="75000"/>
                </a:srgbClr>
              </a:solidFill>
            </a:endParaRPr>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BC77F9B2-933F-40FC-B59B-ED02CB37FA05}"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1574344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Comic Sans MS" pitchFamily="66" charset="0"/>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10"/>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9" name="Номер слайда 15"/>
          <p:cNvSpPr>
            <a:spLocks noGrp="1"/>
          </p:cNvSpPr>
          <p:nvPr>
            <p:ph type="sldNum" sz="quarter" idx="12"/>
          </p:nvPr>
        </p:nvSpPr>
        <p:spPr/>
        <p:txBody>
          <a:bodyPr/>
          <a:lstStyle>
            <a:lvl1pPr>
              <a:defRPr/>
            </a:lvl1pPr>
          </a:lstStyle>
          <a:p>
            <a:pPr>
              <a:defRPr/>
            </a:pPr>
            <a:fld id="{14BDE564-809D-4E3B-8F1B-96605C7570E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159497810"/>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ACD5276B-0C04-4A1B-8B92-45940759A2F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909661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9" name="Нижний колонтитул 5"/>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4183B5F4-362B-4748-9A9A-E8053DC3AFA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4312389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4"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BAD2D2F0-3092-44C1-8A0F-F59103B5287C}"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238111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4"/>
          <p:cNvSpPr>
            <a:spLocks noGrp="1"/>
          </p:cNvSpPr>
          <p:nvPr>
            <p:ph type="sldNum" sz="quarter" idx="12"/>
          </p:nvPr>
        </p:nvSpPr>
        <p:spPr/>
        <p:txBody>
          <a:bodyPr/>
          <a:lstStyle>
            <a:lvl1pPr>
              <a:defRPr/>
            </a:lvl1pPr>
          </a:lstStyle>
          <a:p>
            <a:pPr>
              <a:defRPr/>
            </a:pPr>
            <a:fld id="{ACD5276B-0C04-4A1B-8B92-45940759A2F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4277750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3" name="Нижний колонтитул 23"/>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4" name="Номер слайда 6"/>
          <p:cNvSpPr>
            <a:spLocks noGrp="1"/>
          </p:cNvSpPr>
          <p:nvPr>
            <p:ph type="sldNum" sz="quarter" idx="12"/>
          </p:nvPr>
        </p:nvSpPr>
        <p:spPr/>
        <p:txBody>
          <a:bodyPr/>
          <a:lstStyle>
            <a:lvl1pPr>
              <a:defRPr/>
            </a:lvl1pPr>
          </a:lstStyle>
          <a:p>
            <a:pPr>
              <a:defRPr/>
            </a:pPr>
            <a:fld id="{43D58B8C-6268-4098-937A-9624008FC40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9289288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28"/>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8" name="Номер слайда 6"/>
          <p:cNvSpPr>
            <a:spLocks noGrp="1"/>
          </p:cNvSpPr>
          <p:nvPr>
            <p:ph type="sldNum" sz="quarter" idx="12"/>
          </p:nvPr>
        </p:nvSpPr>
        <p:spPr/>
        <p:txBody>
          <a:bodyPr/>
          <a:lstStyle>
            <a:lvl1pPr>
              <a:defRPr/>
            </a:lvl1pPr>
          </a:lstStyle>
          <a:p>
            <a:pPr>
              <a:defRPr/>
            </a:pPr>
            <a:fld id="{463F87AC-751E-487E-BE9E-C054458DB5E2}"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4981131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30"/>
          <p:cNvSpPr>
            <a:spLocks noGrp="1"/>
          </p:cNvSpPr>
          <p:nvPr>
            <p:ph type="sldNum" sz="quarter" idx="12"/>
          </p:nvPr>
        </p:nvSpPr>
        <p:spPr/>
        <p:txBody>
          <a:bodyPr/>
          <a:lstStyle>
            <a:lvl1pPr>
              <a:defRPr/>
            </a:lvl1pPr>
          </a:lstStyle>
          <a:p>
            <a:pPr>
              <a:defRPr/>
            </a:pPr>
            <a:fld id="{0826917D-C7AA-4E37-836D-A9D8BD13A90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083871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4"/>
          <p:cNvSpPr>
            <a:spLocks noGrp="1"/>
          </p:cNvSpPr>
          <p:nvPr>
            <p:ph type="sldNum" sz="quarter" idx="12"/>
          </p:nvPr>
        </p:nvSpPr>
        <p:spPr/>
        <p:txBody>
          <a:bodyPr/>
          <a:lstStyle>
            <a:lvl1pPr>
              <a:defRPr/>
            </a:lvl1pPr>
          </a:lstStyle>
          <a:p>
            <a:pPr>
              <a:defRPr/>
            </a:pPr>
            <a:fld id="{95E33175-BC41-42B5-9D0E-10084FFA1E0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1938522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6" name="Номер слайда 5"/>
          <p:cNvSpPr>
            <a:spLocks noGrp="1"/>
          </p:cNvSpPr>
          <p:nvPr>
            <p:ph type="sldNum" sz="quarter" idx="12"/>
          </p:nvPr>
        </p:nvSpPr>
        <p:spPr/>
        <p:txBody>
          <a:bodyPr/>
          <a:lstStyle>
            <a:lvl1pPr>
              <a:defRPr/>
            </a:lvl1pPr>
          </a:lstStyle>
          <a:p>
            <a:pPr>
              <a:defRPr/>
            </a:pPr>
            <a:fld id="{FC270975-F35C-4AEC-801E-E3A9CB34C6B7}"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257573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9" name="Нижний колонтитул 5"/>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4183B5F4-362B-4748-9A9A-E8053DC3AFAB}"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860813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4" name="Нижний колонтитул 27"/>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5" name="Номер слайда 4"/>
          <p:cNvSpPr>
            <a:spLocks noGrp="1"/>
          </p:cNvSpPr>
          <p:nvPr>
            <p:ph type="sldNum" sz="quarter" idx="12"/>
          </p:nvPr>
        </p:nvSpPr>
        <p:spPr/>
        <p:txBody>
          <a:bodyPr/>
          <a:lstStyle>
            <a:lvl1pPr>
              <a:defRPr/>
            </a:lvl1pPr>
          </a:lstStyle>
          <a:p>
            <a:pPr>
              <a:defRPr/>
            </a:pPr>
            <a:fld id="{BAD2D2F0-3092-44C1-8A0F-F59103B5287C}"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1656449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3" name="Нижний колонтитул 23"/>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4" name="Номер слайда 6"/>
          <p:cNvSpPr>
            <a:spLocks noGrp="1"/>
          </p:cNvSpPr>
          <p:nvPr>
            <p:ph type="sldNum" sz="quarter" idx="12"/>
          </p:nvPr>
        </p:nvSpPr>
        <p:spPr/>
        <p:txBody>
          <a:bodyPr/>
          <a:lstStyle>
            <a:lvl1pPr>
              <a:defRPr/>
            </a:lvl1pPr>
          </a:lstStyle>
          <a:p>
            <a:pPr>
              <a:defRPr/>
            </a:pPr>
            <a:fld id="{43D58B8C-6268-4098-937A-9624008FC403}"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314737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7" name="Нижний колонтитул 28"/>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8" name="Номер слайда 6"/>
          <p:cNvSpPr>
            <a:spLocks noGrp="1"/>
          </p:cNvSpPr>
          <p:nvPr>
            <p:ph type="sldNum" sz="quarter" idx="12"/>
          </p:nvPr>
        </p:nvSpPr>
        <p:spPr/>
        <p:txBody>
          <a:bodyPr/>
          <a:lstStyle>
            <a:lvl1pPr>
              <a:defRPr/>
            </a:lvl1pPr>
          </a:lstStyle>
          <a:p>
            <a:pPr>
              <a:defRPr/>
            </a:pPr>
            <a:fld id="{463F87AC-751E-487E-BE9E-C054458DB5E2}"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3304651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endParaRPr lang="ru-RU">
              <a:solidFill>
                <a:srgbClr val="F0A22E">
                  <a:shade val="75000"/>
                </a:srgb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srgbClr val="F0A22E">
                  <a:shade val="75000"/>
                </a:srgbClr>
              </a:solidFill>
            </a:endParaRPr>
          </a:p>
        </p:txBody>
      </p:sp>
      <p:sp>
        <p:nvSpPr>
          <p:cNvPr id="7" name="Номер слайда 30"/>
          <p:cNvSpPr>
            <a:spLocks noGrp="1"/>
          </p:cNvSpPr>
          <p:nvPr>
            <p:ph type="sldNum" sz="quarter" idx="12"/>
          </p:nvPr>
        </p:nvSpPr>
        <p:spPr/>
        <p:txBody>
          <a:bodyPr/>
          <a:lstStyle>
            <a:lvl1pPr>
              <a:defRPr/>
            </a:lvl1pPr>
          </a:lstStyle>
          <a:p>
            <a:pPr>
              <a:defRPr/>
            </a:pPr>
            <a:fld id="{0826917D-C7AA-4E37-836D-A9D8BD13A90E}" type="slidenum">
              <a:rPr lang="ru-RU">
                <a:solidFill>
                  <a:srgbClr val="F0A22E">
                    <a:shade val="75000"/>
                  </a:srgbClr>
                </a:solidFill>
              </a:rPr>
              <a:pPr>
                <a:defRPr/>
              </a:pPr>
              <a:t>‹#›</a:t>
            </a:fld>
            <a:endParaRPr lang="ru-RU">
              <a:solidFill>
                <a:srgbClr val="F0A22E">
                  <a:shade val="75000"/>
                </a:srgbClr>
              </a:solidFill>
            </a:endParaRPr>
          </a:p>
        </p:txBody>
      </p:sp>
    </p:spTree>
    <p:extLst>
      <p:ext uri="{BB962C8B-B14F-4D97-AF65-F5344CB8AC3E}">
        <p14:creationId xmlns:p14="http://schemas.microsoft.com/office/powerpoint/2010/main" val="281051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7173"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fld id="{DE490F79-C0B3-4088-8B62-EC790B985DBC}" type="slidenum">
              <a:rPr lang="ru-RU">
                <a:solidFill>
                  <a:srgbClr val="F0A22E">
                    <a:shade val="75000"/>
                  </a:srgbClr>
                </a:solidFill>
                <a:latin typeface="Comic Sans MS" pitchFamily="66" charset="0"/>
              </a:rPr>
              <a:pPr fontAlgn="base">
                <a:spcBef>
                  <a:spcPct val="0"/>
                </a:spcBef>
                <a:spcAft>
                  <a:spcPct val="0"/>
                </a:spcAft>
                <a:defRPr/>
              </a:pPr>
              <a:t>‹#›</a:t>
            </a:fld>
            <a:endParaRPr lang="ru-RU">
              <a:solidFill>
                <a:srgbClr val="F0A22E">
                  <a:shade val="75000"/>
                </a:srgbClr>
              </a:solidFill>
              <a:latin typeface="Comic Sans MS" pitchFamily="66" charset="0"/>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Tree>
    <p:extLst>
      <p:ext uri="{BB962C8B-B14F-4D97-AF65-F5344CB8AC3E}">
        <p14:creationId xmlns:p14="http://schemas.microsoft.com/office/powerpoint/2010/main" val="3368299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7173"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fld id="{DE490F79-C0B3-4088-8B62-EC790B985DBC}" type="slidenum">
              <a:rPr lang="ru-RU">
                <a:solidFill>
                  <a:srgbClr val="F0A22E">
                    <a:shade val="75000"/>
                  </a:srgbClr>
                </a:solidFill>
                <a:latin typeface="Comic Sans MS" pitchFamily="66" charset="0"/>
              </a:rPr>
              <a:pPr fontAlgn="base">
                <a:spcBef>
                  <a:spcPct val="0"/>
                </a:spcBef>
                <a:spcAft>
                  <a:spcPct val="0"/>
                </a:spcAft>
                <a:defRPr/>
              </a:pPr>
              <a:t>‹#›</a:t>
            </a:fld>
            <a:endParaRPr lang="ru-RU">
              <a:solidFill>
                <a:srgbClr val="F0A22E">
                  <a:shade val="75000"/>
                </a:srgbClr>
              </a:solidFill>
              <a:latin typeface="Comic Sans MS" pitchFamily="66" charset="0"/>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Tree>
    <p:extLst>
      <p:ext uri="{BB962C8B-B14F-4D97-AF65-F5344CB8AC3E}">
        <p14:creationId xmlns:p14="http://schemas.microsoft.com/office/powerpoint/2010/main" val="42537694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7173"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fld id="{DE490F79-C0B3-4088-8B62-EC790B985DBC}" type="slidenum">
              <a:rPr lang="ru-RU">
                <a:solidFill>
                  <a:srgbClr val="F0A22E">
                    <a:shade val="75000"/>
                  </a:srgbClr>
                </a:solidFill>
                <a:latin typeface="Comic Sans MS" pitchFamily="66" charset="0"/>
              </a:rPr>
              <a:pPr fontAlgn="base">
                <a:spcBef>
                  <a:spcPct val="0"/>
                </a:spcBef>
                <a:spcAft>
                  <a:spcPct val="0"/>
                </a:spcAft>
                <a:defRPr/>
              </a:pPr>
              <a:t>‹#›</a:t>
            </a:fld>
            <a:endParaRPr lang="ru-RU">
              <a:solidFill>
                <a:srgbClr val="F0A22E">
                  <a:shade val="75000"/>
                </a:srgbClr>
              </a:solidFill>
              <a:latin typeface="Comic Sans MS" pitchFamily="66" charset="0"/>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Tree>
    <p:extLst>
      <p:ext uri="{BB962C8B-B14F-4D97-AF65-F5344CB8AC3E}">
        <p14:creationId xmlns:p14="http://schemas.microsoft.com/office/powerpoint/2010/main" val="16139740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7173" name="Текст 7"/>
          <p:cNvSpPr>
            <a:spLocks noGrp="1"/>
          </p:cNvSpPr>
          <p:nvPr>
            <p:ph type="body" idx="1"/>
          </p:nvPr>
        </p:nvSpPr>
        <p:spPr bwMode="auto">
          <a:xfrm>
            <a:off x="304800" y="1554163"/>
            <a:ext cx="8686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endParaRPr lang="ru-RU">
              <a:solidFill>
                <a:srgbClr val="F0A22E">
                  <a:shade val="75000"/>
                </a:srgbClr>
              </a:solidFill>
              <a:latin typeface="Comic Sans MS" pitchFamily="66" charset="0"/>
            </a:endParaRPr>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base">
              <a:spcBef>
                <a:spcPct val="0"/>
              </a:spcBef>
              <a:spcAft>
                <a:spcPct val="0"/>
              </a:spcAft>
              <a:defRPr/>
            </a:pPr>
            <a:fld id="{DE490F79-C0B3-4088-8B62-EC790B985DBC}" type="slidenum">
              <a:rPr lang="ru-RU">
                <a:solidFill>
                  <a:srgbClr val="F0A22E">
                    <a:shade val="75000"/>
                  </a:srgbClr>
                </a:solidFill>
                <a:latin typeface="Comic Sans MS" pitchFamily="66" charset="0"/>
              </a:rPr>
              <a:pPr fontAlgn="base">
                <a:spcBef>
                  <a:spcPct val="0"/>
                </a:spcBef>
                <a:spcAft>
                  <a:spcPct val="0"/>
                </a:spcAft>
                <a:defRPr/>
              </a:pPr>
              <a:t>‹#›</a:t>
            </a:fld>
            <a:endParaRPr lang="ru-RU">
              <a:solidFill>
                <a:srgbClr val="F0A22E">
                  <a:shade val="75000"/>
                </a:srgbClr>
              </a:solidFill>
              <a:latin typeface="Comic Sans MS" pitchFamily="66" charset="0"/>
            </a:endParaRPr>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Comic Sans MS" pitchFamily="66" charset="0"/>
            </a:endParaRPr>
          </a:p>
        </p:txBody>
      </p:sp>
    </p:spTree>
    <p:extLst>
      <p:ext uri="{BB962C8B-B14F-4D97-AF65-F5344CB8AC3E}">
        <p14:creationId xmlns:p14="http://schemas.microsoft.com/office/powerpoint/2010/main" val="11411113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ctrTitle"/>
          </p:nvPr>
        </p:nvSpPr>
        <p:spPr>
          <a:xfrm>
            <a:off x="131763" y="908050"/>
            <a:ext cx="8353425" cy="2520950"/>
          </a:xfrm>
        </p:spPr>
        <p:txBody>
          <a:bodyPr>
            <a:normAutofit fontScale="90000"/>
          </a:bodyPr>
          <a:lstStyle/>
          <a:p>
            <a:pPr eaLnBrk="1" fontAlgn="auto" hangingPunct="1">
              <a:spcAft>
                <a:spcPts val="0"/>
              </a:spcAft>
              <a:defRPr/>
            </a:pPr>
            <a:r>
              <a:rPr lang="ru-RU" sz="4800" smtClean="0"/>
              <a:t>Коммуникативные методы усвоения и закрепления новой лексики.</a:t>
            </a:r>
          </a:p>
        </p:txBody>
      </p:sp>
      <p:sp>
        <p:nvSpPr>
          <p:cNvPr id="87043" name="Rectangle 3"/>
          <p:cNvSpPr>
            <a:spLocks noGrp="1" noChangeArrowheads="1"/>
          </p:cNvSpPr>
          <p:nvPr>
            <p:ph type="subTitle" idx="1"/>
          </p:nvPr>
        </p:nvSpPr>
        <p:spPr>
          <a:xfrm>
            <a:off x="952500" y="4076700"/>
            <a:ext cx="7345363" cy="2087563"/>
          </a:xfrm>
        </p:spPr>
        <p:txBody>
          <a:bodyPr>
            <a:normAutofit/>
          </a:bodyPr>
          <a:lstStyle/>
          <a:p>
            <a:pPr eaLnBrk="1" fontAlgn="auto" hangingPunct="1">
              <a:spcAft>
                <a:spcPts val="0"/>
              </a:spcAft>
              <a:buFont typeface="Wingdings 2"/>
              <a:buNone/>
              <a:defRPr/>
            </a:pPr>
            <a:r>
              <a:rPr lang="ru-RU" smtClean="0"/>
              <a:t>Для учителей русского языка школ с узбекским и другими языками обучения</a:t>
            </a:r>
            <a:endParaRPr lang="en-US" smtClean="0"/>
          </a:p>
          <a:p>
            <a:pPr eaLnBrk="1" fontAlgn="auto" hangingPunct="1">
              <a:spcAft>
                <a:spcPts val="0"/>
              </a:spcAft>
              <a:buFont typeface="Wingdings 2"/>
              <a:buNone/>
              <a:defRPr/>
            </a:pPr>
            <a:r>
              <a:rPr lang="ru-RU" sz="2000" b="1" smtClean="0"/>
              <a:t>Подготовила учитель русского языка </a:t>
            </a:r>
          </a:p>
          <a:p>
            <a:pPr eaLnBrk="1" fontAlgn="auto" hangingPunct="1">
              <a:spcAft>
                <a:spcPts val="0"/>
              </a:spcAft>
              <a:buFont typeface="Wingdings 2"/>
              <a:buNone/>
              <a:defRPr/>
            </a:pPr>
            <a:r>
              <a:rPr lang="ru-RU" sz="2000" b="1" smtClean="0"/>
              <a:t>школы №62 Янгиюльского района Ташкентской области Байматова Д.С.</a:t>
            </a:r>
          </a:p>
          <a:p>
            <a:pPr eaLnBrk="1" fontAlgn="auto" hangingPunct="1">
              <a:spcAft>
                <a:spcPts val="0"/>
              </a:spcAft>
              <a:buFont typeface="Wingdings 2"/>
              <a:buNone/>
              <a:defRPr/>
            </a:pPr>
            <a:endParaRPr lang="ru-RU" sz="4000" smtClean="0"/>
          </a:p>
        </p:txBody>
      </p:sp>
      <p:sp>
        <p:nvSpPr>
          <p:cNvPr id="3" name="Подзаголовок 2"/>
          <p:cNvSpPr>
            <a:spLocks/>
          </p:cNvSpPr>
          <p:nvPr/>
        </p:nvSpPr>
        <p:spPr bwMode="auto">
          <a:xfrm>
            <a:off x="395288" y="2636838"/>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fontAlgn="base">
              <a:spcBef>
                <a:spcPct val="20000"/>
              </a:spcBef>
              <a:spcAft>
                <a:spcPct val="0"/>
              </a:spcAft>
              <a:defRPr/>
            </a:pPr>
            <a:endParaRPr lang="ru-RU" sz="2800" b="1" dirty="0">
              <a:solidFill>
                <a:srgbClr val="443329"/>
              </a:solidFill>
              <a:effectLst>
                <a:outerShdw blurRad="38100" dist="38100" dir="2700000" algn="tl">
                  <a:srgbClr val="C0C0C0"/>
                </a:outerShdw>
              </a:effectLst>
              <a:latin typeface="Arial" charset="0"/>
            </a:endParaRPr>
          </a:p>
        </p:txBody>
      </p:sp>
      <p:pic>
        <p:nvPicPr>
          <p:cNvPr id="83973" name="Picture 5" descr="C:\Users\User\Downloads\images (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116632"/>
            <a:ext cx="1131651" cy="11110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1986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Способ перечисления</a:t>
            </a:r>
            <a:br>
              <a:rPr lang="ru-RU" dirty="0" smtClean="0"/>
            </a:br>
            <a:endParaRPr lang="ru-RU" dirty="0"/>
          </a:p>
        </p:txBody>
      </p:sp>
      <p:sp>
        <p:nvSpPr>
          <p:cNvPr id="3" name="Объект 2"/>
          <p:cNvSpPr>
            <a:spLocks noGrp="1"/>
          </p:cNvSpPr>
          <p:nvPr>
            <p:ph idx="1"/>
          </p:nvPr>
        </p:nvSpPr>
        <p:spPr/>
        <p:txBody>
          <a:bodyPr>
            <a:normAutofit fontScale="92500" lnSpcReduction="10000"/>
          </a:bodyPr>
          <a:lstStyle/>
          <a:p>
            <a:r>
              <a:rPr lang="ru-RU" dirty="0" smtClean="0"/>
              <a:t>Способ семантизации лексики, раскрытие значения слова путем перечисления тех предметов, которые вместе именуются данным словом (например, «транспорт» – «автобус», «троллейбус», «трамвай», «такси»). Этот способ дает краткие, ясные определения, вызывает в сознании конкретные образы предметов, явлений, но может быть применим только к небольшому количеству слов, обозначающих родовые понятия.</a:t>
            </a:r>
            <a:endParaRPr lang="ru-RU" dirty="0"/>
          </a:p>
        </p:txBody>
      </p:sp>
    </p:spTree>
    <p:extLst>
      <p:ext uri="{BB962C8B-B14F-4D97-AF65-F5344CB8AC3E}">
        <p14:creationId xmlns:p14="http://schemas.microsoft.com/office/powerpoint/2010/main" val="1432319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250825" y="260350"/>
            <a:ext cx="8137525" cy="757238"/>
          </a:xfrm>
        </p:spPr>
        <p:txBody>
          <a:bodyPr/>
          <a:lstStyle/>
          <a:p>
            <a:pPr eaLnBrk="1" fontAlgn="auto" hangingPunct="1">
              <a:spcAft>
                <a:spcPts val="0"/>
              </a:spcAft>
              <a:defRPr/>
            </a:pPr>
            <a:r>
              <a:rPr lang="ru-RU" smtClean="0"/>
              <a:t>Использование синонимов: </a:t>
            </a:r>
          </a:p>
        </p:txBody>
      </p:sp>
      <p:sp>
        <p:nvSpPr>
          <p:cNvPr id="15363" name="Rectangle 3"/>
          <p:cNvSpPr>
            <a:spLocks noGrp="1" noChangeArrowheads="1"/>
          </p:cNvSpPr>
          <p:nvPr>
            <p:ph idx="1"/>
          </p:nvPr>
        </p:nvSpPr>
        <p:spPr>
          <a:xfrm>
            <a:off x="539750" y="1125538"/>
            <a:ext cx="8131175" cy="4319587"/>
          </a:xfrm>
        </p:spPr>
        <p:txBody>
          <a:bodyPr>
            <a:normAutofit lnSpcReduction="10000"/>
          </a:bodyPr>
          <a:lstStyle/>
          <a:p>
            <a:pPr marL="274320" indent="-274320" eaLnBrk="1" fontAlgn="auto" hangingPunct="1">
              <a:spcBef>
                <a:spcPts val="580"/>
              </a:spcBef>
              <a:spcAft>
                <a:spcPts val="0"/>
              </a:spcAft>
              <a:buClr>
                <a:srgbClr val="D34817"/>
              </a:buClr>
              <a:buSzPct val="85000"/>
              <a:buFont typeface="Wingdings 2"/>
              <a:buChar char=""/>
              <a:defRPr/>
            </a:pPr>
            <a:r>
              <a:rPr lang="ru-RU" sz="2000" dirty="0" smtClean="0">
                <a:solidFill>
                  <a:prstClr val="black"/>
                </a:solidFill>
                <a:latin typeface="Cambria"/>
              </a:rPr>
              <a:t>в качестве синонимов могут выступать адекватные друг другу единицы, но в языке трудно найти такие пары слов, которые были бы абсолютно синонимичны по значению: здесь – тут; введению синонимов должен быть предпослан комментарий, который указывает на различия слов: </a:t>
            </a:r>
          </a:p>
          <a:p>
            <a:pPr marL="0" indent="0" eaLnBrk="1" fontAlgn="auto" hangingPunct="1">
              <a:spcBef>
                <a:spcPts val="580"/>
              </a:spcBef>
              <a:spcAft>
                <a:spcPts val="0"/>
              </a:spcAft>
              <a:buClr>
                <a:srgbClr val="D34817"/>
              </a:buClr>
              <a:buSzPct val="85000"/>
              <a:buFontTx/>
              <a:buNone/>
              <a:defRPr/>
            </a:pPr>
            <a:r>
              <a:rPr lang="ru-RU" sz="2000" dirty="0" smtClean="0">
                <a:solidFill>
                  <a:prstClr val="black"/>
                </a:solidFill>
                <a:latin typeface="Cambria"/>
              </a:rPr>
              <a:t> а) </a:t>
            </a:r>
            <a:r>
              <a:rPr lang="ru-RU" sz="1800" dirty="0" smtClean="0">
                <a:solidFill>
                  <a:prstClr val="black"/>
                </a:solidFill>
                <a:latin typeface="Cambria"/>
              </a:rPr>
              <a:t>различия бывают фонетического характера: издалека – издалёка (в стихах);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б) морфологического характера: достичь – достигнуть;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в) полное слово и его аббревиатура – ГАБТ – Государственный</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 Академический Большой театр;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г) русское и иностранное слово: правописание – орфография;</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 д) стилистические синонимы: дети – детвора; уехать – отбыть;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е) идеографические синонимы: село – деревня</a:t>
            </a:r>
            <a:r>
              <a:rPr lang="ru-RU" sz="2000" dirty="0" smtClean="0">
                <a:solidFill>
                  <a:prstClr val="black"/>
                </a:solidFill>
                <a:latin typeface="Cambria"/>
              </a:rPr>
              <a:t>;</a:t>
            </a:r>
          </a:p>
          <a:p>
            <a:pPr marL="274320" indent="-274320" eaLnBrk="1" fontAlgn="auto" hangingPunct="1">
              <a:spcBef>
                <a:spcPts val="580"/>
              </a:spcBef>
              <a:spcAft>
                <a:spcPts val="0"/>
              </a:spcAft>
              <a:buClr>
                <a:srgbClr val="D34817"/>
              </a:buClr>
              <a:buSzPct val="85000"/>
              <a:buFont typeface="Wingdings 2"/>
              <a:buChar char=""/>
              <a:defRPr/>
            </a:pPr>
            <a:endParaRPr lang="ru-RU" sz="2000" dirty="0" smtClean="0">
              <a:solidFill>
                <a:prstClr val="black"/>
              </a:solidFill>
              <a:latin typeface="Cambria"/>
            </a:endParaRPr>
          </a:p>
          <a:p>
            <a:pPr eaLnBrk="1" fontAlgn="auto" hangingPunct="1">
              <a:spcAft>
                <a:spcPts val="0"/>
              </a:spcAft>
              <a:buFont typeface="Wingdings 2"/>
              <a:buChar char=""/>
              <a:defRPr/>
            </a:pPr>
            <a:endParaRPr lang="ru-RU" dirty="0" smtClean="0"/>
          </a:p>
        </p:txBody>
      </p:sp>
    </p:spTree>
    <p:extLst>
      <p:ext uri="{BB962C8B-B14F-4D97-AF65-F5344CB8AC3E}">
        <p14:creationId xmlns:p14="http://schemas.microsoft.com/office/powerpoint/2010/main" val="34101613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Заголовок 1"/>
          <p:cNvSpPr>
            <a:spLocks noGrp="1"/>
          </p:cNvSpPr>
          <p:nvPr>
            <p:ph type="title"/>
          </p:nvPr>
        </p:nvSpPr>
        <p:spPr>
          <a:xfrm>
            <a:off x="685800" y="152400"/>
            <a:ext cx="6870700" cy="755650"/>
          </a:xfrm>
        </p:spPr>
        <p:txBody>
          <a:bodyPr>
            <a:normAutofit fontScale="90000"/>
          </a:bodyPr>
          <a:lstStyle/>
          <a:p>
            <a:pPr eaLnBrk="1" fontAlgn="auto" hangingPunct="1">
              <a:spcAft>
                <a:spcPts val="0"/>
              </a:spcAft>
              <a:defRPr/>
            </a:pPr>
            <a:r>
              <a:rPr lang="ru-RU" sz="4000" dirty="0" smtClean="0"/>
              <a:t>Использование антонимов </a:t>
            </a:r>
          </a:p>
        </p:txBody>
      </p:sp>
      <p:sp>
        <p:nvSpPr>
          <p:cNvPr id="3" name="Объект 2"/>
          <p:cNvSpPr>
            <a:spLocks noGrp="1"/>
          </p:cNvSpPr>
          <p:nvPr>
            <p:ph idx="1"/>
          </p:nvPr>
        </p:nvSpPr>
        <p:spPr>
          <a:xfrm>
            <a:off x="684213" y="1196975"/>
            <a:ext cx="7696200" cy="3657600"/>
          </a:xfrm>
        </p:spPr>
        <p:txBody>
          <a:bodyPr>
            <a:normAutofit/>
          </a:bodyPr>
          <a:lstStyle/>
          <a:p>
            <a:pPr marL="274320" indent="-274320" eaLnBrk="1" fontAlgn="auto" hangingPunct="1">
              <a:spcBef>
                <a:spcPts val="580"/>
              </a:spcBef>
              <a:spcAft>
                <a:spcPts val="0"/>
              </a:spcAft>
              <a:buClr>
                <a:srgbClr val="D34817"/>
              </a:buClr>
              <a:buSzPct val="85000"/>
              <a:buFont typeface="Wingdings 2"/>
              <a:buChar char=""/>
              <a:defRPr/>
            </a:pPr>
            <a:r>
              <a:rPr lang="ru-RU" sz="2600" dirty="0" smtClean="0">
                <a:solidFill>
                  <a:prstClr val="black"/>
                </a:solidFill>
                <a:latin typeface="Cambria"/>
              </a:rPr>
              <a:t>прием, актуальный на всех этапах обучения новому языку, нужно помнить, однако, о многозначности и о разной способности антонимов сочетаться со словами: черствый (несвежий) хлеб – свежий хлеб, мясо, молоко, сметана; черствый человек – отзывчивый человек;</a:t>
            </a:r>
          </a:p>
          <a:p>
            <a:pPr eaLnBrk="1" fontAlgn="auto" hangingPunct="1">
              <a:spcAft>
                <a:spcPts val="0"/>
              </a:spcAft>
              <a:buFont typeface="Wingdings 2"/>
              <a:buChar char=""/>
              <a:defRPr/>
            </a:pPr>
            <a:endParaRPr lang="ru-RU" dirty="0" smtClean="0"/>
          </a:p>
        </p:txBody>
      </p:sp>
    </p:spTree>
    <p:extLst>
      <p:ext uri="{BB962C8B-B14F-4D97-AF65-F5344CB8AC3E}">
        <p14:creationId xmlns:p14="http://schemas.microsoft.com/office/powerpoint/2010/main" val="30545803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250825" y="260350"/>
            <a:ext cx="8137525" cy="757238"/>
          </a:xfrm>
        </p:spPr>
        <p:txBody>
          <a:bodyPr/>
          <a:lstStyle/>
          <a:p>
            <a:pPr eaLnBrk="1" fontAlgn="auto" hangingPunct="1">
              <a:spcAft>
                <a:spcPts val="0"/>
              </a:spcAft>
              <a:defRPr/>
            </a:pPr>
            <a:r>
              <a:rPr lang="ru-RU" smtClean="0"/>
              <a:t>Использование синонимов: </a:t>
            </a:r>
          </a:p>
        </p:txBody>
      </p:sp>
      <p:sp>
        <p:nvSpPr>
          <p:cNvPr id="15363" name="Rectangle 3"/>
          <p:cNvSpPr>
            <a:spLocks noGrp="1" noChangeArrowheads="1"/>
          </p:cNvSpPr>
          <p:nvPr>
            <p:ph idx="1"/>
          </p:nvPr>
        </p:nvSpPr>
        <p:spPr>
          <a:xfrm>
            <a:off x="539750" y="1125538"/>
            <a:ext cx="8131175" cy="4319587"/>
          </a:xfrm>
        </p:spPr>
        <p:txBody>
          <a:bodyPr>
            <a:normAutofit lnSpcReduction="10000"/>
          </a:bodyPr>
          <a:lstStyle/>
          <a:p>
            <a:pPr marL="274320" indent="-274320" eaLnBrk="1" fontAlgn="auto" hangingPunct="1">
              <a:spcBef>
                <a:spcPts val="580"/>
              </a:spcBef>
              <a:spcAft>
                <a:spcPts val="0"/>
              </a:spcAft>
              <a:buClr>
                <a:srgbClr val="D34817"/>
              </a:buClr>
              <a:buSzPct val="85000"/>
              <a:buFont typeface="Wingdings 2"/>
              <a:buChar char=""/>
              <a:defRPr/>
            </a:pPr>
            <a:r>
              <a:rPr lang="ru-RU" sz="2000" dirty="0" smtClean="0">
                <a:solidFill>
                  <a:prstClr val="black"/>
                </a:solidFill>
                <a:latin typeface="Cambria"/>
              </a:rPr>
              <a:t>в качестве синонимов могут выступать адекватные друг другу единицы, но в языке трудно найти такие пары слов, которые были бы абсолютно синонимичны по значению: здесь – тут; введению синонимов должен быть предпослан комментарий, который указывает на различия слов: </a:t>
            </a:r>
          </a:p>
          <a:p>
            <a:pPr marL="0" indent="0" eaLnBrk="1" fontAlgn="auto" hangingPunct="1">
              <a:spcBef>
                <a:spcPts val="580"/>
              </a:spcBef>
              <a:spcAft>
                <a:spcPts val="0"/>
              </a:spcAft>
              <a:buClr>
                <a:srgbClr val="D34817"/>
              </a:buClr>
              <a:buSzPct val="85000"/>
              <a:buFontTx/>
              <a:buNone/>
              <a:defRPr/>
            </a:pPr>
            <a:r>
              <a:rPr lang="ru-RU" sz="2000" dirty="0" smtClean="0">
                <a:solidFill>
                  <a:prstClr val="black"/>
                </a:solidFill>
                <a:latin typeface="Cambria"/>
              </a:rPr>
              <a:t> а) </a:t>
            </a:r>
            <a:r>
              <a:rPr lang="ru-RU" sz="1800" dirty="0" smtClean="0">
                <a:solidFill>
                  <a:prstClr val="black"/>
                </a:solidFill>
                <a:latin typeface="Cambria"/>
              </a:rPr>
              <a:t>различия бывают фонетического характера: издалека – издалёка (в стихах);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б) морфологического характера: достичь – достигнуть;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в) полное слово и его аббревиатура – ГАБТ – Государственный</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 Академический Большой театр;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г) русское и иностранное слово: правописание – орфография;</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 д) стилистические синонимы: дети – детвора; уехать – отбыть; </a:t>
            </a:r>
          </a:p>
          <a:p>
            <a:pPr marL="0" indent="0" eaLnBrk="1" fontAlgn="auto" hangingPunct="1">
              <a:spcBef>
                <a:spcPts val="580"/>
              </a:spcBef>
              <a:spcAft>
                <a:spcPts val="0"/>
              </a:spcAft>
              <a:buClr>
                <a:srgbClr val="D34817"/>
              </a:buClr>
              <a:buSzPct val="85000"/>
              <a:buFontTx/>
              <a:buNone/>
              <a:defRPr/>
            </a:pPr>
            <a:r>
              <a:rPr lang="ru-RU" sz="1800" dirty="0" smtClean="0">
                <a:solidFill>
                  <a:prstClr val="black"/>
                </a:solidFill>
                <a:latin typeface="Cambria"/>
              </a:rPr>
              <a:t>е) идеографические синонимы: село – деревня</a:t>
            </a:r>
            <a:r>
              <a:rPr lang="ru-RU" sz="2000" dirty="0" smtClean="0">
                <a:solidFill>
                  <a:prstClr val="black"/>
                </a:solidFill>
                <a:latin typeface="Cambria"/>
              </a:rPr>
              <a:t>;</a:t>
            </a:r>
          </a:p>
          <a:p>
            <a:pPr marL="274320" indent="-274320" eaLnBrk="1" fontAlgn="auto" hangingPunct="1">
              <a:spcBef>
                <a:spcPts val="580"/>
              </a:spcBef>
              <a:spcAft>
                <a:spcPts val="0"/>
              </a:spcAft>
              <a:buClr>
                <a:srgbClr val="D34817"/>
              </a:buClr>
              <a:buSzPct val="85000"/>
              <a:buFont typeface="Wingdings 2"/>
              <a:buChar char=""/>
              <a:defRPr/>
            </a:pPr>
            <a:endParaRPr lang="ru-RU" sz="2000" dirty="0" smtClean="0">
              <a:solidFill>
                <a:prstClr val="black"/>
              </a:solidFill>
              <a:latin typeface="Cambria"/>
            </a:endParaRPr>
          </a:p>
          <a:p>
            <a:pPr eaLnBrk="1" fontAlgn="auto" hangingPunct="1">
              <a:spcAft>
                <a:spcPts val="0"/>
              </a:spcAft>
              <a:buFont typeface="Wingdings 2"/>
              <a:buChar char=""/>
              <a:defRPr/>
            </a:pPr>
            <a:endParaRPr lang="ru-RU" dirty="0" smtClean="0"/>
          </a:p>
        </p:txBody>
      </p:sp>
    </p:spTree>
    <p:extLst>
      <p:ext uri="{BB962C8B-B14F-4D97-AF65-F5344CB8AC3E}">
        <p14:creationId xmlns:p14="http://schemas.microsoft.com/office/powerpoint/2010/main" val="182189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107950" y="260350"/>
            <a:ext cx="8027988" cy="865188"/>
          </a:xfrm>
        </p:spPr>
        <p:txBody>
          <a:bodyPr>
            <a:normAutofit fontScale="90000"/>
          </a:bodyPr>
          <a:lstStyle/>
          <a:p>
            <a:pPr eaLnBrk="1" fontAlgn="auto" hangingPunct="1">
              <a:spcAft>
                <a:spcPts val="0"/>
              </a:spcAft>
              <a:defRPr/>
            </a:pPr>
            <a:r>
              <a:rPr lang="ru-RU" sz="3200" smtClean="0"/>
              <a:t>Указание на словообразовательную ценность слова</a:t>
            </a:r>
          </a:p>
        </p:txBody>
      </p:sp>
      <p:sp>
        <p:nvSpPr>
          <p:cNvPr id="2" name="Объект 1"/>
          <p:cNvSpPr>
            <a:spLocks noGrp="1"/>
          </p:cNvSpPr>
          <p:nvPr>
            <p:ph idx="1"/>
          </p:nvPr>
        </p:nvSpPr>
        <p:spPr>
          <a:xfrm>
            <a:off x="433388" y="1773238"/>
            <a:ext cx="8280400" cy="4681537"/>
          </a:xfrm>
        </p:spPr>
        <p:txBody>
          <a:bodyPr>
            <a:normAutofit/>
          </a:bodyPr>
          <a:lstStyle/>
          <a:p>
            <a:pPr marL="274320" indent="-274320" eaLnBrk="1" fontAlgn="auto" hangingPunct="1">
              <a:spcBef>
                <a:spcPts val="580"/>
              </a:spcBef>
              <a:spcAft>
                <a:spcPts val="0"/>
              </a:spcAft>
              <a:buClr>
                <a:srgbClr val="D34817"/>
              </a:buClr>
              <a:buSzPct val="85000"/>
              <a:buFont typeface="Wingdings 2"/>
              <a:buChar char=""/>
              <a:defRPr/>
            </a:pPr>
            <a:r>
              <a:rPr lang="ru-RU" sz="2600" dirty="0" smtClean="0">
                <a:solidFill>
                  <a:prstClr val="black"/>
                </a:solidFill>
                <a:latin typeface="Cambria"/>
              </a:rPr>
              <a:t>Учащийся должен знать: какие есть в слове морфемы; иметь представление о значении морфем: например, приставка при- обозначает приближение, нахождение поблизости, до-  доведение до конца: дописать, дочитать, додумать; иметь представление о словообразовательной цепочке: опечалить – от печалить, печаль. Этот способ развивает языковую догадку, формирует потенциальный словарь, опирается на анализ внутренней формы слова: подушка – то, что кладут под ухо,   когда спят;</a:t>
            </a:r>
          </a:p>
          <a:p>
            <a:pPr eaLnBrk="1" fontAlgn="auto" hangingPunct="1">
              <a:spcAft>
                <a:spcPts val="0"/>
              </a:spcAft>
              <a:buFont typeface="Wingdings 2"/>
              <a:buChar char=""/>
              <a:defRPr/>
            </a:pPr>
            <a:endParaRPr lang="ru-RU" dirty="0" smtClean="0"/>
          </a:p>
        </p:txBody>
      </p:sp>
      <p:sp>
        <p:nvSpPr>
          <p:cNvPr id="104452" name="Rectangle 5"/>
          <p:cNvSpPr>
            <a:spLocks noChangeArrowheads="1"/>
          </p:cNvSpPr>
          <p:nvPr/>
        </p:nvSpPr>
        <p:spPr bwMode="auto">
          <a:xfrm>
            <a:off x="4284663" y="5373688"/>
            <a:ext cx="57626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ru-RU" sz="3200" smtClean="0">
                <a:solidFill>
                  <a:prstClr val="black"/>
                </a:solidFill>
                <a:latin typeface="Comic Sans MS" pitchFamily="66" charset="0"/>
              </a:rPr>
              <a:t>,</a:t>
            </a:r>
            <a:r>
              <a:rPr lang="ru-RU" smtClean="0">
                <a:solidFill>
                  <a:prstClr val="black"/>
                </a:solidFill>
                <a:latin typeface="Comic Sans MS" pitchFamily="66" charset="0"/>
              </a:rPr>
              <a:t> </a:t>
            </a:r>
          </a:p>
        </p:txBody>
      </p:sp>
    </p:spTree>
    <p:extLst>
      <p:ext uri="{BB962C8B-B14F-4D97-AF65-F5344CB8AC3E}">
        <p14:creationId xmlns:p14="http://schemas.microsoft.com/office/powerpoint/2010/main" val="110697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4"/>
          <p:cNvSpPr>
            <a:spLocks noGrp="1" noChangeArrowheads="1"/>
          </p:cNvSpPr>
          <p:nvPr>
            <p:ph type="title"/>
          </p:nvPr>
        </p:nvSpPr>
        <p:spPr>
          <a:xfrm>
            <a:off x="323850" y="152400"/>
            <a:ext cx="7704138" cy="973138"/>
          </a:xfrm>
        </p:spPr>
        <p:txBody>
          <a:bodyPr/>
          <a:lstStyle/>
          <a:p>
            <a:pPr eaLnBrk="1" fontAlgn="auto" hangingPunct="1">
              <a:spcAft>
                <a:spcPts val="0"/>
              </a:spcAft>
              <a:defRPr/>
            </a:pPr>
            <a:r>
              <a:rPr lang="ru-RU" smtClean="0"/>
              <a:t>Использование контекста </a:t>
            </a:r>
          </a:p>
        </p:txBody>
      </p:sp>
      <p:sp>
        <p:nvSpPr>
          <p:cNvPr id="2" name="Объект 1"/>
          <p:cNvSpPr>
            <a:spLocks noGrp="1"/>
          </p:cNvSpPr>
          <p:nvPr>
            <p:ph idx="1"/>
          </p:nvPr>
        </p:nvSpPr>
        <p:spPr>
          <a:xfrm>
            <a:off x="468313" y="1085850"/>
            <a:ext cx="7696200" cy="4503738"/>
          </a:xfrm>
        </p:spPr>
        <p:txBody>
          <a:bodyPr>
            <a:normAutofit/>
          </a:bodyPr>
          <a:lstStyle/>
          <a:p>
            <a:pPr marL="274320" indent="-274320" eaLnBrk="1" fontAlgn="auto" hangingPunct="1">
              <a:spcBef>
                <a:spcPts val="580"/>
              </a:spcBef>
              <a:spcAft>
                <a:spcPts val="0"/>
              </a:spcAft>
              <a:buClr>
                <a:srgbClr val="D34817"/>
              </a:buClr>
              <a:buSzPct val="85000"/>
              <a:buFont typeface="Wingdings 2"/>
              <a:buChar char=""/>
              <a:defRPr/>
            </a:pPr>
            <a:r>
              <a:rPr lang="ru-RU" sz="2600" dirty="0" smtClean="0">
                <a:solidFill>
                  <a:prstClr val="black"/>
                </a:solidFill>
                <a:latin typeface="Cambria"/>
              </a:rPr>
              <a:t>предъявление текста, который позволяет учащемуся самому догадаться о значении слова, например, если он знает слова собака, лаять, кошка, то в контексте Собака лает, а кошка мяукает может вывести значение последнего слова. Однако контекст не всегда обладает опознавательными возможностями: Мы ехали в кибитке. Лошади бежали быстро и кибитка раскачивалась из стороны в сторону. Из окна кибитки были видны…(из повести «Капитанская дочка» А.С. Пушкина).</a:t>
            </a:r>
          </a:p>
          <a:p>
            <a:pPr eaLnBrk="1" fontAlgn="auto" hangingPunct="1">
              <a:spcAft>
                <a:spcPts val="0"/>
              </a:spcAft>
              <a:buFont typeface="Wingdings 2"/>
              <a:buChar char=""/>
              <a:defRPr/>
            </a:pPr>
            <a:endParaRPr lang="ru-RU" dirty="0" smtClean="0"/>
          </a:p>
        </p:txBody>
      </p:sp>
      <p:sp>
        <p:nvSpPr>
          <p:cNvPr id="105476" name="Rectangle 6"/>
          <p:cNvSpPr>
            <a:spLocks noChangeArrowheads="1"/>
          </p:cNvSpPr>
          <p:nvPr/>
        </p:nvSpPr>
        <p:spPr bwMode="auto">
          <a:xfrm>
            <a:off x="4427538" y="4076700"/>
            <a:ext cx="5032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ru-RU" sz="3600" smtClean="0">
                <a:solidFill>
                  <a:prstClr val="black"/>
                </a:solidFill>
                <a:latin typeface="Comic Sans MS" pitchFamily="66" charset="0"/>
              </a:rPr>
              <a:t>, </a:t>
            </a:r>
          </a:p>
        </p:txBody>
      </p:sp>
    </p:spTree>
    <p:extLst>
      <p:ext uri="{BB962C8B-B14F-4D97-AF65-F5344CB8AC3E}">
        <p14:creationId xmlns:p14="http://schemas.microsoft.com/office/powerpoint/2010/main" val="2055723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Приёмы изучения новой лексики</a:t>
            </a:r>
            <a:endParaRPr lang="ru-RU" dirty="0"/>
          </a:p>
        </p:txBody>
      </p:sp>
      <p:sp>
        <p:nvSpPr>
          <p:cNvPr id="3" name="Объект 2"/>
          <p:cNvSpPr>
            <a:spLocks noGrp="1"/>
          </p:cNvSpPr>
          <p:nvPr>
            <p:ph idx="1"/>
          </p:nvPr>
        </p:nvSpPr>
        <p:spPr/>
        <p:txBody>
          <a:bodyPr>
            <a:normAutofit fontScale="92500" lnSpcReduction="20000"/>
          </a:bodyPr>
          <a:lstStyle/>
          <a:p>
            <a:r>
              <a:rPr lang="ru-RU" dirty="0" smtClean="0"/>
              <a:t>Наглядная семантизация</a:t>
            </a:r>
          </a:p>
          <a:p>
            <a:r>
              <a:rPr lang="ru-RU" dirty="0" smtClean="0"/>
              <a:t>Перевод на родной язык</a:t>
            </a:r>
          </a:p>
          <a:p>
            <a:r>
              <a:rPr lang="ru-RU" dirty="0" smtClean="0"/>
              <a:t>Толкование, дефиниция</a:t>
            </a:r>
          </a:p>
          <a:p>
            <a:r>
              <a:rPr lang="ru-RU" dirty="0" smtClean="0"/>
              <a:t>Способ перечисления</a:t>
            </a:r>
          </a:p>
          <a:p>
            <a:r>
              <a:rPr lang="ru-RU" dirty="0" smtClean="0"/>
              <a:t>Семантизация путём использования грамматических свойств слова, словообразовательного анализа</a:t>
            </a:r>
          </a:p>
          <a:p>
            <a:r>
              <a:rPr lang="ru-RU" dirty="0" smtClean="0"/>
              <a:t>Раскрытие значения слова через синонимы и антонимы</a:t>
            </a:r>
          </a:p>
          <a:p>
            <a:r>
              <a:rPr lang="ru-RU" dirty="0" smtClean="0"/>
              <a:t>Семантизация через контекст</a:t>
            </a:r>
            <a:endParaRPr lang="ru-RU" dirty="0"/>
          </a:p>
        </p:txBody>
      </p:sp>
    </p:spTree>
    <p:extLst>
      <p:ext uri="{BB962C8B-B14F-4D97-AF65-F5344CB8AC3E}">
        <p14:creationId xmlns:p14="http://schemas.microsoft.com/office/powerpoint/2010/main" val="172209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семантизация?</a:t>
            </a:r>
            <a:endParaRPr lang="ru-RU" dirty="0"/>
          </a:p>
        </p:txBody>
      </p:sp>
      <p:sp>
        <p:nvSpPr>
          <p:cNvPr id="3" name="Объект 2"/>
          <p:cNvSpPr>
            <a:spLocks noGrp="1"/>
          </p:cNvSpPr>
          <p:nvPr>
            <p:ph idx="1"/>
          </p:nvPr>
        </p:nvSpPr>
        <p:spPr/>
        <p:txBody>
          <a:bodyPr>
            <a:normAutofit fontScale="47500" lnSpcReduction="20000"/>
          </a:bodyPr>
          <a:lstStyle/>
          <a:p>
            <a:r>
              <a:rPr lang="ru-RU" dirty="0" smtClean="0"/>
              <a:t>Выявление смысла, значения языковой единицы; процесс и результат сообщения необходимых сведений о содержательной стороне языковой единицы. Главным требованием, предъявляемым к учебной  семантизации, является ее адекватность. Различают переводную и </a:t>
            </a:r>
            <a:r>
              <a:rPr lang="ru-RU" dirty="0" err="1" smtClean="0"/>
              <a:t>беспереводную</a:t>
            </a:r>
            <a:r>
              <a:rPr lang="ru-RU" dirty="0" smtClean="0"/>
              <a:t>  семантизацию. К способам беспереводной  семантизации. относятся:</a:t>
            </a:r>
          </a:p>
          <a:p>
            <a:r>
              <a:rPr lang="ru-RU" dirty="0" smtClean="0"/>
              <a:t>a) демонстрация предметов, действий, изображений (наглядная  семантизация.);</a:t>
            </a:r>
          </a:p>
          <a:p>
            <a:r>
              <a:rPr lang="ru-RU" dirty="0" smtClean="0"/>
              <a:t>б) раскрытие значения слова на иностранном языке путем определения (описания его значения с помощью уже известных слов);</a:t>
            </a:r>
          </a:p>
          <a:p>
            <a:r>
              <a:rPr lang="ru-RU" dirty="0" smtClean="0"/>
              <a:t>в) использование перечисления;</a:t>
            </a:r>
          </a:p>
          <a:p>
            <a:r>
              <a:rPr lang="ru-RU" dirty="0" smtClean="0"/>
              <a:t>г) указание на родовое слово (т. е. на лексическую парадигму);</a:t>
            </a:r>
          </a:p>
          <a:p>
            <a:r>
              <a:rPr lang="ru-RU" dirty="0" smtClean="0"/>
              <a:t>д) использование синонимов;</a:t>
            </a:r>
          </a:p>
          <a:p>
            <a:r>
              <a:rPr lang="ru-RU" dirty="0" smtClean="0"/>
              <a:t>е) использование антонимов;</a:t>
            </a:r>
          </a:p>
          <a:p>
            <a:r>
              <a:rPr lang="ru-RU" dirty="0" smtClean="0"/>
              <a:t>ж) указание на словообразовательные связи слова;</a:t>
            </a:r>
          </a:p>
          <a:p>
            <a:r>
              <a:rPr lang="ru-RU" dirty="0" smtClean="0"/>
              <a:t>з) использование контекста. При беспереводной  семантизации  используются толковые словари, картинные словари.</a:t>
            </a:r>
          </a:p>
          <a:p>
            <a:r>
              <a:rPr lang="ru-RU" dirty="0" smtClean="0"/>
              <a:t>К способам переводной семантизации относятся:</a:t>
            </a:r>
          </a:p>
          <a:p>
            <a:pPr marL="0" indent="0">
              <a:buNone/>
            </a:pPr>
            <a:r>
              <a:rPr lang="ru-RU" dirty="0"/>
              <a:t> </a:t>
            </a:r>
            <a:r>
              <a:rPr lang="ru-RU" dirty="0" smtClean="0"/>
              <a:t>     a) перевод слова соответствующим эквивалентом родного языка,</a:t>
            </a:r>
          </a:p>
          <a:p>
            <a:pPr marL="0" indent="0">
              <a:buNone/>
            </a:pPr>
            <a:r>
              <a:rPr lang="ru-RU" dirty="0" smtClean="0"/>
              <a:t>       б) перевод-толкование.</a:t>
            </a:r>
          </a:p>
          <a:p>
            <a:pPr marL="0" indent="0">
              <a:buNone/>
            </a:pPr>
            <a:r>
              <a:rPr lang="ru-RU" dirty="0"/>
              <a:t> </a:t>
            </a:r>
            <a:r>
              <a:rPr lang="ru-RU" dirty="0" smtClean="0"/>
              <a:t>Выбор способа  семантизации  зависит, в частности, от качественных характеристик слова, его принадлежности к активному или пассивному лексическому минимуму, этапа обучения, а также избранного метода обучения. </a:t>
            </a:r>
            <a:endParaRPr lang="ru-RU" dirty="0"/>
          </a:p>
        </p:txBody>
      </p:sp>
    </p:spTree>
    <p:extLst>
      <p:ext uri="{BB962C8B-B14F-4D97-AF65-F5344CB8AC3E}">
        <p14:creationId xmlns:p14="http://schemas.microsoft.com/office/powerpoint/2010/main" val="2553362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ПЕРЕВОДНАЯ СЕМАНТИЗАЦИЯ</a:t>
            </a:r>
            <a:endParaRPr lang="ru-RU" dirty="0"/>
          </a:p>
        </p:txBody>
      </p:sp>
      <p:sp>
        <p:nvSpPr>
          <p:cNvPr id="3" name="Объект 2"/>
          <p:cNvSpPr>
            <a:spLocks noGrp="1"/>
          </p:cNvSpPr>
          <p:nvPr>
            <p:ph idx="1"/>
          </p:nvPr>
        </p:nvSpPr>
        <p:spPr/>
        <p:txBody>
          <a:bodyPr>
            <a:normAutofit fontScale="85000" lnSpcReduction="20000"/>
          </a:bodyPr>
          <a:lstStyle/>
          <a:p>
            <a:pPr marL="0" indent="0">
              <a:buNone/>
            </a:pPr>
            <a:endParaRPr lang="ru-RU" dirty="0" smtClean="0"/>
          </a:p>
          <a:p>
            <a:r>
              <a:rPr lang="ru-RU" dirty="0" smtClean="0"/>
              <a:t>Раскрытие значения иноязычного слова через приемы, связанные с использованием родного языка или языка-посредника. Перевод считается наиболее экономным способом пояснения значения иноязычного слова. В то же время по причине того, что значения слов в двух языках совпадают редко, перевод не считается адекватным способом передачи значения иноязычного слова. На занятиях по языку широко применяются способы беспереводной семантизации, среди которых наиболее значимым считается толкование выражаемого словом понятия.</a:t>
            </a:r>
            <a:endParaRPr lang="ru-RU" dirty="0"/>
          </a:p>
        </p:txBody>
      </p:sp>
    </p:spTree>
    <p:extLst>
      <p:ext uri="{BB962C8B-B14F-4D97-AF65-F5344CB8AC3E}">
        <p14:creationId xmlns:p14="http://schemas.microsoft.com/office/powerpoint/2010/main" val="190617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БЕСПЕРЕВОДНАЯ СЕМАНТИЗАЦИЯ.</a:t>
            </a:r>
            <a:br>
              <a:rPr lang="ru-RU" dirty="0"/>
            </a:br>
            <a:endParaRPr lang="ru-RU" dirty="0"/>
          </a:p>
        </p:txBody>
      </p:sp>
      <p:sp>
        <p:nvSpPr>
          <p:cNvPr id="3" name="Объект 2"/>
          <p:cNvSpPr>
            <a:spLocks noGrp="1"/>
          </p:cNvSpPr>
          <p:nvPr>
            <p:ph idx="1"/>
          </p:nvPr>
        </p:nvSpPr>
        <p:spPr/>
        <p:txBody>
          <a:bodyPr>
            <a:normAutofit fontScale="92500" lnSpcReduction="10000"/>
          </a:bodyPr>
          <a:lstStyle/>
          <a:p>
            <a:r>
              <a:rPr lang="ru-RU" dirty="0" smtClean="0"/>
              <a:t>Раскрытие </a:t>
            </a:r>
            <a:r>
              <a:rPr lang="ru-RU" dirty="0" smtClean="0"/>
              <a:t>значения языкового явления через приемы, не связанные с использованием родного языка или языка-посредника. Применительно к лексике таковыми могут быть наглядность, контекст, антонимы, синонимы, словообразовательный анализ, дефиниция, толкование, перечисление. Б. с. широко практикуется на занятиях с использованием прямых методов обучения. Ср. переводная семантизация.</a:t>
            </a:r>
          </a:p>
          <a:p>
            <a:endParaRPr lang="ru-RU" dirty="0"/>
          </a:p>
        </p:txBody>
      </p:sp>
    </p:spTree>
    <p:extLst>
      <p:ext uri="{BB962C8B-B14F-4D97-AF65-F5344CB8AC3E}">
        <p14:creationId xmlns:p14="http://schemas.microsoft.com/office/powerpoint/2010/main" val="842518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940966"/>
          </a:xfrm>
        </p:spPr>
        <p:txBody>
          <a:bodyPr>
            <a:noAutofit/>
          </a:bodyPr>
          <a:lstStyle/>
          <a:p>
            <a:pPr marL="342900" lvl="0" indent="-342900">
              <a:spcBef>
                <a:spcPct val="20000"/>
              </a:spcBef>
            </a:pPr>
            <a:r>
              <a:rPr lang="ru-RU" dirty="0" smtClean="0">
                <a:solidFill>
                  <a:prstClr val="black"/>
                </a:solidFill>
                <a:ea typeface="+mn-ea"/>
                <a:cs typeface="+mn-cs"/>
              </a:rPr>
              <a:t/>
            </a:r>
            <a:br>
              <a:rPr lang="ru-RU" dirty="0" smtClean="0">
                <a:solidFill>
                  <a:prstClr val="black"/>
                </a:solidFill>
                <a:ea typeface="+mn-ea"/>
                <a:cs typeface="+mn-cs"/>
              </a:rPr>
            </a:br>
            <a:r>
              <a:rPr lang="ru-RU" dirty="0" smtClean="0">
                <a:solidFill>
                  <a:prstClr val="black"/>
                </a:solidFill>
                <a:ea typeface="+mn-ea"/>
                <a:cs typeface="+mn-cs"/>
              </a:rPr>
              <a:t>Наглядная </a:t>
            </a:r>
            <a:r>
              <a:rPr lang="ru-RU" dirty="0">
                <a:solidFill>
                  <a:prstClr val="black"/>
                </a:solidFill>
                <a:ea typeface="+mn-ea"/>
                <a:cs typeface="+mn-cs"/>
              </a:rPr>
              <a:t>семантизация</a:t>
            </a:r>
            <a:br>
              <a:rPr lang="ru-RU" dirty="0">
                <a:solidFill>
                  <a:prstClr val="black"/>
                </a:solidFill>
                <a:ea typeface="+mn-ea"/>
                <a:cs typeface="+mn-cs"/>
              </a:rPr>
            </a:br>
            <a:endParaRPr lang="ru-RU" dirty="0"/>
          </a:p>
        </p:txBody>
      </p:sp>
      <p:sp>
        <p:nvSpPr>
          <p:cNvPr id="3" name="Объект 2"/>
          <p:cNvSpPr>
            <a:spLocks noGrp="1"/>
          </p:cNvSpPr>
          <p:nvPr>
            <p:ph idx="1"/>
          </p:nvPr>
        </p:nvSpPr>
        <p:spPr/>
        <p:txBody>
          <a:bodyPr>
            <a:normAutofit fontScale="47500" lnSpcReduction="20000"/>
          </a:bodyPr>
          <a:lstStyle/>
          <a:p>
            <a:r>
              <a:rPr lang="ru-RU" dirty="0" smtClean="0"/>
              <a:t>Один из </a:t>
            </a:r>
            <a:r>
              <a:rPr lang="ru-RU" dirty="0" err="1" smtClean="0"/>
              <a:t>беспереводных</a:t>
            </a:r>
            <a:r>
              <a:rPr lang="ru-RU" dirty="0" smtClean="0"/>
              <a:t> способов сообщения сведений о содержательной стороне языковой единицы с помощью средств наглядности: предметных (непосредственная демонстрация предмета и называние его), изобразительных (предъявление рисунка, схемы и т. п.), моторных (осуществление действия и называние его). Наиболее эффективно с помощью различных видов наглядности </a:t>
            </a:r>
            <a:r>
              <a:rPr lang="ru-RU" dirty="0" err="1" smtClean="0"/>
              <a:t>семантизируются</a:t>
            </a:r>
            <a:r>
              <a:rPr lang="ru-RU" dirty="0" smtClean="0"/>
              <a:t> слова, обозначающие:</a:t>
            </a:r>
          </a:p>
          <a:p>
            <a:r>
              <a:rPr lang="ru-RU" dirty="0" smtClean="0"/>
              <a:t>a) конкретные предметы,</a:t>
            </a:r>
          </a:p>
          <a:p>
            <a:r>
              <a:rPr lang="ru-RU" dirty="0" smtClean="0"/>
              <a:t>б) пространственные понятия и ориентиры,</a:t>
            </a:r>
          </a:p>
          <a:p>
            <a:r>
              <a:rPr lang="ru-RU" dirty="0" smtClean="0"/>
              <a:t>в) геометрические формы и некоторые другие. Н. с. находит особенно широкое применение на начальном этапе обучения, что объясняется введением именно на этом этапе большого числа слов с конкретным значением. Для эффективности Н. с. рекомендуется придерживаться следующих правил:</a:t>
            </a:r>
          </a:p>
          <a:p>
            <a:r>
              <a:rPr lang="ru-RU" dirty="0" smtClean="0"/>
              <a:t>a) необходимо избегать ассоциации между словом и единичным предложением, что приводит к подмене видового значения слова родовым,</a:t>
            </a:r>
          </a:p>
          <a:p>
            <a:r>
              <a:rPr lang="ru-RU" dirty="0" smtClean="0"/>
              <a:t>б) </a:t>
            </a:r>
            <a:r>
              <a:rPr lang="ru-RU" dirty="0" err="1" smtClean="0"/>
              <a:t>семантизируемое</a:t>
            </a:r>
            <a:r>
              <a:rPr lang="ru-RU" dirty="0" smtClean="0"/>
              <a:t> слово следует давать в контексте предложения, что способствует лучшему пониманию значения слова,</a:t>
            </a:r>
          </a:p>
          <a:p>
            <a:r>
              <a:rPr lang="ru-RU" dirty="0" smtClean="0"/>
              <a:t>в) изображение должно быть понятно учащимся,</a:t>
            </a:r>
          </a:p>
          <a:p>
            <a:r>
              <a:rPr lang="ru-RU" dirty="0" smtClean="0"/>
              <a:t>г) следует проверять, как слово понято. Для Н. с. лучше всего подходят картинные словари (например, Ванников, Щукин, 1988; </a:t>
            </a:r>
            <a:r>
              <a:rPr lang="ru-RU" dirty="0" err="1" smtClean="0"/>
              <a:t>Саяхова</a:t>
            </a:r>
            <a:r>
              <a:rPr lang="ru-RU" dirty="0" smtClean="0"/>
              <a:t>, Хасанова, 1989), тематические подборки картинок с изображением различных предметов и действий.</a:t>
            </a:r>
            <a:endParaRPr lang="ru-RU" dirty="0"/>
          </a:p>
        </p:txBody>
      </p:sp>
    </p:spTree>
    <p:extLst>
      <p:ext uri="{BB962C8B-B14F-4D97-AF65-F5344CB8AC3E}">
        <p14:creationId xmlns:p14="http://schemas.microsoft.com/office/powerpoint/2010/main" val="1306879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Перевод на родной язык</a:t>
            </a:r>
            <a:br>
              <a:rPr lang="ru-RU" dirty="0" smtClean="0"/>
            </a:br>
            <a:endParaRPr lang="ru-RU" dirty="0"/>
          </a:p>
        </p:txBody>
      </p:sp>
      <p:sp>
        <p:nvSpPr>
          <p:cNvPr id="3" name="Объект 2"/>
          <p:cNvSpPr>
            <a:spLocks noGrp="1"/>
          </p:cNvSpPr>
          <p:nvPr>
            <p:ph idx="1"/>
          </p:nvPr>
        </p:nvSpPr>
        <p:spPr/>
        <p:txBody>
          <a:bodyPr>
            <a:normAutofit fontScale="92500" lnSpcReduction="20000"/>
          </a:bodyPr>
          <a:lstStyle/>
          <a:p>
            <a:r>
              <a:rPr lang="ru-RU" dirty="0" smtClean="0"/>
              <a:t>Перевод является наиболее экономным приемом семантизации слов. Но частое использование перевода тормозит переход на изучаемый язык, так как не обеспечивает переключения на иноязычное мышление. Применение этого способа целесообразно в тех случаях, когда значение слова не может быть раскрыто иначе, как через перевод ( например, абстрактная лексика). Использование перевода бывает очень полезным в сочетании с другими способами семантизации.</a:t>
            </a:r>
            <a:endParaRPr lang="ru-RU" dirty="0"/>
          </a:p>
        </p:txBody>
      </p:sp>
    </p:spTree>
    <p:extLst>
      <p:ext uri="{BB962C8B-B14F-4D97-AF65-F5344CB8AC3E}">
        <p14:creationId xmlns:p14="http://schemas.microsoft.com/office/powerpoint/2010/main" val="949325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ТОЛКОВАНИЕ</a:t>
            </a:r>
            <a:br>
              <a:rPr lang="ru-RU" dirty="0" smtClean="0"/>
            </a:br>
            <a:endParaRPr lang="ru-RU" dirty="0"/>
          </a:p>
        </p:txBody>
      </p:sp>
      <p:sp>
        <p:nvSpPr>
          <p:cNvPr id="3" name="Объект 2"/>
          <p:cNvSpPr>
            <a:spLocks noGrp="1"/>
          </p:cNvSpPr>
          <p:nvPr>
            <p:ph idx="1"/>
          </p:nvPr>
        </p:nvSpPr>
        <p:spPr/>
        <p:txBody>
          <a:bodyPr>
            <a:normAutofit fontScale="70000" lnSpcReduction="20000"/>
          </a:bodyPr>
          <a:lstStyle/>
          <a:p>
            <a:pPr marL="0" indent="0">
              <a:buNone/>
            </a:pPr>
            <a:r>
              <a:rPr lang="ru-RU" dirty="0" smtClean="0"/>
              <a:t>Способ семантизации лексики; объяснение значения лексической единицы с помощью комментария – небольшого пояснительного текста, заключающего в себе описание необходимого понятия. На начальном этапе обучения Т. дается на родном языке учащихся, на продвинутом этапе – на изучаемом языке. Чаще всего Т. применяется в тех случаях, когда слово не имеет эквивалента в родном языке учащихся (см. </a:t>
            </a:r>
            <a:r>
              <a:rPr lang="ru-RU" dirty="0" err="1" smtClean="0"/>
              <a:t>безэквивалентная</a:t>
            </a:r>
            <a:r>
              <a:rPr lang="ru-RU" dirty="0" smtClean="0"/>
              <a:t> лексика). В некоторых случаях Т. на изучаемом языке может заменить перевод даже при наличии эквивалента в родном языке учащихся. Объяснение новых слов при помощи Т. помогает вырабатывать у обучаемых умение описательными средствами выражать понятия, наименований которых он не знает. Т. отличается от дефиниции меньшей строгостью построения.</a:t>
            </a:r>
            <a:endParaRPr lang="ru-RU" dirty="0"/>
          </a:p>
        </p:txBody>
      </p:sp>
    </p:spTree>
    <p:extLst>
      <p:ext uri="{BB962C8B-B14F-4D97-AF65-F5344CB8AC3E}">
        <p14:creationId xmlns:p14="http://schemas.microsoft.com/office/powerpoint/2010/main" val="4158618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Толкование, дефиниция</a:t>
            </a:r>
            <a:br>
              <a:rPr lang="ru-RU" dirty="0" smtClean="0"/>
            </a:br>
            <a:endParaRPr lang="ru-RU" dirty="0"/>
          </a:p>
        </p:txBody>
      </p:sp>
      <p:sp>
        <p:nvSpPr>
          <p:cNvPr id="3" name="Объект 2"/>
          <p:cNvSpPr>
            <a:spLocks noGrp="1"/>
          </p:cNvSpPr>
          <p:nvPr>
            <p:ph idx="1"/>
          </p:nvPr>
        </p:nvSpPr>
        <p:spPr/>
        <p:txBody>
          <a:bodyPr/>
          <a:lstStyle/>
          <a:p>
            <a:r>
              <a:rPr lang="ru-RU" dirty="0" smtClean="0"/>
              <a:t>ДЕФИНИЦИЯ</a:t>
            </a:r>
          </a:p>
          <a:p>
            <a:pPr marL="0" indent="0">
              <a:buNone/>
            </a:pPr>
            <a:r>
              <a:rPr lang="ru-RU" dirty="0" smtClean="0"/>
              <a:t>[лат. </a:t>
            </a:r>
            <a:r>
              <a:rPr lang="ru-RU" dirty="0" err="1" smtClean="0"/>
              <a:t>definitio</a:t>
            </a:r>
            <a:r>
              <a:rPr lang="ru-RU" dirty="0" smtClean="0"/>
              <a:t>] - 1) словарное или научное определение; 2) краткое объяснение (толкование) одного слова или понятия другим словом с более широким значением (понятием) и указанием на существенные различительные признаки объекта.</a:t>
            </a:r>
            <a:endParaRPr lang="ru-RU" dirty="0"/>
          </a:p>
        </p:txBody>
      </p:sp>
    </p:spTree>
    <p:extLst>
      <p:ext uri="{BB962C8B-B14F-4D97-AF65-F5344CB8AC3E}">
        <p14:creationId xmlns:p14="http://schemas.microsoft.com/office/powerpoint/2010/main" val="77791270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1_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2_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3_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2.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3.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ppt/theme/themeOverride4.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otalTime>97</TotalTime>
  <Words>1345</Words>
  <Application>Microsoft Office PowerPoint</Application>
  <PresentationFormat>Экран (4:3)</PresentationFormat>
  <Paragraphs>75</Paragraphs>
  <Slides>15</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15</vt:i4>
      </vt:variant>
    </vt:vector>
  </HeadingPairs>
  <TitlesOfParts>
    <vt:vector size="19" baseType="lpstr">
      <vt:lpstr>Трек</vt:lpstr>
      <vt:lpstr>1_Трек</vt:lpstr>
      <vt:lpstr>2_Трек</vt:lpstr>
      <vt:lpstr>3_Трек</vt:lpstr>
      <vt:lpstr>Коммуникативные методы усвоения и закрепления новой лексики.</vt:lpstr>
      <vt:lpstr>Приёмы изучения новой лексики</vt:lpstr>
      <vt:lpstr>Что такое семантизация?</vt:lpstr>
      <vt:lpstr>ПЕРЕВОДНАЯ СЕМАНТИЗАЦИЯ</vt:lpstr>
      <vt:lpstr>БЕСПЕРЕВОДНАЯ СЕМАНТИЗАЦИЯ. </vt:lpstr>
      <vt:lpstr> Наглядная семантизация </vt:lpstr>
      <vt:lpstr> Перевод на родной язык </vt:lpstr>
      <vt:lpstr> ТОЛКОВАНИЕ </vt:lpstr>
      <vt:lpstr>Толкование, дефиниция </vt:lpstr>
      <vt:lpstr> Способ перечисления </vt:lpstr>
      <vt:lpstr>Использование синонимов: </vt:lpstr>
      <vt:lpstr>Использование антонимов </vt:lpstr>
      <vt:lpstr>Использование синонимов: </vt:lpstr>
      <vt:lpstr>Указание на словообразовательную ценность слова</vt:lpstr>
      <vt:lpstr>Использование контекста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Коммуникативные методы усвоения и закрепления новой лексики.</dc:title>
  <dc:creator>User</dc:creator>
  <cp:lastModifiedBy>User</cp:lastModifiedBy>
  <cp:revision>9</cp:revision>
  <dcterms:created xsi:type="dcterms:W3CDTF">2017-09-10T02:59:55Z</dcterms:created>
  <dcterms:modified xsi:type="dcterms:W3CDTF">2017-09-12T13:03:13Z</dcterms:modified>
</cp:coreProperties>
</file>