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63" r:id="rId9"/>
    <p:sldId id="262" r:id="rId10"/>
    <p:sldId id="274" r:id="rId11"/>
    <p:sldId id="265" r:id="rId12"/>
    <p:sldId id="267" r:id="rId13"/>
    <p:sldId id="268" r:id="rId14"/>
    <p:sldId id="269" r:id="rId15"/>
    <p:sldId id="270" r:id="rId16"/>
    <p:sldId id="271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97C68-BD14-4598-8BC3-A8F7F4A4BD4F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774B11-5335-420E-8C62-90FC8EB35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2736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50E1F-C050-46CE-8D40-66BBE8D48941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4189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50E1F-C050-46CE-8D40-66BBE8D48941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4189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E9E4F-B439-469B-A5C4-26E5D9AA447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03C64-72DE-4936-BCE7-437F980AD9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E9E4F-B439-469B-A5C4-26E5D9AA447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03C64-72DE-4936-BCE7-437F980AD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E9E4F-B439-469B-A5C4-26E5D9AA447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03C64-72DE-4936-BCE7-437F980AD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E9E4F-B439-469B-A5C4-26E5D9AA447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03C64-72DE-4936-BCE7-437F980AD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E9E4F-B439-469B-A5C4-26E5D9AA447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03C64-72DE-4936-BCE7-437F980AD9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E9E4F-B439-469B-A5C4-26E5D9AA447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03C64-72DE-4936-BCE7-437F980AD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E9E4F-B439-469B-A5C4-26E5D9AA447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03C64-72DE-4936-BCE7-437F980AD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E9E4F-B439-469B-A5C4-26E5D9AA447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03C64-72DE-4936-BCE7-437F980AD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E9E4F-B439-469B-A5C4-26E5D9AA447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03C64-72DE-4936-BCE7-437F980AD9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E9E4F-B439-469B-A5C4-26E5D9AA447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03C64-72DE-4936-BCE7-437F980AD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E9E4F-B439-469B-A5C4-26E5D9AA447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03C64-72DE-4936-BCE7-437F980AD9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9BE9E4F-B439-469B-A5C4-26E5D9AA447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B603C64-72DE-4936-BCE7-437F980AD9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60648"/>
            <a:ext cx="7435552" cy="1832082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«Основные законодательные акты, устанавливающие права и обязанности семьи</a:t>
            </a:r>
            <a:r>
              <a:rPr lang="ru-RU" i="1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endParaRPr lang="ru-RU" i="1" dirty="0"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892248"/>
            <a:ext cx="8640960" cy="965752"/>
          </a:xfrm>
        </p:spPr>
        <p:txBody>
          <a:bodyPr>
            <a:normAutofit/>
          </a:bodyPr>
          <a:lstStyle/>
          <a:p>
            <a:pPr algn="r"/>
            <a:r>
              <a:rPr lang="ru-RU" sz="2000" b="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«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Атемарский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 №1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«Теремок»</a:t>
            </a:r>
          </a:p>
          <a:p>
            <a:pPr algn="r"/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Сеськина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 Д.</a:t>
            </a:r>
            <a:endParaRPr lang="ru-RU" sz="2000" dirty="0"/>
          </a:p>
        </p:txBody>
      </p:sp>
      <p:pic>
        <p:nvPicPr>
          <p:cNvPr id="1026" name="Picture 2" descr="G:\для през\1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988840"/>
            <a:ext cx="5328591" cy="3951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9238" y="188640"/>
            <a:ext cx="59650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 г. Закон 273-ФЗ «Об образовании в РФ</a:t>
            </a:r>
            <a:r>
              <a:rPr lang="ru-RU" sz="2000" dirty="0" smtClean="0"/>
              <a:t>»</a:t>
            </a:r>
            <a:endParaRPr lang="ru-RU" sz="2000" i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3865826" y="2740858"/>
            <a:ext cx="18002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</a:t>
            </a:r>
            <a:endParaRPr lang="ru-RU" sz="20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05786" y="3401397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5666" y="4006655"/>
            <a:ext cx="4860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самоопределения и социализации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97507" y="4872786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65926" y="4565629"/>
            <a:ext cx="38385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равила и нормы поведения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9237" y="5463457"/>
            <a:ext cx="15188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социокультурные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9150" y="5485294"/>
            <a:ext cx="3253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уховно-нравственные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71345" y="732056"/>
            <a:ext cx="5976664" cy="40011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отношений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29522" y="1603937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99792" y="1596357"/>
            <a:ext cx="1802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законные представители</a:t>
            </a:r>
            <a:r>
              <a:rPr lang="ru-RU" dirty="0"/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39679" y="1505518"/>
            <a:ext cx="2124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работники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04248" y="1504497"/>
            <a:ext cx="21242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организации, осуществляющие образовательную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Прямая со стрелкой 16"/>
          <p:cNvCxnSpPr>
            <a:stCxn id="11" idx="2"/>
            <a:endCxn id="12" idx="0"/>
          </p:cNvCxnSpPr>
          <p:nvPr/>
        </p:nvCxnSpPr>
        <p:spPr>
          <a:xfrm flipH="1">
            <a:off x="1777594" y="1132166"/>
            <a:ext cx="2982083" cy="4717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1" idx="2"/>
            <a:endCxn id="15" idx="0"/>
          </p:cNvCxnSpPr>
          <p:nvPr/>
        </p:nvCxnSpPr>
        <p:spPr>
          <a:xfrm>
            <a:off x="4759677" y="1132166"/>
            <a:ext cx="3106689" cy="3723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1" idx="2"/>
            <a:endCxn id="13" idx="0"/>
          </p:cNvCxnSpPr>
          <p:nvPr/>
        </p:nvCxnSpPr>
        <p:spPr>
          <a:xfrm flipH="1">
            <a:off x="3601158" y="1132166"/>
            <a:ext cx="1158519" cy="4641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1" idx="2"/>
            <a:endCxn id="14" idx="0"/>
          </p:cNvCxnSpPr>
          <p:nvPr/>
        </p:nvCxnSpPr>
        <p:spPr>
          <a:xfrm>
            <a:off x="4759677" y="1132166"/>
            <a:ext cx="942120" cy="3733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трелка вниз 23"/>
          <p:cNvSpPr/>
          <p:nvPr/>
        </p:nvSpPr>
        <p:spPr>
          <a:xfrm>
            <a:off x="4596887" y="3224972"/>
            <a:ext cx="169039" cy="2479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4596887" y="3758693"/>
            <a:ext cx="169039" cy="2479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 стрелкой 26"/>
          <p:cNvCxnSpPr>
            <a:stCxn id="5" idx="2"/>
            <a:endCxn id="6" idx="0"/>
          </p:cNvCxnSpPr>
          <p:nvPr/>
        </p:nvCxnSpPr>
        <p:spPr>
          <a:xfrm flipH="1">
            <a:off x="2249635" y="4406765"/>
            <a:ext cx="2606301" cy="4660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5" idx="2"/>
            <a:endCxn id="7" idx="0"/>
          </p:cNvCxnSpPr>
          <p:nvPr/>
        </p:nvCxnSpPr>
        <p:spPr>
          <a:xfrm>
            <a:off x="4855936" y="4406765"/>
            <a:ext cx="1829251" cy="1588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6" idx="2"/>
            <a:endCxn id="8" idx="0"/>
          </p:cNvCxnSpPr>
          <p:nvPr/>
        </p:nvCxnSpPr>
        <p:spPr>
          <a:xfrm flipH="1">
            <a:off x="1958659" y="5272896"/>
            <a:ext cx="290976" cy="1905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6" idx="2"/>
            <a:endCxn id="9" idx="0"/>
          </p:cNvCxnSpPr>
          <p:nvPr/>
        </p:nvCxnSpPr>
        <p:spPr>
          <a:xfrm>
            <a:off x="2249635" y="5272896"/>
            <a:ext cx="2516291" cy="2123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4635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348324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 г. Концепция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 семейной политики в РФ на период до 2025 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РФ от 25 августа 2014 г. N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1618-р)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12189" y="1628800"/>
            <a:ext cx="4037838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23120" y="2607294"/>
            <a:ext cx="2556792" cy="132343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традиционные семейные ценностей </a:t>
            </a:r>
            <a:r>
              <a:rPr lang="ru-RU" sz="2000" b="1" dirty="0"/>
              <a:t>и семейного образа </a:t>
            </a:r>
            <a:r>
              <a:rPr lang="ru-RU" sz="2000" b="1" dirty="0" smtClean="0"/>
              <a:t>жизни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285630" y="2607295"/>
            <a:ext cx="3312368" cy="132343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духовно-нравственные традиции </a:t>
            </a:r>
            <a:r>
              <a:rPr lang="ru-RU" sz="2000" b="1" dirty="0"/>
              <a:t>в семейных отношениях и семейном воспитании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4653136"/>
            <a:ext cx="2520280" cy="132343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семейное благополучие, </a:t>
            </a:r>
            <a:r>
              <a:rPr lang="ru-RU" sz="2000" b="1" dirty="0" smtClean="0"/>
              <a:t>ответственное </a:t>
            </a:r>
            <a:r>
              <a:rPr lang="ru-RU" sz="2000" b="1" dirty="0" err="1" smtClean="0"/>
              <a:t>родительство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499992" y="4509120"/>
            <a:ext cx="3888432" cy="132343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авторитет </a:t>
            </a:r>
            <a:r>
              <a:rPr lang="ru-RU" sz="2000" b="1" dirty="0"/>
              <a:t>родителей в семье и обществе и </a:t>
            </a:r>
            <a:r>
              <a:rPr lang="ru-RU" sz="2000" b="1" dirty="0" smtClean="0"/>
              <a:t>поддержание </a:t>
            </a:r>
            <a:r>
              <a:rPr lang="ru-RU" sz="2000" b="1" dirty="0"/>
              <a:t>социальной устойчивости каждой семьи</a:t>
            </a:r>
          </a:p>
        </p:txBody>
      </p:sp>
      <p:cxnSp>
        <p:nvCxnSpPr>
          <p:cNvPr id="15" name="Прямая со стрелкой 14"/>
          <p:cNvCxnSpPr>
            <a:stCxn id="2" idx="2"/>
            <a:endCxn id="3" idx="0"/>
          </p:cNvCxnSpPr>
          <p:nvPr/>
        </p:nvCxnSpPr>
        <p:spPr>
          <a:xfrm flipH="1">
            <a:off x="2501516" y="2028910"/>
            <a:ext cx="2129592" cy="5783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2" idx="2"/>
            <a:endCxn id="5" idx="0"/>
          </p:cNvCxnSpPr>
          <p:nvPr/>
        </p:nvCxnSpPr>
        <p:spPr>
          <a:xfrm>
            <a:off x="4631108" y="2028910"/>
            <a:ext cx="2310706" cy="5783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" idx="2"/>
          </p:cNvCxnSpPr>
          <p:nvPr/>
        </p:nvCxnSpPr>
        <p:spPr>
          <a:xfrm flipH="1">
            <a:off x="2612190" y="2028910"/>
            <a:ext cx="2018918" cy="26239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2" idx="2"/>
          </p:cNvCxnSpPr>
          <p:nvPr/>
        </p:nvCxnSpPr>
        <p:spPr>
          <a:xfrm>
            <a:off x="4631108" y="2028910"/>
            <a:ext cx="1309044" cy="24802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6480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1" y="1340768"/>
            <a:ext cx="76328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 семейные ценности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ценности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брака, понимаемого как союз мужчины и женщины,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г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осударственной регистрации в органах записи актов гражданского состояния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заключаемый в целях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семьи, рождения и (или) совместного воспитания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</a:t>
            </a:r>
          </a:p>
          <a:p>
            <a:pPr marL="457200" indent="-457200" algn="just"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заботе и уважении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к другу, к детям и родителям,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характеризующийся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добровольностью, устойчивостью и совместным бытом, </a:t>
            </a: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взаимным стремлением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супругов и всех членов семьи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его сохранению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16632"/>
            <a:ext cx="72232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 семейной политики в РФ на период до 2025 г. </a:t>
            </a:r>
          </a:p>
        </p:txBody>
      </p:sp>
    </p:spTree>
    <p:extLst>
      <p:ext uri="{BB962C8B-B14F-4D97-AF65-F5344CB8AC3E}">
        <p14:creationId xmlns:p14="http://schemas.microsoft.com/office/powerpoint/2010/main" xmlns="" val="213487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Принципы семейного законодательства в Семейном кодексе Российской Федерации. Положения Конвенции о правах ребенка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12776"/>
            <a:ext cx="7858120" cy="5304656"/>
          </a:xfrm>
        </p:spPr>
        <p:txBody>
          <a:bodyPr>
            <a:normAutofit fontScale="92500" lnSpcReduction="10000"/>
          </a:bodyPr>
          <a:lstStyle/>
          <a:p>
            <a:pPr marL="82296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Конвенция о правах ребенка (КПР) — единственный документ международного уровня, всесторонне обозначивший права детей. На его основе страны, участвующие в КПР, создают законы, защищающие жизнь, интересы, здоровье детей своего государства. Семейный кодекс РФ в статьях о правах ребенка и их защите содержит положения и принципы Конвенции. Россия стала участницей КПР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1989 году в составе СССР.</a:t>
            </a:r>
          </a:p>
          <a:p>
            <a:pPr marL="82296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которых построена Конвенция, следующие: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принцип – равные права всех детей. Страна, вступившая в Конвенцию, не должна допускать дискриминации прав, независимо от расы, национальности, религии и т.д.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Государство должно в первую очередь защищать интересы ребенка.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принцип устанавливает права детей на жизнь, рост и развитие. Ни одно государство не имеет права осуждать детей пожизненно или на смертную казнь.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Мнение ребенка должно приниматься во внимание в любых ситуациях и действиях, касающихся его интересов.</a:t>
            </a:r>
          </a:p>
          <a:p>
            <a:pPr marL="82296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05403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6632"/>
            <a:ext cx="7920880" cy="6624736"/>
          </a:xfrm>
        </p:spPr>
        <p:txBody>
          <a:bodyPr>
            <a:normAutofit fontScale="47500" lnSpcReduction="20000"/>
          </a:bodyPr>
          <a:lstStyle/>
          <a:p>
            <a:pPr marL="82296" indent="0" algn="just">
              <a:buNone/>
            </a:pP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Конвенция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правах ребенка утверждает ряд социально-правовых принципов, основными из которых являются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признание ребенка самостоятельной, полноценной и полноправной личностью, обладающей всеми правами и свободами;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 интересов ребенка перед потребностями государства,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общества, семьи,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религии.</a:t>
            </a:r>
          </a:p>
          <a:p>
            <a:pPr marL="82296" indent="0">
              <a:buNone/>
            </a:pP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Конвенция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констатирует, что свобода, необходимая ребенку для развития своих моральных и духовных способностей, требует не только здоровой и безопасной окружающей среды, соответствующего уровня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медицинского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обслуживания, обеспечения норм питания, одежды и жилища, но и предоставления этого в приоритетном порядке всегда, независимо от состояния развития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государства.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Конвенции нет статей основных и второстепенных, каждая статья – главная, так как утверждает конкретные права и свободы ребенка, конкретные механизмы их защиты. Для более глубокого осознания положений Конвенции целесообразно все права ребенка, закрепленные в ней, распределить по группам. Наиболее оптимальной представляется следующая структура этих групп: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личные (гражданские) права детей: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неотъемлемое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жизнь, выживание и здоровое развитие (ст. 6);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регистрацию с момента рождения, на имя, приобретение гражданства, знание родителей и на их заботу (ст. 7);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своей индивидуальности (ст. 8);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поддержание связей с родителями в случае разлучения с ними (ст. 9—10);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свободное выражение своих взглядов по всем вопросам, затрагивающим ребенка (если он способен их сформулировать) (ст. 12);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личную жизнь, семейную жизнь, неприкосновенность жилища и тайну корреспонденции, на защиту закона от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незаконного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посягательства на его честь и репутацию (ст. 16);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защиту от всех форм физического и психологическою насилия, оскорбления или злоупотребления, грубого обращения или эксплуатации, включая сексуальное злоупотребление со стороны родителей, законных опекунов, от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- незаконного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употребления наркотических средств и психотропных веществ, сексуальной эксплуатации, от пыток и жестокости, бесчеловечных или унижающих достоинство видов обращения (ст. 19, 33, 34, 35. 37);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недопущение лишения свободы незаконным или произвольным образом. Ни смертная казнь, пи пожизненное тюремное заключение, не предусматривающее возможности освобождения, не назначаются за преступления, совершенные лицами моложе 18 лет (ст. 37);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защиту от призыва на военную службу детей, не достигших возраста 15 лет, недопущение участия детей, не достигших 15-летнего возраста, в прямых боевых действиях;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ребенок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нарушивший уголовное законодательство, имеет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такое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обращение, которое способствует развитию у него чувства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 и значимости, укрепляет в нем уважение к правам человека и основным свободам других (ст. 40);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82968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086272"/>
            <a:ext cx="7818072" cy="5771728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социальные права ребенка: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особую защиту и помощь, предоставляемую государством в случае, если ребенок временно или постоянно лишен своего семейного окружения или в его собственных наилучших интересах не может оставаться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таком окружении (ст. 20);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пользование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нартболее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совершенными услугами системы здравоохранения средствами лечения болезни и восстановления здоровья (ст. 24);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полноценную жизнь в условиях,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обеспечивают его достоинство, способствуют его уверенности в себе и облегчают его активное участие в жизни общества в случае, если ребенок неполноценный в умственном или физическом отношении (ст. 23);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пользование благами социального обеспечения, включая социальное страхование (ст. 26);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уровень жизни, необходимый для физического, умственного,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духовною, нравственного и социального развития (ст. 27).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политические права;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свободу мысли, совести и религии (ст. 14);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свободу ассоциаций и свободу мирных собраний;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знание своих прав, изложенных в конвенции.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права ребенка на образование и культуру;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свободу искать,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получать и передавать информацию и идеи любого рода, независимо от границ, в устной, письменной или печатной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форме, в форме произведений искусства или с помощью других средств по выбору ребенка (ст. 13);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доступ к информации и материалам различных национальных и международных источников (ст. 17);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образование, в том числе бесплатное и обязательное начальное, доступность высшего образования для всех на основе способностей каждого (ст. 28);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пользование культурой, исповедание своей религии и исполнение ее обрядов, а также пользование родным языком совместно с членами своей этнической, религиозной или языковой группы (ст. 30);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отдых и досуг, право участвовать в играх и развлекательных мероприятиях свободно участвовать в культурной жизни и заниматься искусством (ст. 31).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права детей на защиту в экстремальной ситуации.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G:\для през\ki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-1"/>
            <a:ext cx="4210050" cy="313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052109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Семейный кодекс Российской Федерации;  Концепция модернизации российского образования, Концепция воспитания детей раннего детства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Кодекс Российской Федерации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основной кодифицированный нормативный правовой акт, регулирующий семейные отношения на территории Российской Федерации. Был принят вместо действовавшего до этого КоБС РСФСР. Семейный кодекс состоит из восьми разделов, двадцати двух глав и 170 статей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296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Модернизация образования – это политическая и общенациональная задача, она не должна и не может осуществляться как ведомственный проект. Интересы общества и государства в области образования не всегда совпадают с отраслевыми интересами самой системы образования, а потому определение направлений модернизации и развития образования не может замыкаться в рамках образовательного сообщества и образовательного ведомства.</a:t>
            </a:r>
          </a:p>
        </p:txBody>
      </p:sp>
    </p:spTree>
    <p:extLst>
      <p:ext uri="{BB962C8B-B14F-4D97-AF65-F5344CB8AC3E}">
        <p14:creationId xmlns:p14="http://schemas.microsoft.com/office/powerpoint/2010/main" xmlns="" val="535086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60648"/>
            <a:ext cx="7746064" cy="4800600"/>
          </a:xfrm>
        </p:spPr>
        <p:txBody>
          <a:bodyPr>
            <a:normAutofit fontScale="62500" lnSpcReduction="20000"/>
          </a:bodyPr>
          <a:lstStyle/>
          <a:p>
            <a:pPr marL="82296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модернизации образования состоит в создании механизма устойчивого развития системы образования. Для достижения указанной цели будут решаться в первоочередном порядке следующие приоритетные, взаимосвязанные задачи:</a:t>
            </a:r>
          </a:p>
          <a:p>
            <a:pPr marL="82296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обеспечение государственных гарантий доступности и равных возможностей получения полноценного образования;</a:t>
            </a:r>
          </a:p>
          <a:p>
            <a:pPr marL="82296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достижение нового современного качества дошкольного, общего и профессионального образования;</a:t>
            </a:r>
          </a:p>
          <a:p>
            <a:pPr marL="82296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формирование в системе образования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нормативноправовых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организационно-экономических механизмов привлечения и использования внебюджетных ресурсов;</a:t>
            </a:r>
          </a:p>
          <a:p>
            <a:pPr marL="82296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развитие образования как открытой государственно- общественной системы па основе распределения ответственности между субъектами образовательной политики и повышения роли всех участников образовательного процесса: обучающегося, педагога, родителя, образовательного учреждения</a:t>
            </a:r>
          </a:p>
          <a:p>
            <a:endParaRPr lang="ru-RU" dirty="0"/>
          </a:p>
        </p:txBody>
      </p:sp>
      <p:pic>
        <p:nvPicPr>
          <p:cNvPr id="4098" name="Picture 2" descr="G:\для през\350926_html_m75671b0f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290" b="3057"/>
          <a:stretch/>
        </p:blipFill>
        <p:spPr bwMode="auto">
          <a:xfrm>
            <a:off x="3059832" y="4572521"/>
            <a:ext cx="3521968" cy="2285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81340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План: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49263" indent="-449263" algn="just">
              <a:buFont typeface="+mj-lt"/>
              <a:buAutoNum type="romanU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Характеристика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семьи как социального института и неотъемлемого элемента социальной структуры общества.  </a:t>
            </a:r>
          </a:p>
          <a:p>
            <a:pPr marL="449263" indent="-449263" algn="just">
              <a:buFont typeface="+mj-lt"/>
              <a:buAutoNum type="romanU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направления государственной семейной политики. </a:t>
            </a:r>
          </a:p>
          <a:p>
            <a:pPr marL="449263" indent="-449263" algn="just">
              <a:buFont typeface="+mj-lt"/>
              <a:buAutoNum type="romanU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зеркале законодательства. Основные законодательные акты, устанавливающие права и обязанности семьи. Конституции Российской Федерации о семье.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49263" indent="-449263" algn="just">
              <a:buFont typeface="+mj-lt"/>
              <a:buAutoNum type="romanU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семейного законодательства в Семейном кодексе Российской Федерации. Положения Конвенции о правах ребенка.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449263" indent="-449263" algn="just">
              <a:buFont typeface="+mj-lt"/>
              <a:buAutoNum type="romanU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кодекс Российской Федерации;  Концепция модернизации российского образования, Концепция воспитания детей раннего детства.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Характеристика семьи как социального института и неотъемлемого элемента социальной структуры общества.  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556792"/>
            <a:ext cx="7920880" cy="2880320"/>
          </a:xfrm>
        </p:spPr>
        <p:txBody>
          <a:bodyPr>
            <a:normAutofit fontScale="70000" lnSpcReduction="20000"/>
          </a:bodyPr>
          <a:lstStyle/>
          <a:p>
            <a:pPr marL="4763" indent="-4763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Семья, как правило, представляет сложную систему отношений,, поскольку она может объединять не только супругов, но и их детей, а также других родственников.</a:t>
            </a:r>
          </a:p>
          <a:p>
            <a:pPr marL="4763" indent="-4763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Семью следует рассматривать не просто как брачную группу, но как социальный институт, то есть систему связей, взаимодействий и отношений индивидов, выполняющих функции воспроизводства человеческого рода и регулирующих все связи, взаимодействия и отношения на основе определенных ценностей и норм, подверженных обширному социальному контролю через систему позитивных и негативных санкций.</a:t>
            </a:r>
          </a:p>
          <a:p>
            <a:endParaRPr lang="ru-RU" dirty="0"/>
          </a:p>
        </p:txBody>
      </p:sp>
      <p:pic>
        <p:nvPicPr>
          <p:cNvPr id="2050" name="Picture 2" descr="G:\для през\56ad3dd36a1d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437112"/>
            <a:ext cx="3456384" cy="2420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60648"/>
            <a:ext cx="8172400" cy="6597352"/>
          </a:xfrm>
        </p:spPr>
        <p:txBody>
          <a:bodyPr>
            <a:normAutofit fontScale="85000" lnSpcReduction="10000"/>
          </a:bodyPr>
          <a:lstStyle/>
          <a:p>
            <a:pPr marL="4763" indent="-4763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Семья как социальный институт проходит ряд этапов, последовательность которых складывается в семейный цикл, или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жизненный цикл семьи.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763" indent="-4763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Исследователи выделяют различное количество фаз этого цикла, но главными среди них являются следующие:</a:t>
            </a:r>
          </a:p>
          <a:p>
            <a:pPr marL="0" indent="0" algn="just">
              <a:buFont typeface="Wingdings" pitchFamily="2" charset="2"/>
              <a:buChar char="q"/>
              <a:tabLst>
                <a:tab pos="26987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Образование семьи – вступление в первый брак;</a:t>
            </a:r>
          </a:p>
          <a:p>
            <a:pPr marL="0" indent="0" algn="just">
              <a:buFont typeface="Wingdings" pitchFamily="2" charset="2"/>
              <a:buChar char="q"/>
              <a:tabLst>
                <a:tab pos="26987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Начало деторождения – рождение первого ребенка;</a:t>
            </a:r>
          </a:p>
          <a:p>
            <a:pPr marL="0" indent="0" algn="just">
              <a:buFont typeface="Wingdings" pitchFamily="2" charset="2"/>
              <a:buChar char="q"/>
              <a:tabLst>
                <a:tab pos="26987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Окончание деторождения – рождение последнего ребенка:</a:t>
            </a:r>
          </a:p>
          <a:p>
            <a:pPr marL="0" indent="0" algn="just">
              <a:buFont typeface="Wingdings" pitchFamily="2" charset="2"/>
              <a:buChar char="q"/>
              <a:tabLst>
                <a:tab pos="26987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«Пустое гнездо» – вступление в брак и выделение из семьи последнего ребенка;</a:t>
            </a:r>
          </a:p>
          <a:p>
            <a:pPr marL="0" indent="0" algn="just">
              <a:buFont typeface="Wingdings" pitchFamily="2" charset="2"/>
              <a:buChar char="q"/>
              <a:tabLst>
                <a:tab pos="26987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Прекращение существования семьи – смерть одного из супругов.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88640"/>
            <a:ext cx="7498080" cy="4069432"/>
          </a:xfrm>
        </p:spPr>
        <p:txBody>
          <a:bodyPr>
            <a:normAutofit fontScale="62500" lnSpcReduction="20000"/>
          </a:bodyPr>
          <a:lstStyle/>
          <a:p>
            <a:pPr marL="82296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Аристотель считал, что семья - это первый вид социального взаимодействия людей, она является той первоначальной ячейкой, из которой возникло государство. Именно от Аристотеля берет свое начало мысль о том, что семья — неотъемлемый элемент социальной структуры общества: с одной стороны, в семью проникают проблемы общества, а с другой — семья воздействует на отношения в обществе, влияет на характер всех процессов социальной жизни. Каждый член семьи сохраняет определенную автономность и благодаря этому входит в различные другие объединения людей, в социальные группы (учебные, производственные, политические), вступает в некоторые отношения с государственными учреждениями, соседями и другими сообществами, представляя в них либо интересы своей семьи, либо свои собственные взгляды, которые сформировались в семье.</a:t>
            </a:r>
          </a:p>
          <a:p>
            <a:endParaRPr lang="ru-RU" dirty="0"/>
          </a:p>
        </p:txBody>
      </p:sp>
      <p:pic>
        <p:nvPicPr>
          <p:cNvPr id="2050" name="Picture 2" descr="G:\для през\48466-sov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799594"/>
            <a:ext cx="3096343" cy="304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51431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Основные направления государственной семейной политики.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7992888" cy="5661248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Целью семейной политики является благополучие семьи, укрепление и развитие семейного образа жизни. При этом намеренно используется понятие «благополучие», которое в отличие от понятия «благосостояние» выражает не только «материальную обеспеченность», «имущественное благополучие», но и «счастливую жизнь».</a:t>
            </a:r>
          </a:p>
          <a:p>
            <a:pPr marL="0" indent="0" algn="just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Следует отметить, что при определении цели семейной политики нередко допускается отождествление цели со средствами ее достижения. В Концепции государственной семейной политики цели семейной политики сформулированы следующим образом:</a:t>
            </a:r>
          </a:p>
          <a:p>
            <a:pPr marL="0" indent="0" algn="just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1. Обеспечение необходимых условий для выполнения семьей экономической, репродуктивной, воспитательной, психологической,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жизнеохранительной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и сексуальной функций.</a:t>
            </a:r>
          </a:p>
          <a:p>
            <a:pPr marL="0" indent="0" algn="just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2. Обеспечение условий для совмещения трудовой деятельности и семейных обязанностей с личными интересами самого человека.</a:t>
            </a:r>
          </a:p>
          <a:p>
            <a:pPr marL="0" indent="0" algn="just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3. Создание благоприятных условий для рождения и воспитания здоровых детей, охраны материнства и детства.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88640"/>
            <a:ext cx="7848872" cy="6264696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Исходя из общего понимания цели семейной политики, ее интегральными задачами являются:</a:t>
            </a:r>
          </a:p>
          <a:p>
            <a:pPr marL="0" indent="0" algn="just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социальной безопасности семьи на основе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фамилистической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экспертизы принимаемых государственных решений, прежде всего федеральных и региональных программ, с точки зрения возможных последствий их воздействия на жизнедеятельность семьи;</a:t>
            </a:r>
          </a:p>
          <a:p>
            <a:pPr marL="0" indent="0" algn="just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необходимых условий для выполнения семьей ее основных функций: репродуктивной, экономической,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жизнеохранительной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др.;</a:t>
            </a:r>
          </a:p>
          <a:p>
            <a:pPr marL="0" indent="0" algn="just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содействие адаптации семей различных типов к происходящим социально-экономическим переменам, создание необходимых условий для саморазвития семей, стимулирования их жизненного потенциала, экономической самостоятельности;</a:t>
            </a:r>
          </a:p>
          <a:p>
            <a:pPr marL="0" indent="0" algn="just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полноценной системы социальных услуг, направленной на оказание семьям широкого спектра помощи в процессе их функционирования;</a:t>
            </a:r>
          </a:p>
          <a:p>
            <a:pPr marL="0" indent="0" algn="just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 проблем укрепления и развития института российской семьи, связанных с возрождением ее исконных традиций и устоев;</a:t>
            </a:r>
          </a:p>
          <a:p>
            <a:pPr marL="0" indent="0" algn="just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предоставление гарантии защищенности тем семьям, которые в силу не зависящих от них причин не могут самостоятельно выйти на общественно приемлемый уровень достатка и социального благополучия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88640"/>
            <a:ext cx="7992888" cy="4069432"/>
          </a:xfrm>
        </p:spPr>
        <p:txBody>
          <a:bodyPr>
            <a:noAutofit/>
          </a:bodyPr>
          <a:lstStyle/>
          <a:p>
            <a:pPr marL="4763" indent="-4763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Основными направлениями семейной политики являются:</a:t>
            </a:r>
          </a:p>
          <a:p>
            <a:pPr marL="4763" indent="-4763" algn="just">
              <a:buFont typeface="Wingdings" pitchFamily="2" charset="2"/>
              <a:buChar char="q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улучшение материальных условий жизнедеятельности семей, профилактика бедности;</a:t>
            </a:r>
          </a:p>
          <a:p>
            <a:pPr marL="4763" indent="-4763" algn="just">
              <a:buFont typeface="Wingdings" pitchFamily="2" charset="2"/>
              <a:buChar char="q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обеспечение условий для совмещения трудовой, профессиональной деятельности с выполнением семейных обязанностей и личными интересами человека;</a:t>
            </a:r>
          </a:p>
          <a:p>
            <a:pPr marL="4763" indent="-4763" algn="just">
              <a:buFont typeface="Wingdings" pitchFamily="2" charset="2"/>
              <a:buChar char="q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оказание всесторонней помощи семье в воспитании детей, поддержка одаренных детей;</a:t>
            </a:r>
          </a:p>
          <a:p>
            <a:pPr marL="4763" indent="-4763" algn="just">
              <a:buFont typeface="Wingdings" pitchFamily="2" charset="2"/>
              <a:buChar char="q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обеспечение охраны здоровья матери и ребенка;</a:t>
            </a:r>
          </a:p>
          <a:p>
            <a:pPr marL="4763" indent="-4763" algn="just">
              <a:buFont typeface="Wingdings" pitchFamily="2" charset="2"/>
              <a:buChar char="q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защита прав несовершеннолетних, профилактика социального сиротства, безнадзорности и правонарушений;</a:t>
            </a:r>
          </a:p>
          <a:p>
            <a:pPr marL="4763" indent="-4763" algn="just">
              <a:buFont typeface="Wingdings" pitchFamily="2" charset="2"/>
              <a:buChar char="q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усиленное внимание к неполным, имеющим детей инвалидов, малообеспеченным семьям с целью создания благоприятных условий для их жизнедеятельности;</a:t>
            </a:r>
          </a:p>
          <a:p>
            <a:pPr marL="4763" indent="-4763" algn="just">
              <a:buFont typeface="Wingdings" pitchFamily="2" charset="2"/>
              <a:buChar char="q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всесторонняя подготовка молодежи к браку и семейной жизни и планированию семьи;</a:t>
            </a:r>
          </a:p>
          <a:p>
            <a:pPr marL="4763" indent="-4763" algn="just">
              <a:buFont typeface="Wingdings" pitchFamily="2" charset="2"/>
              <a:buChar char="q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профилактика семейного неблагополучия и др.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G:\для през\детские\i (7).jpg"/>
          <p:cNvPicPr>
            <a:picLocks noChangeAspect="1" noChangeArrowheads="1"/>
          </p:cNvPicPr>
          <p:nvPr/>
        </p:nvPicPr>
        <p:blipFill>
          <a:blip r:embed="rId2" cstate="print"/>
          <a:srcRect t="3388" b="14019"/>
          <a:stretch>
            <a:fillRect/>
          </a:stretch>
        </p:blipFill>
        <p:spPr bwMode="auto">
          <a:xfrm>
            <a:off x="2843808" y="3849355"/>
            <a:ext cx="4320480" cy="30086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818072" cy="148478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законодательные акты, устанавливающие права и обязанности семьи. Конституции Российской Федерации о семье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340768"/>
            <a:ext cx="7848872" cy="5328592"/>
          </a:xfrm>
        </p:spPr>
        <p:txBody>
          <a:bodyPr>
            <a:normAutofit fontScale="47500" lnSpcReduction="20000"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Консти­туции Российской Федерации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общая стратегия законодательных актов: семья, материнст­во и детство находятся под защитой государства, которое создает социально-экономические и правовые предпосылки для нормаль­ного развития, воспитания и образования детей.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1993 г. Федеральная программам «Дети России»: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направление программы - профилактика социального не­благополучия детей. Целевые программы (1997 г. -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17):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Дети-инвалиды»,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Дети-сироты»,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Севера»,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Чернобыля»,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социального обслуживания семьи и детей»,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Безопасное материнство»,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Одаренные дети»,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ин­дустрии детского питания»,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семьи» и др.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1995 г. «Семейный кодекс Российской Федерации»: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семейного законода­тельства согласованы с основными принципами и положениями Конвенции о правах ребенка.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1996 г.  «Основные направления государст­венной семейной политики» </a:t>
            </a:r>
          </a:p>
          <a:p>
            <a:endParaRPr lang="ru-RU" dirty="0"/>
          </a:p>
        </p:txBody>
      </p:sp>
      <p:pic>
        <p:nvPicPr>
          <p:cNvPr id="1026" name="Picture 2" descr="G:\для през\56ad0fa6e617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84" t="2769" r="4679" b="4162"/>
          <a:stretch/>
        </p:blipFill>
        <p:spPr bwMode="auto">
          <a:xfrm>
            <a:off x="6156176" y="2636912"/>
            <a:ext cx="2909143" cy="24392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5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0B050"/>
      </a:accent1>
      <a:accent2>
        <a:srgbClr val="5FF2CA"/>
      </a:accent2>
      <a:accent3>
        <a:srgbClr val="0BD0D9"/>
      </a:accent3>
      <a:accent4>
        <a:srgbClr val="10CF9B"/>
      </a:accent4>
      <a:accent5>
        <a:srgbClr val="7CCA62"/>
      </a:accent5>
      <a:accent6>
        <a:srgbClr val="002060"/>
      </a:accent6>
      <a:hlink>
        <a:srgbClr val="E2D700"/>
      </a:hlink>
      <a:folHlink>
        <a:srgbClr val="FFF65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1210</TotalTime>
  <Words>1322</Words>
  <Application>Microsoft Office PowerPoint</Application>
  <PresentationFormat>Экран (4:3)</PresentationFormat>
  <Paragraphs>105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«Основные законодательные акты, устанавливающие права и обязанности семьи»</vt:lpstr>
      <vt:lpstr>План:</vt:lpstr>
      <vt:lpstr>Характеристика семьи как социального института и неотъемлемого элемента социальной структуры общества.  </vt:lpstr>
      <vt:lpstr>Слайд 4</vt:lpstr>
      <vt:lpstr>Слайд 5</vt:lpstr>
      <vt:lpstr>Основные направления государственной семейной политики.</vt:lpstr>
      <vt:lpstr>Слайд 7</vt:lpstr>
      <vt:lpstr>Слайд 8</vt:lpstr>
      <vt:lpstr>Основные законодательные акты, устанавливающие права и обязанности семьи. Конституции Российской Федерации о семье</vt:lpstr>
      <vt:lpstr>Слайд 10</vt:lpstr>
      <vt:lpstr>Слайд 11</vt:lpstr>
      <vt:lpstr>Слайд 12</vt:lpstr>
      <vt:lpstr>Принципы семейного законодательства в Семейном кодексе Российской Федерации. Положения Конвенции о правах ребенка.</vt:lpstr>
      <vt:lpstr>Слайд 14</vt:lpstr>
      <vt:lpstr>Слайд 15</vt:lpstr>
      <vt:lpstr>Семейный кодекс Российской Федерации;  Концепция модернизации российского образования, Концепция воспитания детей раннего детства.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«Основные законодательные акты, устанавливающие права и обязанности семьи»</dc:title>
  <dc:creator>admin</dc:creator>
  <cp:lastModifiedBy>admin</cp:lastModifiedBy>
  <cp:revision>16</cp:revision>
  <dcterms:created xsi:type="dcterms:W3CDTF">2017-04-29T20:36:37Z</dcterms:created>
  <dcterms:modified xsi:type="dcterms:W3CDTF">2017-09-12T18:40:25Z</dcterms:modified>
</cp:coreProperties>
</file>