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67" r:id="rId3"/>
    <p:sldId id="278" r:id="rId4"/>
    <p:sldId id="272" r:id="rId5"/>
    <p:sldId id="275" r:id="rId6"/>
    <p:sldId id="281" r:id="rId7"/>
    <p:sldId id="280" r:id="rId8"/>
    <p:sldId id="282" r:id="rId9"/>
    <p:sldId id="285" r:id="rId10"/>
    <p:sldId id="286" r:id="rId11"/>
    <p:sldId id="287" r:id="rId12"/>
    <p:sldId id="25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79E8"/>
    <a:srgbClr val="006C31"/>
    <a:srgbClr val="2EE72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4" autoAdjust="0"/>
    <p:restoredTop sz="94660"/>
  </p:normalViewPr>
  <p:slideViewPr>
    <p:cSldViewPr>
      <p:cViewPr>
        <p:scale>
          <a:sx n="100" d="100"/>
          <a:sy n="100" d="100"/>
        </p:scale>
        <p:origin x="-228" y="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2851212878389798"/>
          <c:w val="1"/>
          <c:h val="0.871487984553751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rgbClr val="FF66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002060"/>
              </a:solidFill>
            </c:spPr>
          </c:dPt>
          <c:dPt>
            <c:idx val="4"/>
            <c:bubble3D val="0"/>
            <c:spPr>
              <a:solidFill>
                <a:schemeClr val="bg1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chemeClr val="tx1"/>
              </a:solidFill>
            </c:spPr>
          </c:dPt>
          <c:dPt>
            <c:idx val="7"/>
            <c:bubble3D val="0"/>
            <c:spPr>
              <a:solidFill>
                <a:srgbClr val="7030A0"/>
              </a:solidFill>
            </c:spPr>
          </c:dPt>
          <c:dLbls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оранжевый</c:v>
                </c:pt>
                <c:pt idx="1">
                  <c:v>зелёный</c:v>
                </c:pt>
                <c:pt idx="2">
                  <c:v>голубой</c:v>
                </c:pt>
                <c:pt idx="3">
                  <c:v>синий</c:v>
                </c:pt>
                <c:pt idx="4">
                  <c:v>белый</c:v>
                </c:pt>
                <c:pt idx="5">
                  <c:v>жёлтый</c:v>
                </c:pt>
                <c:pt idx="6">
                  <c:v>чёрный</c:v>
                </c:pt>
                <c:pt idx="7">
                  <c:v>фиолетовый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5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9848025756241836"/>
          <c:y val="0.15501602817780366"/>
          <c:w val="0.16743155989203815"/>
          <c:h val="0.7065139999830630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F0"/>
            </a:solidFill>
          </c:spPr>
          <c:explosion val="25"/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CC0000"/>
              </a:solidFill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Pt>
            <c:idx val="7"/>
            <c:bubble3D val="0"/>
            <c:spPr>
              <a:solidFill>
                <a:srgbClr val="00FF99"/>
              </a:solidFill>
            </c:spPr>
          </c:dPt>
          <c:dPt>
            <c:idx val="8"/>
            <c:bubble3D val="0"/>
            <c:spPr>
              <a:solidFill>
                <a:srgbClr val="7030A0"/>
              </a:solidFill>
            </c:spPr>
          </c:dPt>
          <c:dPt>
            <c:idx val="9"/>
            <c:bubble3D val="0"/>
            <c:spPr>
              <a:solidFill>
                <a:srgbClr val="002060"/>
              </a:solidFill>
            </c:spPr>
          </c:dPt>
          <c:dPt>
            <c:idx val="10"/>
            <c:bubble3D val="0"/>
            <c:spPr>
              <a:solidFill>
                <a:srgbClr val="FF0000"/>
              </a:solidFill>
            </c:spPr>
          </c:dPt>
          <c:dPt>
            <c:idx val="11"/>
            <c:bubble3D val="0"/>
            <c:spPr>
              <a:solidFill>
                <a:srgbClr val="FF6600"/>
              </a:solidFill>
            </c:spPr>
          </c:dPt>
          <c:dPt>
            <c:idx val="12"/>
            <c:bubble3D val="0"/>
            <c:spPr>
              <a:solidFill>
                <a:srgbClr val="CC0000"/>
              </a:solidFill>
            </c:spPr>
          </c:dPt>
          <c:dPt>
            <c:idx val="13"/>
            <c:bubble3D val="0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Лист1!$A$2:$A$15</c:f>
              <c:strCache>
                <c:ptCount val="14"/>
                <c:pt idx="0">
                  <c:v>голубой</c:v>
                </c:pt>
                <c:pt idx="1">
                  <c:v>белый</c:v>
                </c:pt>
                <c:pt idx="2">
                  <c:v>коричневый</c:v>
                </c:pt>
                <c:pt idx="3">
                  <c:v>зелёный</c:v>
                </c:pt>
                <c:pt idx="4">
                  <c:v>пурпурный</c:v>
                </c:pt>
                <c:pt idx="5">
                  <c:v>бежевый</c:v>
                </c:pt>
                <c:pt idx="6">
                  <c:v>розовый</c:v>
                </c:pt>
                <c:pt idx="7">
                  <c:v>бирюзовый</c:v>
                </c:pt>
                <c:pt idx="8">
                  <c:v>фиолетовый</c:v>
                </c:pt>
                <c:pt idx="9">
                  <c:v>синий</c:v>
                </c:pt>
                <c:pt idx="10">
                  <c:v>красный</c:v>
                </c:pt>
                <c:pt idx="11">
                  <c:v>оранжевый</c:v>
                </c:pt>
                <c:pt idx="12">
                  <c:v>бордовый</c:v>
                </c:pt>
                <c:pt idx="13">
                  <c:v>жёлтый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175054205180872"/>
          <c:y val="3.2528433945756788E-2"/>
          <c:w val="0.20582709769974405"/>
          <c:h val="0.95286427906189164"/>
        </c:manualLayout>
      </c:layout>
      <c:overlay val="0"/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DD7FC-01FD-4BC5-B354-D99B0CC27CC2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E95B7-7798-4473-BC18-DE5D26629C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11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9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7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3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4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772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56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1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99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1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68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A09A-E7DA-4148-ABD1-E8F5AAB61F27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418AA-1599-4FF3-BD5C-BCCF4C79C1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2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7095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08012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«Берёзовская средняя образовательная школа № 1 имени Е. К. Зырянова»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8" descr="C:\Users\Евдокимов\Desktop\ФЕВРАЛЬ ПРОЕКТ   ТИМОФЕЕНКО ДАНИЛ\IMG_6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34692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19872" y="1340768"/>
            <a:ext cx="547260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«Влияние цвета на настроение и работоспособность младших школьников»</a:t>
            </a:r>
          </a:p>
          <a:p>
            <a:pPr algn="ctr">
              <a:defRPr/>
            </a:pPr>
            <a:endParaRPr lang="ru-RU" sz="24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(проектно-исследовательская работа)</a:t>
            </a:r>
          </a:p>
          <a:p>
            <a:pPr algn="ctr">
              <a:defRPr/>
            </a:pPr>
            <a:endParaRPr lang="ru-RU" sz="2000" b="1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dirty="0" smtClean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 Тимофеенко Данил Максимович,</a:t>
            </a:r>
          </a:p>
          <a:p>
            <a:pPr algn="r">
              <a:defRPr/>
            </a:pPr>
            <a:r>
              <a:rPr lang="ru-RU" sz="16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2 «Б» класса,</a:t>
            </a:r>
          </a:p>
          <a:p>
            <a:pPr algn="r">
              <a:defRPr/>
            </a:pPr>
            <a:r>
              <a:rPr lang="ru-RU" sz="16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работы: Евдокимова Ирина Петровна,</a:t>
            </a:r>
          </a:p>
          <a:p>
            <a:pPr algn="r">
              <a:defRPr/>
            </a:pPr>
            <a:r>
              <a:rPr lang="ru-RU" sz="16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>
              <a:defRPr/>
            </a:pPr>
            <a:endParaRPr lang="ru-RU" sz="1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r>
              <a:rPr lang="ru-RU" sz="2000" b="1" dirty="0" smtClean="0">
                <a:ln w="11430"/>
                <a:solidFill>
                  <a:srgbClr val="002060"/>
                </a:solidFill>
              </a:rPr>
              <a:t>2016 год.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548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1" y="-12672"/>
            <a:ext cx="9143999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Исследование умственной работоспособности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одноклассников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при помощи корректурных буквенных проб (таблицы Анфимова)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284985"/>
          <a:ext cx="7992888" cy="2344500"/>
        </p:xfrm>
        <a:graphic>
          <a:graphicData uri="http://schemas.openxmlformats.org/drawingml/2006/table">
            <a:tbl>
              <a:tblPr/>
              <a:tblGrid>
                <a:gridCol w="3312368"/>
                <a:gridCol w="4680520"/>
              </a:tblGrid>
              <a:tr h="40324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Цвет бумаги</a:t>
                      </a:r>
                      <a:endParaRPr lang="ru-RU" sz="2400" b="1" i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Средний показатель количества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ошибок</a:t>
                      </a:r>
                      <a:endParaRPr lang="ru-RU" sz="2400" b="1" i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Оранжевый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  <a:tabLst>
                          <a:tab pos="981075" algn="l"/>
                        </a:tabLs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Светло-зелёный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  <a:tabLst>
                          <a:tab pos="1000125" algn="l"/>
                        </a:tabLs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03245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Синий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  <a:tabLst>
                          <a:tab pos="942975" algn="l"/>
                        </a:tabLst>
                      </a:pPr>
                      <a:r>
                        <a:rPr lang="en-US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0" y="0"/>
            <a:ext cx="9143999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Коллективное панно «</a:t>
            </a:r>
            <a:r>
              <a:rPr lang="ru-RU" sz="4000" b="1" dirty="0" smtClean="0">
                <a:solidFill>
                  <a:srgbClr val="2EE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й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0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</a:t>
            </a:r>
            <a:r>
              <a:rPr lang="ru-RU" sz="4000" b="1" dirty="0" smtClean="0">
                <a:solidFill>
                  <a:srgbClr val="F179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</a:t>
            </a:r>
            <a:r>
              <a:rPr lang="ru-RU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9" descr="C:\Users\Евдокимов\Pictures\ladoshki пп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3240708" cy="3499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Евдокимов\Desktop\Ирина Петровна моя\ШКОЛА ВСЕ ФОТО\фото 2 класс б 2016 год\IMG_41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276872"/>
            <a:ext cx="5040560" cy="41462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Оксана\презентации\шаблоны\шаблон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24744"/>
            <a:ext cx="4896544" cy="93610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16632"/>
            <a:ext cx="9144000" cy="72008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1196753"/>
            <a:ext cx="5904656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Цвет  влияет на наше настроение. </a:t>
            </a:r>
          </a:p>
          <a:p>
            <a:pPr marL="457200" indent="-457200"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цвета можно регулировать настроение и работоспособность.</a:t>
            </a:r>
          </a:p>
          <a:p>
            <a:pPr marL="457200" indent="-457200"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Рекомендации: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найди  «свой цвет» в окружающем мире;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будь творцом и хозяином своего настроения;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научись видеть в любом цвете приятное и позитивное</a:t>
            </a: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44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39673"/>
            <a:ext cx="9144000" cy="683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260648"/>
            <a:ext cx="4824536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Введение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D:\Оксана\картинки\человечек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9" r="15729"/>
          <a:stretch/>
        </p:blipFill>
        <p:spPr bwMode="auto">
          <a:xfrm>
            <a:off x="7555144" y="1124744"/>
            <a:ext cx="158885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8751614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340768"/>
            <a:ext cx="8568952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Цель исследования: </a:t>
            </a:r>
          </a:p>
          <a:p>
            <a:pPr lvl="0"/>
            <a:r>
              <a:rPr lang="ru-RU" sz="2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возможности изменения настроения и работоспособности младших школьников под влиянием цвета.</a:t>
            </a:r>
          </a:p>
          <a:p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Задачи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сследования: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собрать и изучить материалы из различных источников информации о значении цвета;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определить любимые цвета у школьников второго класса;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выяснить, как влияет цвет на настроение человека;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выработать рекомендации по использованию цвета для улучшения работоспособности школьников.</a:t>
            </a:r>
          </a:p>
          <a:p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454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20159"/>
            <a:ext cx="9144000" cy="6837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732" y="260648"/>
            <a:ext cx="4824536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04864"/>
            <a:ext cx="8751614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86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цвета на человека в повседневной  жизни неоднократно привлекало внимание  исследователей… 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2145819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264" y="1484784"/>
            <a:ext cx="1841712" cy="23364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060849"/>
            <a:ext cx="2130872" cy="250857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1628800"/>
            <a:ext cx="1871663" cy="2168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95536" y="5013176"/>
            <a:ext cx="17281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Аристотель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3933056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Леонардо</a:t>
            </a:r>
            <a:r>
              <a:rPr lang="ru-RU" b="1" dirty="0" smtClean="0">
                <a:solidFill>
                  <a:srgbClr val="002060"/>
                </a:solidFill>
              </a:rPr>
              <a:t> да Винчи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4721662"/>
            <a:ext cx="1224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Ньютон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40352" y="3982998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Г</a:t>
            </a:r>
            <a:r>
              <a:rPr lang="ru-RU" sz="2000" b="1" dirty="0" smtClean="0">
                <a:solidFill>
                  <a:srgbClr val="002060"/>
                </a:solidFill>
              </a:rPr>
              <a:t>ё</a:t>
            </a:r>
            <a:r>
              <a:rPr lang="en-US" sz="2000" b="1" dirty="0" err="1" smtClean="0">
                <a:solidFill>
                  <a:srgbClr val="002060"/>
                </a:solidFill>
              </a:rPr>
              <a:t>те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54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-92343"/>
            <a:ext cx="9298632" cy="7001323"/>
            <a:chOff x="0" y="-92343"/>
            <a:chExt cx="9298632" cy="7001323"/>
          </a:xfrm>
        </p:grpSpPr>
        <p:pic>
          <p:nvPicPr>
            <p:cNvPr id="10244" name="Picture 4" descr="D:\Оксана\презентации\шаблоны\016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92343"/>
              <a:ext cx="9298632" cy="70013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5148064" y="6237312"/>
              <a:ext cx="4150568" cy="6206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-171400"/>
            <a:ext cx="9324528" cy="6480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Эмоции в цвете</a:t>
            </a: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Зелёный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- спокойствие, уравновешенность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Красный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энергичность, восторженность, решительность</a:t>
            </a: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Оранжевый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благополучие, веселье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активность  умственной деятельности, но утомляет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—покой, расслабление, тоска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Фиолетовый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печаль, достоинство, роскошь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спокойствие, лёгкая грусть, надежда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одиночество, тревога, боль, торжественность  </a:t>
            </a:r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лёгкость, веселье, торжество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876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0" y="-12672"/>
            <a:ext cx="9144000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4320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Влияние основных цветов на настроение и работоспособность младших школьников</a:t>
            </a:r>
            <a:endParaRPr lang="ru-RU" sz="40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4" name="Рисунок 7" descr="http://pandia.ru/text/78/559/images/image002_9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96952"/>
            <a:ext cx="77768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5157192"/>
            <a:ext cx="66247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Тонизирующее воздействие  </a:t>
            </a:r>
            <a:r>
              <a:rPr lang="ru-RU" sz="2800" b="1" cap="none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Успокаивающее воздействие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endParaRPr lang="ru-RU" sz="2800" b="1" cap="none" spc="50" dirty="0">
              <a:ln w="1143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1" y="-12672"/>
            <a:ext cx="9143999" cy="661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91" y="1628800"/>
            <a:ext cx="822960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Любимые цвета одноклассников</a:t>
            </a:r>
          </a:p>
          <a:p>
            <a:pPr marL="0" indent="0"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2447014"/>
          <a:ext cx="8568952" cy="3070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1" y="-12672"/>
            <a:ext cx="9143999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536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Цвета, предпочитаемые одноклассниками в одежде</a:t>
            </a:r>
          </a:p>
          <a:p>
            <a:pPr marL="0" indent="0"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1026" name="Диаграмма 10"/>
          <p:cNvGraphicFramePr>
            <a:graphicFrameLocks/>
          </p:cNvGraphicFramePr>
          <p:nvPr/>
        </p:nvGraphicFramePr>
        <p:xfrm>
          <a:off x="539552" y="2996952"/>
          <a:ext cx="8136904" cy="34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5" imgW="4206605" imgH="1969179" progId="Excel.Sheet.8">
                  <p:embed/>
                </p:oleObj>
              </mc:Choice>
              <mc:Fallback>
                <p:oleObj r:id="rId5" imgW="4206605" imgH="1969179" progId="Excel.Sheet.8">
                  <p:embed/>
                  <p:pic>
                    <p:nvPicPr>
                      <p:cNvPr id="0" name="Диаграмма 1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2996952"/>
                        <a:ext cx="8136904" cy="34563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1" y="-12672"/>
            <a:ext cx="9143999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91" y="1412776"/>
            <a:ext cx="8229600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Выбор одноклассниками цвета в интерьере</a:t>
            </a:r>
          </a:p>
          <a:p>
            <a:pPr marL="0" indent="0"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2852936"/>
          <a:ext cx="864096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D:\Оксана\презентации\шаблоны\kalendar-fon-dlya-prezentacij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"/>
          <a:stretch/>
        </p:blipFill>
        <p:spPr bwMode="auto">
          <a:xfrm>
            <a:off x="1" y="-12672"/>
            <a:ext cx="9143999" cy="687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5589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Цветоматрица настроений одноклассников</a:t>
            </a:r>
          </a:p>
          <a:p>
            <a:pPr marL="0" indent="0" algn="ctr">
              <a:buNone/>
            </a:pPr>
            <a:endParaRPr lang="ru-RU" sz="2000" dirty="0"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9" y="2564904"/>
          <a:ext cx="3024336" cy="4206240"/>
        </p:xfrm>
        <a:graphic>
          <a:graphicData uri="http://schemas.openxmlformats.org/drawingml/2006/table">
            <a:tbl>
              <a:tblPr/>
              <a:tblGrid>
                <a:gridCol w="646191"/>
                <a:gridCol w="577318"/>
                <a:gridCol w="646191"/>
                <a:gridCol w="577318"/>
                <a:gridCol w="577318"/>
              </a:tblGrid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9749"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228600"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E:\DSC_01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403244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1113</TotalTime>
  <Words>306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Лист Microsoft Excel 97-2003</vt:lpstr>
      <vt:lpstr>Муниципальное бюджетное общеобразовательное учреждение «Берёзовская средняя образовательная школа № 1 имени Е. К. Зырянова» </vt:lpstr>
      <vt:lpstr> Введение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 (Система Л.В. Занков)</dc:title>
  <dc:creator>Артур</dc:creator>
  <cp:lastModifiedBy>школа №1</cp:lastModifiedBy>
  <cp:revision>236</cp:revision>
  <dcterms:created xsi:type="dcterms:W3CDTF">2013-02-02T13:18:53Z</dcterms:created>
  <dcterms:modified xsi:type="dcterms:W3CDTF">2016-02-25T05:43:34Z</dcterms:modified>
</cp:coreProperties>
</file>