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4624"/>
            <a:ext cx="7772400" cy="1470025"/>
          </a:xfrm>
        </p:spPr>
        <p:txBody>
          <a:bodyPr/>
          <a:lstStyle/>
          <a:p>
            <a:r>
              <a:rPr lang="ru-RU" dirty="0" smtClean="0"/>
              <a:t>Политика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125973" cy="17281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Alex\Desktop\Aristipp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2" y="1692615"/>
            <a:ext cx="2627784" cy="305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lex\Desktop\plat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776" y="1692615"/>
            <a:ext cx="3313312" cy="305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lex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088" y="1692615"/>
            <a:ext cx="3181633" cy="304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049728"/>
            <a:ext cx="12913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Сократ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5032702"/>
            <a:ext cx="888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Платон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88312" y="5049728"/>
            <a:ext cx="12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Аристотель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97827" y="5589240"/>
            <a:ext cx="704379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sz="2800" b="1" dirty="0" smtClean="0"/>
              <a:t>Возникновение политики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2737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Реляционистские</a:t>
            </a:r>
            <a:r>
              <a:rPr lang="ru-RU" dirty="0" smtClean="0"/>
              <a:t> теории.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 точки зрения </a:t>
            </a:r>
            <a:r>
              <a:rPr lang="ru-RU" i="1" dirty="0" err="1"/>
              <a:t>реляционистских</a:t>
            </a:r>
            <a:r>
              <a:rPr lang="ru-RU" i="1" dirty="0"/>
              <a:t> теорий </a:t>
            </a:r>
            <a:r>
              <a:rPr lang="ru-RU" dirty="0"/>
              <a:t>(от англ. </a:t>
            </a:r>
            <a:r>
              <a:rPr lang="ru-RU" i="1" dirty="0" err="1"/>
              <a:t>relation</a:t>
            </a:r>
            <a:r>
              <a:rPr lang="ru-RU" i="1" dirty="0"/>
              <a:t> — </a:t>
            </a:r>
            <a:r>
              <a:rPr lang="ru-RU" dirty="0"/>
              <a:t>отношение) </a:t>
            </a:r>
            <a:r>
              <a:rPr lang="ru-RU" dirty="0" smtClean="0"/>
              <a:t>власть рассматривается </a:t>
            </a:r>
            <a:r>
              <a:rPr lang="ru-RU" dirty="0"/>
              <a:t>как взаимоотношение </a:t>
            </a:r>
            <a:r>
              <a:rPr lang="ru-RU" dirty="0" smtClean="0"/>
              <a:t>как минимум </a:t>
            </a:r>
            <a:r>
              <a:rPr lang="ru-RU" dirty="0"/>
              <a:t>двух </a:t>
            </a:r>
            <a:r>
              <a:rPr lang="ru-RU" dirty="0" smtClean="0"/>
              <a:t>субъектов</a:t>
            </a:r>
            <a:r>
              <a:rPr lang="en-US" dirty="0" smtClean="0"/>
              <a:t>:</a:t>
            </a:r>
          </a:p>
          <a:p>
            <a:r>
              <a:rPr lang="en-US" dirty="0" smtClean="0"/>
              <a:t>1</a:t>
            </a:r>
            <a:r>
              <a:rPr lang="ru-RU" dirty="0" smtClean="0"/>
              <a:t>. Теория сопротивления (</a:t>
            </a:r>
            <a:r>
              <a:rPr lang="ru-RU" dirty="0"/>
              <a:t>Д. </a:t>
            </a:r>
            <a:r>
              <a:rPr lang="ru-RU" dirty="0" err="1"/>
              <a:t>Картрайт</a:t>
            </a:r>
            <a:r>
              <a:rPr lang="ru-RU" dirty="0"/>
              <a:t>, Ж. Френч</a:t>
            </a:r>
            <a:r>
              <a:rPr lang="ru-RU" dirty="0" smtClean="0"/>
              <a:t>).</a:t>
            </a:r>
          </a:p>
          <a:p>
            <a:r>
              <a:rPr lang="ru-RU" dirty="0" smtClean="0"/>
              <a:t>2. Теория </a:t>
            </a:r>
            <a:r>
              <a:rPr lang="en-US" dirty="0" smtClean="0"/>
              <a:t>“</a:t>
            </a:r>
            <a:r>
              <a:rPr lang="ru-RU" dirty="0" smtClean="0"/>
              <a:t>обмена ресурсов</a:t>
            </a:r>
            <a:r>
              <a:rPr lang="en-US" dirty="0" smtClean="0"/>
              <a:t>”</a:t>
            </a:r>
            <a:r>
              <a:rPr lang="ru-RU" dirty="0" smtClean="0"/>
              <a:t> (</a:t>
            </a:r>
            <a:r>
              <a:rPr lang="ru-RU" dirty="0"/>
              <a:t>П. </a:t>
            </a:r>
            <a:r>
              <a:rPr lang="ru-RU" dirty="0" err="1"/>
              <a:t>Блау</a:t>
            </a:r>
            <a:r>
              <a:rPr lang="ru-RU" dirty="0"/>
              <a:t>, X. Келли, Д. </a:t>
            </a:r>
            <a:r>
              <a:rPr lang="ru-RU" dirty="0" err="1" smtClean="0"/>
              <a:t>Хиксон</a:t>
            </a:r>
            <a:r>
              <a:rPr lang="ru-RU" dirty="0" smtClean="0"/>
              <a:t>, К</a:t>
            </a:r>
            <a:r>
              <a:rPr lang="ru-RU" dirty="0"/>
              <a:t>. </a:t>
            </a:r>
            <a:r>
              <a:rPr lang="ru-RU" dirty="0" err="1"/>
              <a:t>Хайпингс</a:t>
            </a:r>
            <a:r>
              <a:rPr lang="ru-RU" dirty="0"/>
              <a:t>, Дж. </a:t>
            </a:r>
            <a:r>
              <a:rPr lang="ru-RU" dirty="0" err="1"/>
              <a:t>Хоманс</a:t>
            </a:r>
            <a:r>
              <a:rPr lang="ru-RU" dirty="0"/>
              <a:t>, Р. </a:t>
            </a:r>
            <a:r>
              <a:rPr lang="ru-RU" dirty="0" err="1"/>
              <a:t>Эмерсон</a:t>
            </a:r>
            <a:r>
              <a:rPr lang="ru-RU" dirty="0" smtClean="0"/>
              <a:t>.).</a:t>
            </a:r>
          </a:p>
          <a:p>
            <a:r>
              <a:rPr lang="ru-RU" dirty="0" smtClean="0"/>
              <a:t>3. Теория разделения зон влияния. (Д. Ронг).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077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264696"/>
          </a:xfrm>
        </p:spPr>
        <p:txBody>
          <a:bodyPr/>
          <a:lstStyle/>
          <a:p>
            <a:r>
              <a:rPr lang="ru-RU" dirty="0" err="1" smtClean="0"/>
              <a:t>Бихевиористская</a:t>
            </a:r>
            <a:r>
              <a:rPr lang="ru-RU" dirty="0" smtClean="0"/>
              <a:t> теория.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Системная теория.</a:t>
            </a:r>
            <a:endParaRPr lang="ru-RU" dirty="0"/>
          </a:p>
        </p:txBody>
      </p:sp>
      <p:pic>
        <p:nvPicPr>
          <p:cNvPr id="2050" name="Picture 2" descr="C:\Users\Alex\Desktop\sd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93404"/>
            <a:ext cx="2376264" cy="18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стрелка влево/вправо 4"/>
          <p:cNvSpPr/>
          <p:nvPr/>
        </p:nvSpPr>
        <p:spPr>
          <a:xfrm>
            <a:off x="2981706" y="1960946"/>
            <a:ext cx="720080" cy="52205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Alex\Desktop\923632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293404"/>
            <a:ext cx="2235696" cy="18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6228184" y="1978058"/>
            <a:ext cx="504056" cy="487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C:\Users\Alex\Desktop\65623233_game6763725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799" y="1293405"/>
            <a:ext cx="2176300" cy="18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lex\Desktop\vl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57859"/>
            <a:ext cx="2298138" cy="218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lex\Desktop\information_items_1275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882" y="4357860"/>
            <a:ext cx="3612604" cy="218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8357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Легальность и Легитимность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Легальность = законность.</a:t>
            </a:r>
          </a:p>
          <a:p>
            <a:r>
              <a:rPr lang="ru-RU" dirty="0" smtClean="0"/>
              <a:t>Легитимность = поддержка.</a:t>
            </a:r>
          </a:p>
          <a:p>
            <a:pPr marL="0" indent="0">
              <a:buNone/>
            </a:pPr>
            <a:r>
              <a:rPr lang="ru-RU" dirty="0" err="1" smtClean="0"/>
              <a:t>Легитимизация</a:t>
            </a:r>
            <a:r>
              <a:rPr lang="ru-RU" dirty="0" smtClean="0"/>
              <a:t> власти.</a:t>
            </a:r>
          </a:p>
          <a:p>
            <a:pPr marL="0" indent="0">
              <a:buNone/>
            </a:pPr>
            <a:r>
              <a:rPr lang="ru-RU" dirty="0" smtClean="0"/>
              <a:t>1. Социально – психологический.</a:t>
            </a:r>
          </a:p>
          <a:p>
            <a:pPr marL="0" indent="0">
              <a:buNone/>
            </a:pPr>
            <a:r>
              <a:rPr lang="ru-RU" dirty="0" smtClean="0"/>
              <a:t>2. Политическое участие.</a:t>
            </a:r>
          </a:p>
          <a:p>
            <a:pPr marL="0" indent="0">
              <a:buNone/>
            </a:pPr>
            <a:r>
              <a:rPr lang="ru-RU" dirty="0" smtClean="0"/>
              <a:t>3. Политическая социализация.</a:t>
            </a:r>
          </a:p>
          <a:p>
            <a:pPr marL="0" indent="0">
              <a:buNone/>
            </a:pPr>
            <a:r>
              <a:rPr lang="ru-RU" dirty="0" smtClean="0"/>
              <a:t>4. Демонстрация эффективности власти.</a:t>
            </a:r>
          </a:p>
          <a:p>
            <a:pPr marL="0" indent="0">
              <a:buNone/>
            </a:pPr>
            <a:r>
              <a:rPr lang="ru-RU" dirty="0" smtClean="0"/>
              <a:t>5. Образ </a:t>
            </a:r>
            <a:r>
              <a:rPr lang="en-US" dirty="0" smtClean="0"/>
              <a:t>“</a:t>
            </a:r>
            <a:r>
              <a:rPr lang="ru-RU" dirty="0" smtClean="0"/>
              <a:t>врагов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27255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власти.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 источникам (политическая, экономическая </a:t>
            </a:r>
            <a:r>
              <a:rPr lang="ru-RU" dirty="0" err="1" smtClean="0"/>
              <a:t>и.т.д</a:t>
            </a:r>
            <a:r>
              <a:rPr lang="ru-RU" dirty="0" smtClean="0"/>
              <a:t>.).</a:t>
            </a:r>
          </a:p>
          <a:p>
            <a:pPr marL="0" indent="0">
              <a:buNone/>
            </a:pPr>
            <a:r>
              <a:rPr lang="ru-RU" dirty="0" smtClean="0"/>
              <a:t>По субъектам (государственная, семейная, партийная </a:t>
            </a:r>
            <a:r>
              <a:rPr lang="ru-RU" dirty="0" err="1" smtClean="0"/>
              <a:t>и.т.д</a:t>
            </a:r>
            <a:r>
              <a:rPr lang="ru-RU" dirty="0" smtClean="0"/>
              <a:t>.).</a:t>
            </a:r>
          </a:p>
          <a:p>
            <a:pPr marL="0" indent="0">
              <a:buNone/>
            </a:pPr>
            <a:r>
              <a:rPr lang="ru-RU" dirty="0" smtClean="0"/>
              <a:t>По функциям органов власти (судебная, законодательная, исполнительная).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74725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Политическая власть – один из видов власти в обществе, где в качестве субъектов власти выступает государство в лице своих органов, учреждений, должностных лиц, а в качестве объекта власти – население страны.</a:t>
            </a:r>
          </a:p>
          <a:p>
            <a:pPr marL="0" indent="0">
              <a:buNone/>
            </a:pPr>
            <a:r>
              <a:rPr lang="ru-RU" dirty="0" smtClean="0"/>
              <a:t>Источники власти</a:t>
            </a:r>
            <a:r>
              <a:rPr lang="en-US" dirty="0" smtClean="0"/>
              <a:t>: </a:t>
            </a:r>
            <a:r>
              <a:rPr lang="ru-RU" dirty="0" smtClean="0"/>
              <a:t>сила, богатства, знания.</a:t>
            </a:r>
          </a:p>
          <a:p>
            <a:pPr marL="0" indent="0">
              <a:buNone/>
            </a:pPr>
            <a:r>
              <a:rPr lang="ru-RU" dirty="0" smtClean="0"/>
              <a:t>Признаки политической власти</a:t>
            </a:r>
            <a:r>
              <a:rPr lang="en-US" dirty="0" smtClean="0"/>
              <a:t>:</a:t>
            </a:r>
            <a:r>
              <a:rPr lang="ru-RU" dirty="0" smtClean="0"/>
              <a:t> публичность, суверенность, </a:t>
            </a:r>
            <a:r>
              <a:rPr lang="ru-RU" dirty="0" err="1" smtClean="0"/>
              <a:t>моноцентричность</a:t>
            </a:r>
            <a:r>
              <a:rPr lang="ru-RU" dirty="0" smtClean="0"/>
              <a:t>, ограниченность территорией, наличие аппарата управления, возможность принуждения в отношении общества и личности.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0383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власти.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300" dirty="0" smtClean="0"/>
              <a:t>1. Руководство государства в целом и каждой его сферой.</a:t>
            </a:r>
          </a:p>
          <a:p>
            <a:pPr marL="0" indent="0">
              <a:buNone/>
            </a:pPr>
            <a:r>
              <a:rPr lang="ru-RU" sz="2300" dirty="0" smtClean="0"/>
              <a:t>2. Обеспечение стабильности в стране и обществе.</a:t>
            </a:r>
            <a:r>
              <a:rPr lang="ru-RU" sz="2300" dirty="0"/>
              <a:t> </a:t>
            </a:r>
            <a:endParaRPr lang="ru-RU" sz="2300" dirty="0" smtClean="0"/>
          </a:p>
          <a:p>
            <a:pPr marL="0" indent="0">
              <a:buNone/>
            </a:pPr>
            <a:r>
              <a:rPr lang="ru-RU" sz="2300" dirty="0" smtClean="0"/>
              <a:t>3. </a:t>
            </a:r>
            <a:r>
              <a:rPr lang="ru-RU" sz="2300" dirty="0"/>
              <a:t>О</a:t>
            </a:r>
            <a:r>
              <a:rPr lang="ru-RU" sz="2300" dirty="0" smtClean="0"/>
              <a:t>пределяет </a:t>
            </a:r>
            <a:r>
              <a:rPr lang="ru-RU" sz="2300" dirty="0"/>
              <a:t>основные цели развития общества и осуществляет выбор </a:t>
            </a:r>
            <a:r>
              <a:rPr lang="ru-RU" sz="2300" dirty="0" smtClean="0"/>
              <a:t>альтернатив </a:t>
            </a:r>
            <a:r>
              <a:rPr lang="ru-RU" sz="2300" dirty="0"/>
              <a:t>общественного </a:t>
            </a:r>
            <a:r>
              <a:rPr lang="ru-RU" sz="2300" dirty="0" smtClean="0"/>
              <a:t>развития.</a:t>
            </a:r>
            <a:endParaRPr lang="ru-RU" sz="2300" dirty="0"/>
          </a:p>
          <a:p>
            <a:pPr marL="0" indent="0">
              <a:buNone/>
            </a:pPr>
            <a:r>
              <a:rPr lang="ru-RU" sz="2300" dirty="0" smtClean="0"/>
              <a:t>4. </a:t>
            </a:r>
            <a:r>
              <a:rPr lang="ru-RU" sz="2300" dirty="0"/>
              <a:t>О</a:t>
            </a:r>
            <a:r>
              <a:rPr lang="ru-RU" sz="2300" dirty="0" smtClean="0"/>
              <a:t>беспечивает </a:t>
            </a:r>
            <a:r>
              <a:rPr lang="ru-RU" sz="2300" dirty="0"/>
              <a:t>интеграцию общества, сохранение порядка и </a:t>
            </a:r>
            <a:r>
              <a:rPr lang="ru-RU" sz="2300" dirty="0" smtClean="0"/>
              <a:t>целостности.</a:t>
            </a:r>
            <a:endParaRPr lang="ru-RU" sz="2300" dirty="0"/>
          </a:p>
          <a:p>
            <a:pPr marL="0" indent="0">
              <a:buNone/>
            </a:pPr>
            <a:r>
              <a:rPr lang="ru-RU" sz="2300" dirty="0" smtClean="0"/>
              <a:t>5. </a:t>
            </a:r>
            <a:r>
              <a:rPr lang="ru-RU" sz="2300" dirty="0"/>
              <a:t>Р</a:t>
            </a:r>
            <a:r>
              <a:rPr lang="ru-RU" sz="2300" dirty="0" smtClean="0"/>
              <a:t>егулирует </a:t>
            </a:r>
            <a:r>
              <a:rPr lang="ru-RU" sz="2300" dirty="0"/>
              <a:t>возникающие в обществе социальные конфликты, </a:t>
            </a:r>
            <a:r>
              <a:rPr lang="ru-RU" sz="2300" dirty="0" smtClean="0"/>
              <a:t>осуществляет деятельность</a:t>
            </a:r>
            <a:r>
              <a:rPr lang="ru-RU" sz="2300" dirty="0"/>
              <a:t>, направленную на их разрешение;</a:t>
            </a:r>
          </a:p>
          <a:p>
            <a:pPr marL="0" indent="0">
              <a:buNone/>
            </a:pPr>
            <a:r>
              <a:rPr lang="ru-RU" sz="2300" dirty="0" smtClean="0"/>
              <a:t>6. </a:t>
            </a:r>
            <a:r>
              <a:rPr lang="ru-RU" sz="2300" dirty="0"/>
              <a:t>О</a:t>
            </a:r>
            <a:r>
              <a:rPr lang="ru-RU" sz="2300" dirty="0" smtClean="0"/>
              <a:t>существляет </a:t>
            </a:r>
            <a:r>
              <a:rPr lang="ru-RU" sz="2300" dirty="0"/>
              <a:t>обязательное для всех распределение наиболее дефицитных </a:t>
            </a:r>
            <a:r>
              <a:rPr lang="ru-RU" sz="2300" dirty="0" smtClean="0"/>
              <a:t>ценностей </a:t>
            </a:r>
            <a:r>
              <a:rPr lang="ru-RU" sz="2300" dirty="0"/>
              <a:t>и благ, т. е. определяет порядок доступа к наиболее важным в </a:t>
            </a:r>
            <a:r>
              <a:rPr lang="ru-RU" sz="2300" dirty="0" smtClean="0"/>
              <a:t>обществе ресурсам</a:t>
            </a:r>
            <a:r>
              <a:rPr lang="ru-RU" sz="2300" dirty="0"/>
              <a:t>.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1384896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Небольшой </a:t>
            </a:r>
            <a:r>
              <a:rPr lang="ru-RU" dirty="0"/>
              <a:t>город-государство и прилегающие к нему </a:t>
            </a:r>
            <a:r>
              <a:rPr lang="ru-RU" dirty="0" smtClean="0"/>
              <a:t>селения.</a:t>
            </a:r>
          </a:p>
        </p:txBody>
      </p:sp>
      <p:pic>
        <p:nvPicPr>
          <p:cNvPr id="2051" name="Picture 3" descr="C:\Users\Alex\Desktop\slide-45-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239" y="2924944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0186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Политика как отношения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220" y="4891279"/>
            <a:ext cx="8229600" cy="163406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Политика </a:t>
            </a:r>
            <a:r>
              <a:rPr lang="ru-RU" dirty="0" smtClean="0"/>
              <a:t>- </a:t>
            </a:r>
            <a:r>
              <a:rPr lang="ru-RU" dirty="0"/>
              <a:t>сфера человеческой деятельности, связанная с отношениями между людьми по поводу установления, функционирования и изменения власти в обществе.</a:t>
            </a:r>
          </a:p>
        </p:txBody>
      </p:sp>
      <p:pic>
        <p:nvPicPr>
          <p:cNvPr id="3075" name="Picture 3" descr="C:\Users\Alex\Desktop\1_53f61f7ff2f4653f61f7ff2f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65" y="1772816"/>
            <a:ext cx="3531071" cy="249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4251311" y="2677885"/>
            <a:ext cx="936104" cy="5512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7" name="Picture 5" descr="C:\Users\Alex\Desktop\fabc09f3fb7a3f1c6abd8bd6d16aad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7"/>
            <a:ext cx="3312369" cy="249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19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Политика как деятельность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64904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Политика</a:t>
            </a:r>
            <a:r>
              <a:rPr lang="ru-RU" dirty="0" smtClean="0"/>
              <a:t> – деятельность в политической сфере общества, направленная на укрепление и реализации власти</a:t>
            </a:r>
            <a:r>
              <a:rPr lang="en-US" dirty="0" smtClean="0"/>
              <a:t>; </a:t>
            </a:r>
            <a:r>
              <a:rPr lang="ru-RU" dirty="0" smtClean="0"/>
              <a:t>деятельность связанная с определением содержания задач и функций государства.</a:t>
            </a:r>
          </a:p>
        </p:txBody>
      </p:sp>
      <p:pic>
        <p:nvPicPr>
          <p:cNvPr id="4098" name="Picture 2" descr="C:\Users\Alex\Desktop\clp34GsnNN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509120"/>
            <a:ext cx="180020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0175" y="4709144"/>
            <a:ext cx="29340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/>
              <a:t>“Политика есть искусство возможного.”</a:t>
            </a:r>
          </a:p>
          <a:p>
            <a:pPr algn="r"/>
            <a:r>
              <a:rPr lang="ru-RU" sz="2400" i="1" dirty="0"/>
              <a:t>Отто фон Бисмарк.</a:t>
            </a:r>
          </a:p>
        </p:txBody>
      </p:sp>
    </p:spTree>
    <p:extLst>
      <p:ext uri="{BB962C8B-B14F-4D97-AF65-F5344CB8AC3E}">
        <p14:creationId xmlns:p14="http://schemas.microsoft.com/office/powerpoint/2010/main" val="4673819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политики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Организационная</a:t>
            </a:r>
          </a:p>
          <a:p>
            <a:r>
              <a:rPr lang="ru-RU" dirty="0" smtClean="0"/>
              <a:t>2. Коммуникативная</a:t>
            </a:r>
          </a:p>
          <a:p>
            <a:r>
              <a:rPr lang="ru-RU" dirty="0" smtClean="0"/>
              <a:t>3. Воспитательная</a:t>
            </a:r>
          </a:p>
          <a:p>
            <a:r>
              <a:rPr lang="ru-RU" dirty="0" smtClean="0"/>
              <a:t>4. Контролирующая</a:t>
            </a:r>
          </a:p>
          <a:p>
            <a:r>
              <a:rPr lang="ru-RU" dirty="0" smtClean="0"/>
              <a:t>5. Интегративная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720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По сферам общественной жизни</a:t>
            </a:r>
            <a:r>
              <a:rPr lang="ru-RU" dirty="0"/>
              <a:t> выделяются следующие виды политики:</a:t>
            </a:r>
          </a:p>
          <a:p>
            <a:pPr lvl="0"/>
            <a:r>
              <a:rPr lang="ru-RU" b="1" dirty="0"/>
              <a:t>экономическая</a:t>
            </a:r>
            <a:r>
              <a:rPr lang="ru-RU" dirty="0"/>
              <a:t> — регулирование отношений между индивидами и социальными группами в экономической сфере;</a:t>
            </a:r>
          </a:p>
          <a:p>
            <a:pPr lvl="0"/>
            <a:r>
              <a:rPr lang="ru-RU" b="1" dirty="0"/>
              <a:t>социальная</a:t>
            </a:r>
            <a:r>
              <a:rPr lang="ru-RU" dirty="0"/>
              <a:t> — регулирование отношений между индивидами и социальными группами по поводу их места в обществе;</a:t>
            </a:r>
          </a:p>
          <a:p>
            <a:pPr lvl="0"/>
            <a:r>
              <a:rPr lang="ru-RU" b="1" dirty="0"/>
              <a:t>национальная</a:t>
            </a:r>
            <a:r>
              <a:rPr lang="ru-RU" dirty="0"/>
              <a:t> — регулирование отношений между нациями, этническими группами;</a:t>
            </a:r>
          </a:p>
          <a:p>
            <a:pPr lvl="0"/>
            <a:r>
              <a:rPr lang="ru-RU" b="1" dirty="0"/>
              <a:t>культурная</a:t>
            </a:r>
            <a:r>
              <a:rPr lang="ru-RU" dirty="0"/>
              <a:t> — регулирование отношений между индивидами и социальными группами в духовной жизни;</a:t>
            </a:r>
          </a:p>
          <a:p>
            <a:pPr lvl="0"/>
            <a:r>
              <a:rPr lang="ru-RU" b="1" dirty="0"/>
              <a:t>государственно-административная</a:t>
            </a:r>
            <a:r>
              <a:rPr lang="ru-RU" dirty="0"/>
              <a:t> — регулирование отношений во властно-политической сфере.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1301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По уровням проявления</a:t>
            </a:r>
            <a:r>
              <a:rPr lang="ru-RU" dirty="0"/>
              <a:t> выделяются следующие виды политики</a:t>
            </a:r>
            <a:r>
              <a:rPr lang="ru-RU" dirty="0" smtClean="0"/>
              <a:t>:</a:t>
            </a:r>
          </a:p>
          <a:p>
            <a:r>
              <a:rPr lang="ru-RU" b="1" dirty="0" smtClean="0"/>
              <a:t>местная</a:t>
            </a:r>
            <a:r>
              <a:rPr lang="ru-RU" dirty="0"/>
              <a:t> — регулирование вопросов и проблем местного значения (на уровне села, города, района);</a:t>
            </a:r>
          </a:p>
          <a:p>
            <a:r>
              <a:rPr lang="ru-RU" b="1" dirty="0"/>
              <a:t>региональная</a:t>
            </a:r>
            <a:r>
              <a:rPr lang="ru-RU" dirty="0"/>
              <a:t> — регулирование вопросов и проблем, связанных с развитием целого региона (напр. губернии, штата, субъекта федерации, федерального округа и т.д.);</a:t>
            </a:r>
          </a:p>
          <a:p>
            <a:r>
              <a:rPr lang="ru-RU" b="1" dirty="0"/>
              <a:t>общегосударственная</a:t>
            </a:r>
            <a:r>
              <a:rPr lang="ru-RU" dirty="0"/>
              <a:t> — регулирование вопросов, связанных с развитием общества и государства в целом;</a:t>
            </a:r>
          </a:p>
          <a:p>
            <a:r>
              <a:rPr lang="ru-RU" b="1" dirty="0"/>
              <a:t>международная</a:t>
            </a:r>
            <a:r>
              <a:rPr lang="ru-RU" dirty="0"/>
              <a:t> — регулирование отношений между государствами и группами государств на международной арене;</a:t>
            </a:r>
          </a:p>
          <a:p>
            <a:r>
              <a:rPr lang="ru-RU" b="1" dirty="0"/>
              <a:t>мировая</a:t>
            </a:r>
            <a:r>
              <a:rPr lang="ru-RU" dirty="0"/>
              <a:t> (глобальный уровень) — регулирование вопросов и острых проблем в мировом сообществе, связанных с решением глобальных проблем современности.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7705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700" b="1" dirty="0"/>
              <a:t>По </a:t>
            </a:r>
            <a:r>
              <a:rPr lang="ru-RU" sz="2700" b="1" dirty="0" err="1"/>
              <a:t>объему</a:t>
            </a:r>
            <a:r>
              <a:rPr lang="ru-RU" sz="2700" dirty="0"/>
              <a:t> политика подразделяется на:</a:t>
            </a:r>
          </a:p>
          <a:p>
            <a:r>
              <a:rPr lang="ru-RU" sz="2700" b="1" dirty="0"/>
              <a:t>стратегическую</a:t>
            </a:r>
            <a:r>
              <a:rPr lang="ru-RU" sz="2700" dirty="0"/>
              <a:t> (долгосрочную) — выбор наиболее значимых приоритетов развития общества, важнейших, долговременных целей, определение путей и способов их достижения;</a:t>
            </a:r>
          </a:p>
          <a:p>
            <a:r>
              <a:rPr lang="ru-RU" sz="2700" b="1" dirty="0"/>
              <a:t>тактическую</a:t>
            </a:r>
            <a:r>
              <a:rPr lang="ru-RU" sz="2700" dirty="0"/>
              <a:t> (краткосрочную) — решение текущих вопросов, выработка и реализация оперативных решений по проблемам, возникающим в обществе</a:t>
            </a:r>
            <a:r>
              <a:rPr lang="ru-RU" sz="2700" dirty="0" smtClean="0"/>
              <a:t>.</a:t>
            </a:r>
          </a:p>
          <a:p>
            <a:pPr marL="0" indent="0">
              <a:buNone/>
            </a:pPr>
            <a:r>
              <a:rPr lang="ru-RU" sz="2800" b="1" dirty="0"/>
              <a:t>По функциям </a:t>
            </a:r>
            <a:r>
              <a:rPr lang="ru-RU" sz="2800" dirty="0"/>
              <a:t>государственная политика подразделяется на:</a:t>
            </a:r>
          </a:p>
          <a:p>
            <a:r>
              <a:rPr lang="ru-RU" sz="2800" b="1" dirty="0"/>
              <a:t>внутреннюю политику</a:t>
            </a:r>
            <a:r>
              <a:rPr lang="ru-RU" sz="2800" dirty="0"/>
              <a:t> — регулирование отношений между индивидами и социальными группами в различных сферах общества внутри одного государства;</a:t>
            </a:r>
          </a:p>
          <a:p>
            <a:r>
              <a:rPr lang="ru-RU" sz="2800" b="1" dirty="0"/>
              <a:t>внешнюю</a:t>
            </a:r>
            <a:r>
              <a:rPr lang="ru-RU" sz="2800" dirty="0"/>
              <a:t> — регулирование отношений между государствами, группами государств и другими политическими субъектами на международной арене.</a:t>
            </a:r>
          </a:p>
          <a:p>
            <a:endParaRPr lang="ru-RU" sz="27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9183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Власть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Власть</a:t>
            </a:r>
            <a:r>
              <a:rPr lang="ru-RU" dirty="0"/>
              <a:t> </a:t>
            </a:r>
            <a:r>
              <a:rPr lang="ru-RU" dirty="0" smtClean="0"/>
              <a:t>— </a:t>
            </a:r>
            <a:r>
              <a:rPr lang="ru-RU" i="1" dirty="0"/>
              <a:t>возможность </a:t>
            </a:r>
            <a:r>
              <a:rPr lang="ru-RU" dirty="0" smtClean="0"/>
              <a:t>одного социального </a:t>
            </a:r>
            <a:r>
              <a:rPr lang="ru-RU" dirty="0"/>
              <a:t>субъекта реализовать свою волю вопреки сопротивлению других </a:t>
            </a:r>
            <a:r>
              <a:rPr lang="ru-RU" dirty="0" smtClean="0"/>
              <a:t>участников политического действия.</a:t>
            </a:r>
            <a:endParaRPr lang="ru-RU" dirty="0"/>
          </a:p>
        </p:txBody>
      </p:sp>
      <p:pic>
        <p:nvPicPr>
          <p:cNvPr id="1026" name="Picture 2" descr="C:\Users\Alex\Desktop\l43-101208123204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05064"/>
            <a:ext cx="1935708" cy="247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6016" y="6021288"/>
            <a:ext cx="1472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Макс </a:t>
            </a:r>
            <a:r>
              <a:rPr lang="ru-RU" i="1" dirty="0" err="1"/>
              <a:t>Веббер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561020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449</Words>
  <Application>Microsoft Office PowerPoint</Application>
  <PresentationFormat>Экран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Политика</vt:lpstr>
      <vt:lpstr>Полис</vt:lpstr>
      <vt:lpstr>Политика как отношения</vt:lpstr>
      <vt:lpstr>Политика как деятельность</vt:lpstr>
      <vt:lpstr>Роль политики</vt:lpstr>
      <vt:lpstr>Презентация PowerPoint</vt:lpstr>
      <vt:lpstr>Презентация PowerPoint</vt:lpstr>
      <vt:lpstr>Презентация PowerPoint</vt:lpstr>
      <vt:lpstr>Власть</vt:lpstr>
      <vt:lpstr>Реляционистские теории.</vt:lpstr>
      <vt:lpstr>Презентация PowerPoint</vt:lpstr>
      <vt:lpstr>Легальность и Легитимность</vt:lpstr>
      <vt:lpstr>Виды власти.</vt:lpstr>
      <vt:lpstr>ГИА</vt:lpstr>
      <vt:lpstr>Функции власти.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Политика</dc:title>
  <dc:creator>Alex</dc:creator>
  <cp:lastModifiedBy>Alex</cp:lastModifiedBy>
  <cp:revision>23</cp:revision>
  <dcterms:created xsi:type="dcterms:W3CDTF">2015-08-30T09:46:16Z</dcterms:created>
  <dcterms:modified xsi:type="dcterms:W3CDTF">2015-09-02T10:14:18Z</dcterms:modified>
</cp:coreProperties>
</file>