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2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AB"/>
    <a:srgbClr val="EA3C0C"/>
    <a:srgbClr val="ED106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366" autoAdjust="0"/>
  </p:normalViewPr>
  <p:slideViewPr>
    <p:cSldViewPr showGuides="1">
      <p:cViewPr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101" d="100"/>
          <a:sy n="101" d="100"/>
        </p:scale>
        <p:origin x="-253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8911F-C8B4-4DD2-B18D-F3882A0788BB}" type="datetimeFigureOut">
              <a:rPr lang="ru-RU" smtClean="0"/>
              <a:pPr/>
              <a:t>12.09.2017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C1A6E-6B58-407B-B8B9-3ADF7A6157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елый слайд с лого и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 hasCustomPrompt="1"/>
          </p:nvPr>
        </p:nvSpPr>
        <p:spPr>
          <a:xfrm>
            <a:off x="457200" y="3714752"/>
            <a:ext cx="8229600" cy="2411411"/>
          </a:xfrm>
        </p:spPr>
        <p:txBody>
          <a:bodyPr/>
          <a:lstStyle>
            <a:lvl1pPr algn="ctr">
              <a:buNone/>
              <a:defRPr/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ru-RU" dirty="0" err="1" smtClean="0"/>
              <a:t>аапап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D0E0D-F197-4B14-B296-C27E6C00E6CA}" type="datetimeFigureOut">
              <a:rPr lang="ru-RU" smtClean="0"/>
              <a:pPr/>
              <a:t>12.09.2017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23C3-D32D-4340-A654-431DCF2B3DC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85720" y="6143644"/>
            <a:ext cx="3143272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21571" y="1214422"/>
            <a:ext cx="6500858" cy="157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380312" y="5733256"/>
            <a:ext cx="1440160" cy="1008112"/>
          </a:xfrm>
        </p:spPr>
        <p:txBody>
          <a:bodyPr/>
          <a:lstStyle/>
          <a:p>
            <a:fld id="{85BC23C3-D32D-4340-A654-431DCF2B3DCF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E:\USERS\Savelevatv\Downloads\bag-1245954_960_720 (1)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52320" y="5805264"/>
            <a:ext cx="1390080" cy="928480"/>
          </a:xfrm>
          <a:prstGeom prst="rect">
            <a:avLst/>
          </a:prstGeom>
          <a:noFill/>
        </p:spPr>
      </p:pic>
      <p:sp>
        <p:nvSpPr>
          <p:cNvPr id="9" name="Номер слайда 5"/>
          <p:cNvSpPr txBox="1">
            <a:spLocks/>
          </p:cNvSpPr>
          <p:nvPr userDrawn="1"/>
        </p:nvSpPr>
        <p:spPr>
          <a:xfrm>
            <a:off x="3923928" y="6165304"/>
            <a:ext cx="3312368" cy="57606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ctr"/>
            <a:r>
              <a:rPr lang="ru-RU" sz="1200" b="1" dirty="0" smtClean="0">
                <a:solidFill>
                  <a:srgbClr val="EA3C0C"/>
                </a:solidFill>
              </a:rPr>
              <a:t>Конкурс «Творческая мастерская педагога: </a:t>
            </a:r>
          </a:p>
          <a:p>
            <a:pPr lvl="0" algn="ctr"/>
            <a:r>
              <a:rPr lang="ru-RU" sz="1200" b="1" dirty="0" smtClean="0">
                <a:solidFill>
                  <a:srgbClr val="EA3C0C"/>
                </a:solidFill>
              </a:rPr>
              <a:t>ЛЭПБУК  своими руками»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 hasCustomPrompt="1"/>
          </p:nvPr>
        </p:nvSpPr>
        <p:spPr>
          <a:xfrm>
            <a:off x="3635896" y="6237312"/>
            <a:ext cx="3384376" cy="432048"/>
          </a:xfrm>
        </p:spPr>
        <p:txBody>
          <a:bodyPr>
            <a:normAutofit/>
          </a:bodyPr>
          <a:lstStyle>
            <a:lvl1pPr algn="ctr">
              <a:buNone/>
              <a:defRPr sz="1200" b="1" baseline="0">
                <a:solidFill>
                  <a:srgbClr val="EA3C0C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Конкурс «Творческая мастерская педагога: </a:t>
            </a:r>
          </a:p>
          <a:p>
            <a:pPr lvl="0"/>
            <a:r>
              <a:rPr lang="ru-RU" dirty="0" smtClean="0"/>
              <a:t>ЛЭПБУК  своими руками»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380312" y="5733256"/>
            <a:ext cx="1440160" cy="1008112"/>
          </a:xfrm>
        </p:spPr>
        <p:txBody>
          <a:bodyPr/>
          <a:lstStyle/>
          <a:p>
            <a:fld id="{85BC23C3-D32D-4340-A654-431DCF2B3DCF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E:\USERS\Savelevatv\Downloads\bag-1245954_960_720 (1)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52320" y="5805264"/>
            <a:ext cx="1390080" cy="92848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428736"/>
          </a:xfrm>
          <a:prstGeom prst="rect">
            <a:avLst/>
          </a:prstGeom>
          <a:solidFill>
            <a:srgbClr val="005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D0E0D-F197-4B14-B296-C27E6C00E6CA}" type="datetimeFigureOut">
              <a:rPr lang="ru-RU" smtClean="0"/>
              <a:pPr/>
              <a:t>12.09.2017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78CC3-53C0-48D8-B9B5-0555F359B2A6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Picture 2" descr="D:\Masha\черная пятница\!Фирменные стили и логотипы\!Российский учебник\презентация\для перезентации РУ\для-перезентации-РУ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6215082"/>
            <a:ext cx="2976560" cy="45073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0" r:id="rId2"/>
    <p:sldLayoutId id="214748371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dou47.ucoz.com/" TargetMode="External"/><Relationship Id="rId4" Type="http://schemas.openxmlformats.org/officeDocument/2006/relationships/hyperlink" Target="mailto:detskiisad47@yandex.r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Лэпбук</a:t>
            </a:r>
            <a:r>
              <a:rPr lang="ru-RU" dirty="0" smtClean="0"/>
              <a:t> «Путешествие в мир искусства»</a:t>
            </a:r>
            <a:br>
              <a:rPr lang="ru-RU" dirty="0" smtClean="0"/>
            </a:br>
            <a:r>
              <a:rPr lang="ru-RU" dirty="0" smtClean="0"/>
              <a:t>Тема «Радуга искусства»</a:t>
            </a:r>
            <a:endParaRPr lang="ru-RU" dirty="0"/>
          </a:p>
        </p:txBody>
      </p:sp>
      <p:pic>
        <p:nvPicPr>
          <p:cNvPr id="4" name="Содержимое 3" descr="DSCN310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301057" y="3329608"/>
            <a:ext cx="6842943" cy="3528392"/>
          </a:xfrm>
        </p:spPr>
      </p:pic>
      <p:pic>
        <p:nvPicPr>
          <p:cNvPr id="5" name="Рисунок 4" descr="DSCN316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" y="1484785"/>
            <a:ext cx="2843808" cy="230684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Пенал для творчества</a:t>
            </a:r>
            <a:endParaRPr lang="ru-RU" dirty="0"/>
          </a:p>
        </p:txBody>
      </p:sp>
      <p:pic>
        <p:nvPicPr>
          <p:cNvPr id="4" name="Содержимое 3" descr="DSCN315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1556792"/>
            <a:ext cx="1457029" cy="4951016"/>
          </a:xfrm>
        </p:spPr>
      </p:pic>
      <p:pic>
        <p:nvPicPr>
          <p:cNvPr id="5" name="Рисунок 4" descr="DSCN31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71800" y="1556792"/>
            <a:ext cx="4750117" cy="19203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39753" y="4077072"/>
            <a:ext cx="5760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пенале собраны инструменты для творчества: карандаши  цветов радуги, простой карандаш, ручка, маркер, стека, кисточка. Составляющие пенала изменяются и дополняются в зависимости от желаний детей.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детский сад\конкурсы\Новая папка (2)\1 0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412776"/>
            <a:ext cx="2448272" cy="3989040"/>
          </a:xfrm>
          <a:prstGeom prst="rect">
            <a:avLst/>
          </a:prstGeom>
          <a:noFill/>
        </p:spPr>
      </p:pic>
      <p:pic>
        <p:nvPicPr>
          <p:cNvPr id="5" name="Содержимое 3" descr="1039235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1772816"/>
            <a:ext cx="4038600" cy="21458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63481" y="3933056"/>
            <a:ext cx="4680519" cy="20313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«Детский сад № 47» (МБДОУ № 47)</a:t>
            </a:r>
          </a:p>
          <a:p>
            <a:r>
              <a:rPr lang="ru-RU" b="1" dirty="0" smtClean="0"/>
              <a:t>Адрес: </a:t>
            </a:r>
            <a:r>
              <a:rPr lang="ru-RU" dirty="0" smtClean="0"/>
              <a:t>652560, Россия, Кемеровская область г. Полысаево, ул. Космонавтов, д. 69 а.</a:t>
            </a:r>
          </a:p>
          <a:p>
            <a:r>
              <a:rPr lang="ru-RU" dirty="0" smtClean="0"/>
              <a:t>8 (38456) 4-27-33</a:t>
            </a:r>
          </a:p>
          <a:p>
            <a:r>
              <a:rPr lang="ru-RU" dirty="0" err="1" smtClean="0"/>
              <a:t>e-mail</a:t>
            </a:r>
            <a:r>
              <a:rPr lang="ru-RU" dirty="0" smtClean="0"/>
              <a:t>: </a:t>
            </a:r>
            <a:r>
              <a:rPr lang="ru-RU" dirty="0" smtClean="0">
                <a:hlinkClick r:id="rId4"/>
              </a:rPr>
              <a:t>detskiisad47@yandex.ru</a:t>
            </a:r>
            <a:endParaRPr lang="ru-RU" dirty="0" smtClean="0"/>
          </a:p>
          <a:p>
            <a:r>
              <a:rPr lang="ru-RU" dirty="0" smtClean="0"/>
              <a:t>сайт: </a:t>
            </a:r>
            <a:r>
              <a:rPr lang="ru-RU" dirty="0" smtClean="0">
                <a:solidFill>
                  <a:srgbClr val="005CAB"/>
                </a:solidFill>
                <a:hlinkClick r:id="rId5"/>
              </a:rPr>
              <a:t>http://mdou47.ucoz.com</a:t>
            </a:r>
            <a:endParaRPr lang="ru-RU" dirty="0" smtClean="0">
              <a:solidFill>
                <a:srgbClr val="005CAB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71800" y="1700808"/>
            <a:ext cx="16898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Маркина</a:t>
            </a:r>
          </a:p>
          <a:p>
            <a:r>
              <a:rPr lang="ru-RU" dirty="0" smtClean="0"/>
              <a:t>Валентина </a:t>
            </a:r>
          </a:p>
          <a:p>
            <a:r>
              <a:rPr lang="ru-RU" dirty="0" smtClean="0"/>
              <a:t>Владимировна,</a:t>
            </a:r>
          </a:p>
          <a:p>
            <a:r>
              <a:rPr lang="ru-RU" dirty="0" smtClean="0"/>
              <a:t>воспитатель.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/>
              <a:t>Лэпбук  «Путешествие в мир искусства»</a:t>
            </a:r>
            <a:br>
              <a:rPr lang="ru-RU" sz="2000" dirty="0" smtClean="0"/>
            </a:br>
            <a:r>
              <a:rPr lang="ru-RU" sz="2000" dirty="0" smtClean="0"/>
              <a:t>Предназначен для детей старшего дошкольного возраста.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300" b="1" dirty="0" smtClean="0"/>
              <a:t>В содержание лэпбука </a:t>
            </a:r>
            <a:r>
              <a:rPr lang="ru-RU" dirty="0" smtClean="0"/>
              <a:t>входят следующие разделы:  карточки «Виды искусства», книжка- раскладушка «Народное искусство», игра «Цвета и кляксы», конверт-раскладушка «Средства рисования», игра «</a:t>
            </a:r>
            <a:r>
              <a:rPr lang="ru-RU" dirty="0" err="1" smtClean="0"/>
              <a:t>Пазлы</a:t>
            </a:r>
            <a:r>
              <a:rPr lang="ru-RU" dirty="0" smtClean="0"/>
              <a:t>», образцы видов искусства, пенал с образцами инструментов для творчества.</a:t>
            </a:r>
          </a:p>
          <a:p>
            <a:pPr>
              <a:buNone/>
            </a:pPr>
            <a:r>
              <a:rPr lang="ru-RU" dirty="0" smtClean="0"/>
              <a:t>В каждой образовательной области </a:t>
            </a:r>
            <a:r>
              <a:rPr lang="ru-RU" dirty="0" err="1" smtClean="0"/>
              <a:t>лэпбук</a:t>
            </a:r>
            <a:r>
              <a:rPr lang="ru-RU" dirty="0" smtClean="0"/>
              <a:t> помогает решать свои задачи.</a:t>
            </a:r>
          </a:p>
          <a:p>
            <a:pPr>
              <a:buNone/>
            </a:pPr>
            <a:r>
              <a:rPr lang="ru-RU" sz="2300" b="1" dirty="0" smtClean="0"/>
              <a:t>В образовательной области «Социально-коммуникативное развитие»: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Воспитывает дружеские взаимоотношения между детьми, развивает умение самостоятельно объединяться для работы с пособием, помогать друг другу;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Воспитывает организованность, дисциплинированность.</a:t>
            </a:r>
          </a:p>
          <a:p>
            <a:pPr>
              <a:buNone/>
            </a:pPr>
            <a:r>
              <a:rPr lang="ru-RU" sz="2300" b="1" dirty="0" smtClean="0"/>
              <a:t>В образовательной области «Познавательное развитие»: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Развивать умение самостоятельно действовать в соответствии с предлагаемым алгоритмом; 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Содействует проявлению и развитию таких качеств как произвольное внимание, ассоциативно-образное и логическое мышление, воображение, познавательная активность;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Расширяет представление детей о мире искусства.</a:t>
            </a:r>
          </a:p>
          <a:p>
            <a:pPr>
              <a:buNone/>
            </a:pPr>
            <a:r>
              <a:rPr lang="ru-RU" sz="2300" b="1" dirty="0" smtClean="0"/>
              <a:t>В образовательной области «Речевое развитие»: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Совершенствует речь как средство общения и взаимодействия;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Обогащает словарный запас;</a:t>
            </a:r>
          </a:p>
          <a:p>
            <a:pPr>
              <a:buNone/>
            </a:pPr>
            <a:r>
              <a:rPr lang="ru-RU" sz="2300" b="1" dirty="0" smtClean="0"/>
              <a:t>В образовательной области «Художественно-эстетическое развитие»: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Развивает эстетическое восприятие, интерес к классическому и народному искусству;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Закрепляет знания о видах искусства.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Книжка- раскладушка «Народное искусство»</a:t>
            </a:r>
            <a:endParaRPr lang="ru-RU" dirty="0"/>
          </a:p>
        </p:txBody>
      </p:sp>
      <p:pic>
        <p:nvPicPr>
          <p:cNvPr id="4" name="Содержимое 3" descr="3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636912"/>
            <a:ext cx="2113096" cy="2520280"/>
          </a:xfrm>
        </p:spPr>
      </p:pic>
      <p:pic>
        <p:nvPicPr>
          <p:cNvPr id="5" name="Рисунок 4" descr="DSCN31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55776" y="1484784"/>
            <a:ext cx="5550829" cy="1633394"/>
          </a:xfrm>
          <a:prstGeom prst="rect">
            <a:avLst/>
          </a:prstGeom>
        </p:spPr>
      </p:pic>
      <p:pic>
        <p:nvPicPr>
          <p:cNvPr id="6" name="Рисунок 5" descr="DSCN31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55776" y="4941168"/>
            <a:ext cx="5508104" cy="17224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3140968"/>
            <a:ext cx="6588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Книжка-раскладушка представляет образцы народного искусства в разных областях. </a:t>
            </a:r>
          </a:p>
          <a:p>
            <a:r>
              <a:rPr lang="ru-RU" dirty="0" smtClean="0"/>
              <a:t>Каждая картинка подписана. </a:t>
            </a:r>
          </a:p>
          <a:p>
            <a:r>
              <a:rPr lang="ru-RU" dirty="0" smtClean="0"/>
              <a:t>Книжка знакомит с народной росписью, тульскими самоварами и пряниками, берестяными изделиями, оренбургскими и </a:t>
            </a:r>
            <a:r>
              <a:rPr lang="ru-RU" dirty="0" err="1" smtClean="0"/>
              <a:t>павло-посадскими</a:t>
            </a:r>
            <a:r>
              <a:rPr lang="ru-RU" dirty="0" smtClean="0"/>
              <a:t> платками.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Конверт с карточками «Виды искусства»</a:t>
            </a:r>
            <a:endParaRPr lang="ru-RU" dirty="0"/>
          </a:p>
        </p:txBody>
      </p:sp>
      <p:pic>
        <p:nvPicPr>
          <p:cNvPr id="4" name="Содержимое 3" descr="DSCN311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628800"/>
            <a:ext cx="2555939" cy="2942348"/>
          </a:xfrm>
        </p:spPr>
      </p:pic>
      <p:pic>
        <p:nvPicPr>
          <p:cNvPr id="5" name="Рисунок 4" descr="DSCN31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87824" y="1484784"/>
            <a:ext cx="2921589" cy="32129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2160" y="1340768"/>
            <a:ext cx="291581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Карточки с символическими обозначениями видов искусств.</a:t>
            </a:r>
          </a:p>
          <a:p>
            <a:r>
              <a:rPr lang="ru-RU" dirty="0" smtClean="0"/>
              <a:t>При первом знакомстве дети проявляют сообразительность и логику,</a:t>
            </a:r>
          </a:p>
          <a:p>
            <a:r>
              <a:rPr lang="ru-RU" dirty="0" smtClean="0"/>
              <a:t>чтобы определить к какому виду искусства относится символ.</a:t>
            </a:r>
          </a:p>
          <a:p>
            <a:r>
              <a:rPr lang="ru-RU" dirty="0" smtClean="0"/>
              <a:t>Далее можно систематизировать по использованию музыки, </a:t>
            </a:r>
          </a:p>
          <a:p>
            <a:r>
              <a:rPr lang="ru-RU" dirty="0" smtClean="0"/>
              <a:t>изобразительной деятельности, технических средств.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«Цвета и кляксы»</a:t>
            </a:r>
            <a:endParaRPr lang="ru-RU" dirty="0"/>
          </a:p>
        </p:txBody>
      </p:sp>
      <p:pic>
        <p:nvPicPr>
          <p:cNvPr id="4" name="Содержимое 3" descr="DSCN311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6012160" y="1556792"/>
            <a:ext cx="2912092" cy="2778666"/>
          </a:xfrm>
        </p:spPr>
      </p:pic>
      <p:pic>
        <p:nvPicPr>
          <p:cNvPr id="5" name="Рисунок 4" descr="DSCN31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1484784"/>
            <a:ext cx="2557126" cy="4311400"/>
          </a:xfrm>
          <a:prstGeom prst="rect">
            <a:avLst/>
          </a:prstGeom>
        </p:spPr>
      </p:pic>
      <p:pic>
        <p:nvPicPr>
          <p:cNvPr id="6" name="Рисунок 5" descr="DSCN312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87824" y="4509120"/>
            <a:ext cx="4512576" cy="21334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3808" y="1988840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Игра знакомит с цветами и способом их получения.</a:t>
            </a:r>
          </a:p>
          <a:p>
            <a:r>
              <a:rPr lang="ru-RU" dirty="0" smtClean="0"/>
              <a:t>На карточках с цветом нужно разместить цветные кляксы, которые помогают получить этот цвет.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Конверт-раскладушка «Средства рисования»</a:t>
            </a:r>
            <a:endParaRPr lang="ru-RU" dirty="0"/>
          </a:p>
        </p:txBody>
      </p:sp>
      <p:pic>
        <p:nvPicPr>
          <p:cNvPr id="4" name="Содержимое 3" descr="DSCN312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628800"/>
            <a:ext cx="2520280" cy="1948017"/>
          </a:xfrm>
        </p:spPr>
      </p:pic>
      <p:pic>
        <p:nvPicPr>
          <p:cNvPr id="5" name="Рисунок 4" descr="DSCN31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03848" y="1700808"/>
            <a:ext cx="5725069" cy="35752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3645024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Конверт знакомит с доступными средствами рисования, которые используют наши дети.</a:t>
            </a:r>
          </a:p>
          <a:p>
            <a:r>
              <a:rPr lang="ru-RU" dirty="0" smtClean="0"/>
              <a:t>Помогает систематизировать по материалу и способу изображения.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Образцы видов искусства</a:t>
            </a:r>
            <a:endParaRPr lang="ru-RU" dirty="0"/>
          </a:p>
        </p:txBody>
      </p:sp>
      <p:pic>
        <p:nvPicPr>
          <p:cNvPr id="4" name="Содержимое 3" descr="DSCN313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916832"/>
            <a:ext cx="1547664" cy="3496706"/>
          </a:xfrm>
        </p:spPr>
      </p:pic>
      <p:pic>
        <p:nvPicPr>
          <p:cNvPr id="5" name="Рисунок 4" descr="DSCN31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604242" y="1628800"/>
            <a:ext cx="2539758" cy="2388113"/>
          </a:xfrm>
          <a:prstGeom prst="rect">
            <a:avLst/>
          </a:prstGeom>
        </p:spPr>
      </p:pic>
      <p:pic>
        <p:nvPicPr>
          <p:cNvPr id="6" name="Рисунок 5" descr="DSCN313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691680" y="1628800"/>
            <a:ext cx="2073830" cy="2304256"/>
          </a:xfrm>
          <a:prstGeom prst="rect">
            <a:avLst/>
          </a:prstGeom>
        </p:spPr>
      </p:pic>
      <p:pic>
        <p:nvPicPr>
          <p:cNvPr id="7" name="Рисунок 6" descr="DSCN314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1556792"/>
            <a:ext cx="2679872" cy="24208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47664" y="3933056"/>
            <a:ext cx="7344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Листы сложенные вчетверо скрывают фотографии живописи, танца, скульптуры.</a:t>
            </a:r>
          </a:p>
          <a:p>
            <a:r>
              <a:rPr lang="ru-RU" dirty="0" smtClean="0"/>
              <a:t>Рассматривая живопись дети повторяют цвета, угадывают, чем нарисовано, составляют рассказ по картине.</a:t>
            </a:r>
          </a:p>
          <a:p>
            <a:r>
              <a:rPr lang="ru-RU" dirty="0" smtClean="0"/>
              <a:t>Рассматривая фотографию танца строят догадки о стиле и музыке, могут попытаться воспроизвести танец.</a:t>
            </a:r>
          </a:p>
          <a:p>
            <a:r>
              <a:rPr lang="ru-RU" dirty="0" smtClean="0"/>
              <a:t>Рассматривая скульптуру догадываются о ее материале, инструментах, что использовал мастер и т.д.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Пазлы</a:t>
            </a:r>
            <a:r>
              <a:rPr lang="ru-RU" dirty="0" smtClean="0"/>
              <a:t> «Музыкальные инструменты»</a:t>
            </a:r>
            <a:endParaRPr lang="ru-RU" dirty="0"/>
          </a:p>
        </p:txBody>
      </p:sp>
      <p:pic>
        <p:nvPicPr>
          <p:cNvPr id="4" name="Содержимое 3" descr="DSCN314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484784"/>
            <a:ext cx="2739266" cy="2199878"/>
          </a:xfrm>
        </p:spPr>
      </p:pic>
      <p:pic>
        <p:nvPicPr>
          <p:cNvPr id="5" name="Рисунок 4" descr="DSCN31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63888" y="1556792"/>
            <a:ext cx="3344443" cy="2116832"/>
          </a:xfrm>
          <a:prstGeom prst="rect">
            <a:avLst/>
          </a:prstGeom>
        </p:spPr>
      </p:pic>
      <p:pic>
        <p:nvPicPr>
          <p:cNvPr id="6" name="Рисунок 5" descr="DSCN31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92080" y="3717032"/>
            <a:ext cx="3697249" cy="21860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3933056"/>
            <a:ext cx="4464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Пазлы</a:t>
            </a:r>
            <a:r>
              <a:rPr lang="ru-RU" dirty="0" smtClean="0"/>
              <a:t> представляют разрезанную картинку с музыкальными инструментами. Дети не только собирают картинку, но и называют </a:t>
            </a:r>
          </a:p>
          <a:p>
            <a:r>
              <a:rPr lang="ru-RU" dirty="0" smtClean="0"/>
              <a:t>музыкальные инструменты, классифицируют их, воспроизводят звучание.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Шаблон презентации РУ 4х3 fin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Шаблон презентации РУ 4х3" id="{7C9DC303-742F-9041-ABA3-286BD215772F}" vid="{6298532F-199B-D144-8CF4-66E44EE92E0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РУ 4х3 fin</Template>
  <TotalTime>158</TotalTime>
  <Words>470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Шаблон презентации РУ 4х3 fin</vt:lpstr>
      <vt:lpstr>Лэпбук «Путешествие в мир искусства» Тема «Радуга искусства»</vt:lpstr>
      <vt:lpstr>Слайд 2</vt:lpstr>
      <vt:lpstr>Лэпбук  «Путешествие в мир искусства» Предназначен для детей старшего дошкольного возраста. </vt:lpstr>
      <vt:lpstr>Книжка- раскладушка «Народное искусство»</vt:lpstr>
      <vt:lpstr>Конверт с карточками «Виды искусства»</vt:lpstr>
      <vt:lpstr>Игра «Цвета и кляксы»</vt:lpstr>
      <vt:lpstr>Конверт-раскладушка «Средства рисования»</vt:lpstr>
      <vt:lpstr>Образцы видов искусства</vt:lpstr>
      <vt:lpstr>Пазлы «Музыкальные инструменты»</vt:lpstr>
      <vt:lpstr>Пенал для творчества</vt:lpstr>
    </vt:vector>
  </TitlesOfParts>
  <Company>VGF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Saveleva TV</dc:creator>
  <cp:lastModifiedBy>Пользователь Windows</cp:lastModifiedBy>
  <cp:revision>21</cp:revision>
  <dcterms:created xsi:type="dcterms:W3CDTF">2017-06-01T09:21:47Z</dcterms:created>
  <dcterms:modified xsi:type="dcterms:W3CDTF">2017-09-12T15:25:53Z</dcterms:modified>
</cp:coreProperties>
</file>