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4" r:id="rId10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4039EDD-1088-4764-A1E4-C3229FD8F673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0231D09-4036-473B-9A24-0032D8D7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500042"/>
            <a:ext cx="7429552" cy="114300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   "</a:t>
            </a:r>
            <a:r>
              <a:rPr lang="ru-RU" sz="6000" dirty="0" err="1" smtClean="0"/>
              <a:t>Tea</a:t>
            </a:r>
            <a:r>
              <a:rPr lang="ru-RU" sz="6000" dirty="0" smtClean="0"/>
              <a:t> </a:t>
            </a:r>
            <a:r>
              <a:rPr lang="ru-RU" sz="6000" dirty="0" err="1" smtClean="0"/>
              <a:t>Party</a:t>
            </a:r>
            <a:r>
              <a:rPr lang="ru-RU" sz="6000" dirty="0" smtClean="0"/>
              <a:t>"</a:t>
            </a:r>
            <a:endParaRPr lang="ru-RU" sz="6000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6096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785794"/>
            <a:ext cx="7643866" cy="5143536"/>
          </a:xfrm>
          <a:ln w="38100">
            <a:solidFill>
              <a:schemeClr val="accent6">
                <a:lumMod val="20000"/>
                <a:lumOff val="80000"/>
              </a:schemeClr>
            </a:solidFill>
          </a:ln>
          <a:scene3d>
            <a:camera prst="perspectiveRight"/>
            <a:lightRig rig="threePt" dir="t"/>
          </a:scene3d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   </a:t>
            </a:r>
            <a:endParaRPr lang="ru-RU" sz="2400" dirty="0" smtClean="0"/>
          </a:p>
          <a:p>
            <a:r>
              <a:rPr lang="en-US" sz="2400" dirty="0" smtClean="0"/>
              <a:t>•	The English know how to make tea and what it does for you.</a:t>
            </a:r>
            <a:endParaRPr lang="ru-RU" sz="2400" dirty="0" smtClean="0"/>
          </a:p>
          <a:p>
            <a:r>
              <a:rPr lang="en-US" sz="2400" dirty="0" smtClean="0"/>
              <a:t>•	Seven cups of it make you up in the morning; nine cups will put you to sleep at night.</a:t>
            </a:r>
            <a:endParaRPr lang="ru-RU" sz="2400" dirty="0" smtClean="0"/>
          </a:p>
          <a:p>
            <a:r>
              <a:rPr lang="en-US" sz="2400" dirty="0" smtClean="0"/>
              <a:t>•	If you are hot, tea will cool you off, and if you are cold, it will warm you up.</a:t>
            </a:r>
            <a:endParaRPr lang="ru-RU" sz="2400" dirty="0" smtClean="0"/>
          </a:p>
          <a:p>
            <a:r>
              <a:rPr lang="en-US" sz="2400" dirty="0" smtClean="0"/>
              <a:t>•	If you take it in the middle of the morning, it will stimulate you for further work; if you drink it in the afternoon, it will relax you for further </a:t>
            </a:r>
            <a:r>
              <a:rPr lang="en-US" sz="2400" dirty="0" smtClean="0"/>
              <a:t>thought. Then</a:t>
            </a:r>
            <a:r>
              <a:rPr lang="en-US" sz="2400" dirty="0" smtClean="0"/>
              <a:t>, of course, you should drink lots of it in off hours.</a:t>
            </a:r>
            <a:endParaRPr lang="ru-RU" sz="2400" dirty="0" smtClean="0"/>
          </a:p>
          <a:p>
            <a:r>
              <a:rPr lang="en-US" sz="2400" dirty="0" smtClean="0"/>
              <a:t>•	The test of good tea is simple. If a spoon stands up in it, then it is strong enough; if the spoon starts to wobble, it is a feeble makeshift.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5" name="Рисунок 4" descr="C:\Documents and Settings\Владелец\Рабочий стол\4ashka_4a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357826"/>
            <a:ext cx="1571636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714356"/>
            <a:ext cx="8143932" cy="4832092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200" dirty="0" smtClean="0"/>
              <a:t>  Англичане знают, как заваривать чай, и эффект его действия на каждого.</a:t>
            </a:r>
          </a:p>
          <a:p>
            <a:pPr lvl="0">
              <a:buFont typeface="Arial" pitchFamily="34" charset="0"/>
              <a:buChar char="•"/>
            </a:pPr>
            <a:r>
              <a:rPr lang="ru-RU" sz="2200" dirty="0" smtClean="0"/>
              <a:t>    Семь чашек чая заставят вас взбодриться утром, девять чашек помогут вам </a:t>
            </a:r>
            <a:r>
              <a:rPr lang="ru-RU" sz="2200" dirty="0" smtClean="0"/>
              <a:t>уснуть</a:t>
            </a:r>
            <a:r>
              <a:rPr lang="en-US" sz="2200" dirty="0" smtClean="0"/>
              <a:t> </a:t>
            </a:r>
            <a:r>
              <a:rPr lang="ru-RU" sz="2200" dirty="0" smtClean="0"/>
              <a:t>вечером</a:t>
            </a:r>
            <a:r>
              <a:rPr lang="ru-RU" sz="2200" dirty="0" smtClean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ru-RU" sz="2200" dirty="0" smtClean="0"/>
              <a:t>    Если вам жарко, чай поможет вам охладиться, а если вы замерзли, он согреет вас.</a:t>
            </a:r>
          </a:p>
          <a:p>
            <a:pPr lvl="0">
              <a:buFont typeface="Arial" pitchFamily="34" charset="0"/>
              <a:buChar char="•"/>
            </a:pPr>
            <a:r>
              <a:rPr lang="ru-RU" sz="2200" dirty="0" smtClean="0"/>
              <a:t>    Если вы пьете чай в разгар утра, он стимулирует вас на дальнейшую работу; если вы пьете  его в  середине дня, он будет способствовать продолжению работы.  Тогда, конечно, ты должен пить много чая в часы отдыха.</a:t>
            </a:r>
          </a:p>
          <a:p>
            <a:pPr lvl="0">
              <a:buFont typeface="Arial" pitchFamily="34" charset="0"/>
              <a:buChar char="•"/>
            </a:pPr>
            <a:r>
              <a:rPr lang="ru-RU" sz="2200" dirty="0" smtClean="0"/>
              <a:t>    Снятие пробы с чая очень простое. Если ложка стоит в чае, он достаточно крепкий; если ложка начинает колебаться, это слабый суррогат чая.</a:t>
            </a:r>
            <a:endParaRPr lang="ru-RU" sz="22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642918"/>
            <a:ext cx="8215370" cy="4585871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70" b="1" cap="all" dirty="0" smtClean="0"/>
              <a:t>       </a:t>
            </a:r>
            <a:r>
              <a:rPr lang="ru-RU" sz="2400" b="1" cap="all" dirty="0" smtClean="0"/>
              <a:t>Британские обычаи  и традиции</a:t>
            </a:r>
          </a:p>
          <a:p>
            <a:endParaRPr lang="ru-RU" sz="2400" b="1" cap="all" dirty="0" smtClean="0"/>
          </a:p>
          <a:p>
            <a:pPr>
              <a:buFontTx/>
              <a:buChar char="-"/>
            </a:pPr>
            <a:r>
              <a:rPr lang="en-US" sz="2000" dirty="0" smtClean="0">
                <a:latin typeface="Britannic Bold" pitchFamily="34" charset="0"/>
              </a:rPr>
              <a:t>Here are some ABC of Table manners for the English Tea drinking. During drinking tea you must follow the next rules:</a:t>
            </a:r>
            <a:endParaRPr lang="ru-RU" sz="2000" dirty="0" smtClean="0">
              <a:latin typeface="Britannic Bold" pitchFamily="34" charset="0"/>
            </a:endParaRPr>
          </a:p>
          <a:p>
            <a:endParaRPr lang="ru-RU" sz="200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You must lay sugar in the tea carefully.</a:t>
            </a:r>
            <a:endParaRPr lang="ru-RU" sz="2000" dirty="0" smtClean="0"/>
          </a:p>
          <a:p>
            <a:r>
              <a:rPr lang="en-US" sz="2000" dirty="0" smtClean="0">
                <a:latin typeface="Britannic Bold" pitchFamily="34" charset="0"/>
              </a:rPr>
              <a:t> </a:t>
            </a:r>
            <a:endParaRPr lang="ru-RU" sz="200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You must eat the pie with the help of spoon but not hands.</a:t>
            </a:r>
            <a:endParaRPr lang="ru-RU" sz="2000" dirty="0" smtClean="0"/>
          </a:p>
          <a:p>
            <a:r>
              <a:rPr lang="en-US" sz="2000" dirty="0" smtClean="0">
                <a:latin typeface="Britannic Bold" pitchFamily="34" charset="0"/>
              </a:rPr>
              <a:t> </a:t>
            </a:r>
            <a:endParaRPr lang="ru-RU" sz="200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You mustn’t tap the spoon for a cup </a:t>
            </a:r>
            <a:r>
              <a:rPr lang="en-US" sz="2000" dirty="0" err="1" smtClean="0">
                <a:latin typeface="Britannic Bold" pitchFamily="34" charset="0"/>
              </a:rPr>
              <a:t>stiring</a:t>
            </a:r>
            <a:r>
              <a:rPr lang="en-US" sz="2000" dirty="0" smtClean="0">
                <a:latin typeface="Britannic Bold" pitchFamily="34" charset="0"/>
              </a:rPr>
              <a:t> tea. </a:t>
            </a:r>
            <a:endParaRPr lang="ru-RU" sz="2000" dirty="0" smtClean="0"/>
          </a:p>
          <a:p>
            <a:r>
              <a:rPr lang="ru-RU" sz="2000" dirty="0" smtClean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And one more: during drinking tea Englishmen speak only about pleasant things</a:t>
            </a:r>
            <a:endParaRPr lang="ru-RU" sz="2000" dirty="0" smtClean="0"/>
          </a:p>
          <a:p>
            <a:r>
              <a:rPr lang="ru-RU" sz="2400" cap="all" dirty="0" smtClean="0"/>
              <a:t>   </a:t>
            </a:r>
            <a:endParaRPr lang="ru-RU" sz="2400" cap="all" dirty="0"/>
          </a:p>
        </p:txBody>
      </p:sp>
      <p:pic>
        <p:nvPicPr>
          <p:cNvPr id="4" name="Рисунок 3" descr="Yosemite Val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643446"/>
            <a:ext cx="2606309" cy="185738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500043"/>
            <a:ext cx="8429684" cy="4832092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cap="all" dirty="0" smtClean="0"/>
              <a:t>      Британские обычаи  и традиции</a:t>
            </a:r>
          </a:p>
          <a:p>
            <a:endParaRPr lang="ru-RU" sz="2000" b="1" cap="all" dirty="0" smtClean="0"/>
          </a:p>
          <a:p>
            <a:pPr>
              <a:buFontTx/>
              <a:buChar char="-"/>
            </a:pPr>
            <a:r>
              <a:rPr lang="en-US" sz="2000" dirty="0" smtClean="0">
                <a:latin typeface="Britannic Bold" pitchFamily="34" charset="0"/>
              </a:rPr>
              <a:t>Here are some ABC of Table manners for the English Tea drinking. During drinking tea you must follow the next rules:</a:t>
            </a:r>
            <a:endParaRPr lang="ru-RU" sz="2000" dirty="0" smtClean="0">
              <a:latin typeface="Britannic Bold" pitchFamily="34" charset="0"/>
            </a:endParaRPr>
          </a:p>
          <a:p>
            <a:endParaRPr lang="ru-RU" sz="2000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You must lay sugar in the tea carefully.</a:t>
            </a:r>
            <a:endParaRPr lang="ru-RU" sz="2000" dirty="0" smtClean="0"/>
          </a:p>
          <a:p>
            <a:r>
              <a:rPr lang="en-US" sz="2000" dirty="0" smtClean="0">
                <a:latin typeface="Britannic Bold" pitchFamily="34" charset="0"/>
              </a:rPr>
              <a:t> </a:t>
            </a:r>
            <a:r>
              <a:rPr lang="ru-RU" sz="2000" dirty="0" smtClean="0"/>
              <a:t>Во время чаепития кладите сахар в чай аккуратно.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You must eat the pie with the help of spoon but not hands.</a:t>
            </a:r>
            <a:endParaRPr lang="ru-RU" sz="2000" dirty="0" smtClean="0"/>
          </a:p>
          <a:p>
            <a:r>
              <a:rPr lang="en-US" sz="2000" dirty="0" smtClean="0">
                <a:latin typeface="Britannic Bold" pitchFamily="34" charset="0"/>
              </a:rPr>
              <a:t> </a:t>
            </a:r>
            <a:r>
              <a:rPr lang="ru-RU" sz="2000" dirty="0" smtClean="0"/>
              <a:t>Вы должны есть пирог при помощи ложки, но не руками. 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You mustn’t tap the spoon for a cup </a:t>
            </a:r>
            <a:r>
              <a:rPr lang="en-US" sz="2000" dirty="0" smtClean="0">
                <a:latin typeface="Britannic Bold" pitchFamily="34" charset="0"/>
              </a:rPr>
              <a:t>stirring </a:t>
            </a:r>
            <a:r>
              <a:rPr lang="en-US" sz="2000" dirty="0" smtClean="0">
                <a:latin typeface="Britannic Bold" pitchFamily="34" charset="0"/>
              </a:rPr>
              <a:t>tea. </a:t>
            </a:r>
            <a:endParaRPr lang="ru-RU" sz="2000" dirty="0" smtClean="0"/>
          </a:p>
          <a:p>
            <a:r>
              <a:rPr lang="ru-RU" sz="2000" dirty="0" smtClean="0"/>
              <a:t>Вы не должны греметь ложкой при помешивании чая.  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smtClean="0">
                <a:latin typeface="Britannic Bold" pitchFamily="34" charset="0"/>
              </a:rPr>
              <a:t>And one more: during drinking tea Englishmen speak only about pleasant things</a:t>
            </a:r>
            <a:endParaRPr lang="ru-RU" sz="2000" dirty="0" smtClean="0"/>
          </a:p>
          <a:p>
            <a:r>
              <a:rPr lang="ru-RU" sz="2000" dirty="0" smtClean="0"/>
              <a:t>И еще: за чаем англичане обсуждают только приятные темы.  </a:t>
            </a:r>
          </a:p>
          <a:p>
            <a:r>
              <a:rPr lang="ru-RU" sz="2800" cap="all" dirty="0" smtClean="0"/>
              <a:t>   </a:t>
            </a:r>
            <a:endParaRPr lang="ru-RU" sz="2800" cap="all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500042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500989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79838" y="549275"/>
            <a:ext cx="5580062" cy="1196975"/>
          </a:xfrm>
        </p:spPr>
        <p:txBody>
          <a:bodyPr>
            <a:normAutofit fontScale="90000"/>
          </a:bodyPr>
          <a:lstStyle/>
          <a:p>
            <a:r>
              <a:rPr lang="ru-RU" sz="9600" b="1" i="1">
                <a:solidFill>
                  <a:srgbClr val="990000"/>
                </a:solidFill>
                <a:latin typeface="Monotype Corsiva" pitchFamily="66" charset="0"/>
              </a:rPr>
              <a:t>Чай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1700213"/>
            <a:ext cx="6400800" cy="1752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sz="2400"/>
              <a:t>К несомненным достоинствам чая относятся его не изнеженность и долговечность. Живет чайный куст до ста лет и дольше, с наибольшей силой плодоносит в возрасте от 10 до 70 лет. Причем это относится, прежде всего, к посадкам чайного растения на склонах гор. Посадки чая в равнинной местности обычно используются не более 40-50 лет. Собирать урожай начинают, когда куст достигнет высоты 60 см. В тропиках это происходит на третий, в субтропиках - на пятый год.</a:t>
            </a:r>
          </a:p>
        </p:txBody>
      </p:sp>
      <p:pic>
        <p:nvPicPr>
          <p:cNvPr id="2052" name="Picture 4" descr="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67375" cy="6858000"/>
          </a:xfrm>
          <a:prstGeom prst="rect">
            <a:avLst/>
          </a:prstGeom>
          <a:noFill/>
        </p:spPr>
      </p:pic>
      <p:pic>
        <p:nvPicPr>
          <p:cNvPr id="2053" name="Picture 5" descr="tea_flesh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59084">
            <a:off x="6084888" y="4365625"/>
            <a:ext cx="2447925" cy="1816100"/>
          </a:xfrm>
          <a:prstGeom prst="rect">
            <a:avLst/>
          </a:prstGeom>
          <a:noFill/>
        </p:spPr>
      </p:pic>
      <p:pic>
        <p:nvPicPr>
          <p:cNvPr id="2055" name="Picture 7" descr="suckho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28685">
            <a:off x="5292725" y="1916113"/>
            <a:ext cx="3236913" cy="4392612"/>
          </a:xfrm>
          <a:prstGeom prst="rect">
            <a:avLst/>
          </a:prstGeom>
          <a:noFill/>
        </p:spPr>
      </p:pic>
      <p:pic>
        <p:nvPicPr>
          <p:cNvPr id="8" name="Picture 10" descr="6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"/>
            <a:ext cx="6616700" cy="6072206"/>
          </a:xfrm>
          <a:prstGeom prst="rect">
            <a:avLst/>
          </a:prstGeom>
          <a:noFill/>
        </p:spPr>
      </p:pic>
      <p:pic>
        <p:nvPicPr>
          <p:cNvPr id="9" name="Picture 6" descr="lep_te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92046">
            <a:off x="250825" y="908050"/>
            <a:ext cx="4494213" cy="4225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-541338" y="1268413"/>
            <a:ext cx="9685338" cy="1858962"/>
          </a:xfrm>
        </p:spPr>
        <p:txBody>
          <a:bodyPr/>
          <a:lstStyle/>
          <a:p>
            <a:r>
              <a:rPr lang="en-US" sz="9600" b="1" i="1">
                <a:solidFill>
                  <a:srgbClr val="800000"/>
                </a:solidFill>
                <a:latin typeface="Monotype Corsiva" pitchFamily="66" charset="0"/>
              </a:rPr>
              <a:t>The End</a:t>
            </a:r>
            <a:endParaRPr lang="ru-RU" sz="9600" b="1" i="1">
              <a:solidFill>
                <a:srgbClr val="800000"/>
              </a:solidFill>
              <a:latin typeface="Monotype Corsiva" pitchFamily="66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781300"/>
            <a:ext cx="8229600" cy="4525963"/>
          </a:xfrm>
        </p:spPr>
        <p:txBody>
          <a:bodyPr/>
          <a:lstStyle/>
          <a:p>
            <a:r>
              <a:rPr lang="ru-RU" sz="4000" i="1"/>
              <a:t>Приглашаем на чаепитие…</a:t>
            </a:r>
          </a:p>
        </p:txBody>
      </p:sp>
      <p:pic>
        <p:nvPicPr>
          <p:cNvPr id="26628" name="Picture 4" descr="fh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60575"/>
            <a:ext cx="5148263" cy="4570413"/>
          </a:xfrm>
          <a:prstGeom prst="rect">
            <a:avLst/>
          </a:prstGeom>
          <a:noFill/>
        </p:spPr>
      </p:pic>
      <p:pic>
        <p:nvPicPr>
          <p:cNvPr id="26630" name="Picture 6" descr="IMG_37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33375"/>
            <a:ext cx="4356100" cy="4356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550070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 </a:t>
            </a:r>
            <a:r>
              <a:rPr lang="ru-RU" sz="2400" dirty="0" smtClean="0"/>
              <a:t>Восточная мудрость гласит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«Свежий чай подобен бальзаму.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Чай, простоявший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ночь,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подобен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змее».</a:t>
            </a:r>
          </a:p>
        </p:txBody>
      </p:sp>
      <p:pic>
        <p:nvPicPr>
          <p:cNvPr id="6" name="Рисунок 5" descr="C:\Documents and Settings\Владелец\Рабочий стол\Новая папка\255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928670"/>
            <a:ext cx="7500990" cy="4357718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il1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pril1</Template>
  <TotalTime>181</TotalTime>
  <Words>383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pril1</vt:lpstr>
      <vt:lpstr>    "Tea Party"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Чай</vt:lpstr>
      <vt:lpstr>The End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ЧАЯ</dc:title>
  <dc:creator>12</dc:creator>
  <cp:lastModifiedBy>Ilnur</cp:lastModifiedBy>
  <cp:revision>22</cp:revision>
  <dcterms:created xsi:type="dcterms:W3CDTF">2012-02-16T06:26:12Z</dcterms:created>
  <dcterms:modified xsi:type="dcterms:W3CDTF">2014-03-11T01:52:37Z</dcterms:modified>
</cp:coreProperties>
</file>