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4" r:id="rId3"/>
    <p:sldId id="257" r:id="rId4"/>
    <p:sldId id="265" r:id="rId5"/>
    <p:sldId id="258" r:id="rId6"/>
    <p:sldId id="266" r:id="rId7"/>
    <p:sldId id="259" r:id="rId8"/>
    <p:sldId id="267" r:id="rId9"/>
    <p:sldId id="260" r:id="rId10"/>
    <p:sldId id="268" r:id="rId11"/>
    <p:sldId id="261" r:id="rId12"/>
    <p:sldId id="269" r:id="rId13"/>
    <p:sldId id="262" r:id="rId14"/>
    <p:sldId id="270" r:id="rId15"/>
    <p:sldId id="263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CC"/>
    <a:srgbClr val="00CC66"/>
    <a:srgbClr val="CC00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05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028AF7-3EA2-456F-ADC4-03DFDAE1F77C}" type="datetimeFigureOut">
              <a:rPr lang="ru-RU" smtClean="0"/>
              <a:pPr/>
              <a:t>09.05.2014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20F3A-7BFA-49D0-8B55-F424B62AA2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028AF7-3EA2-456F-ADC4-03DFDAE1F77C}" type="datetimeFigureOut">
              <a:rPr lang="ru-RU" smtClean="0"/>
              <a:pPr/>
              <a:t>09.05.2014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20F3A-7BFA-49D0-8B55-F424B62AA2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028AF7-3EA2-456F-ADC4-03DFDAE1F77C}" type="datetimeFigureOut">
              <a:rPr lang="ru-RU" smtClean="0"/>
              <a:pPr/>
              <a:t>09.05.2014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20F3A-7BFA-49D0-8B55-F424B62AA2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028AF7-3EA2-456F-ADC4-03DFDAE1F77C}" type="datetimeFigureOut">
              <a:rPr lang="ru-RU" smtClean="0"/>
              <a:pPr/>
              <a:t>09.05.2014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20F3A-7BFA-49D0-8B55-F424B62AA2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028AF7-3EA2-456F-ADC4-03DFDAE1F77C}" type="datetimeFigureOut">
              <a:rPr lang="ru-RU" smtClean="0"/>
              <a:pPr/>
              <a:t>09.05.2014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20F3A-7BFA-49D0-8B55-F424B62AA2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028AF7-3EA2-456F-ADC4-03DFDAE1F77C}" type="datetimeFigureOut">
              <a:rPr lang="ru-RU" smtClean="0"/>
              <a:pPr/>
              <a:t>09.05.2014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20F3A-7BFA-49D0-8B55-F424B62AA2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028AF7-3EA2-456F-ADC4-03DFDAE1F77C}" type="datetimeFigureOut">
              <a:rPr lang="ru-RU" smtClean="0"/>
              <a:pPr/>
              <a:t>09.05.2014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20F3A-7BFA-49D0-8B55-F424B62AA2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028AF7-3EA2-456F-ADC4-03DFDAE1F77C}" type="datetimeFigureOut">
              <a:rPr lang="ru-RU" smtClean="0"/>
              <a:pPr/>
              <a:t>09.05.2014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20F3A-7BFA-49D0-8B55-F424B62AA2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028AF7-3EA2-456F-ADC4-03DFDAE1F77C}" type="datetimeFigureOut">
              <a:rPr lang="ru-RU" smtClean="0"/>
              <a:pPr/>
              <a:t>09.05.2014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20F3A-7BFA-49D0-8B55-F424B62AA2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028AF7-3EA2-456F-ADC4-03DFDAE1F77C}" type="datetimeFigureOut">
              <a:rPr lang="ru-RU" smtClean="0"/>
              <a:pPr/>
              <a:t>09.05.2014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20F3A-7BFA-49D0-8B55-F424B62AA2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028AF7-3EA2-456F-ADC4-03DFDAE1F77C}" type="datetimeFigureOut">
              <a:rPr lang="ru-RU" smtClean="0"/>
              <a:pPr/>
              <a:t>09.05.2014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20F3A-7BFA-49D0-8B55-F424B62AA2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028AF7-3EA2-456F-ADC4-03DFDAE1F77C}" type="datetimeFigureOut">
              <a:rPr lang="ru-RU" smtClean="0"/>
              <a:pPr/>
              <a:t>09.05.2014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A20F3A-7BFA-49D0-8B55-F424B62AA2B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pull dir="d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image" Target="../media/image9.jpeg"/><Relationship Id="rId4" Type="http://schemas.openxmlformats.org/officeDocument/2006/relationships/image" Target="../media/image8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png"/><Relationship Id="rId4" Type="http://schemas.openxmlformats.org/officeDocument/2006/relationships/image" Target="../media/image9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gif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5.jpeg"/><Relationship Id="rId10" Type="http://schemas.openxmlformats.org/officeDocument/2006/relationships/image" Target="../media/image10.png"/><Relationship Id="rId4" Type="http://schemas.openxmlformats.org/officeDocument/2006/relationships/image" Target="../media/image4.gif"/><Relationship Id="rId9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3.gif"/><Relationship Id="rId7" Type="http://schemas.openxmlformats.org/officeDocument/2006/relationships/image" Target="../media/image8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5" Type="http://schemas.openxmlformats.org/officeDocument/2006/relationships/image" Target="../media/image5.jpeg"/><Relationship Id="rId4" Type="http://schemas.openxmlformats.org/officeDocument/2006/relationships/image" Target="../media/image4.gif"/><Relationship Id="rId9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4.gif"/><Relationship Id="rId7" Type="http://schemas.openxmlformats.org/officeDocument/2006/relationships/image" Target="../media/image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image" Target="../media/image7.jpeg"/><Relationship Id="rId4" Type="http://schemas.openxmlformats.org/officeDocument/2006/relationships/image" Target="../media/image5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image" Target="../media/image10.png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jpeg"/><Relationship Id="rId5" Type="http://schemas.openxmlformats.org/officeDocument/2006/relationships/image" Target="../media/image8.png"/><Relationship Id="rId4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http://cdn.thinglink.me/api/image/329642036384759810/1024/10/scaletowidth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0"/>
            <a:ext cx="7488832" cy="6871743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 rot="21106465">
            <a:off x="2987824" y="1916832"/>
            <a:ext cx="3168352" cy="172819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solidFill>
                  <a:srgbClr val="002060"/>
                </a:solidFill>
                <a:latin typeface="Monotype Corsiva" pitchFamily="66" charset="0"/>
              </a:rPr>
              <a:t>Собери портфель</a:t>
            </a:r>
            <a:endParaRPr lang="ru-RU" sz="3600" dirty="0">
              <a:solidFill>
                <a:srgbClr val="00206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ransition spd="slow">
    <p:pull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04665"/>
            <a:ext cx="7772400" cy="1440159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Отгадывай загадки </a:t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>и собирай портфель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1700808"/>
            <a:ext cx="8496944" cy="4824536"/>
          </a:xfrm>
        </p:spPr>
        <p:txBody>
          <a:bodyPr>
            <a:noAutofit/>
          </a:bodyPr>
          <a:lstStyle/>
          <a:p>
            <a:r>
              <a:rPr lang="ru-RU" sz="4000" b="1" i="1" u="sng" dirty="0" smtClean="0">
                <a:solidFill>
                  <a:srgbClr val="0033CC"/>
                </a:solidFill>
                <a:latin typeface="Monotype Corsiva" pitchFamily="66" charset="0"/>
              </a:rPr>
              <a:t>Мы товарищи твои - </a:t>
            </a:r>
            <a:br>
              <a:rPr lang="ru-RU" sz="4000" b="1" i="1" u="sng" dirty="0" smtClean="0">
                <a:solidFill>
                  <a:srgbClr val="0033CC"/>
                </a:solidFill>
                <a:latin typeface="Monotype Corsiva" pitchFamily="66" charset="0"/>
              </a:rPr>
            </a:br>
            <a:r>
              <a:rPr lang="ru-RU" sz="4000" b="1" i="1" u="sng" dirty="0" smtClean="0">
                <a:solidFill>
                  <a:srgbClr val="0033CC"/>
                </a:solidFill>
                <a:latin typeface="Monotype Corsiva" pitchFamily="66" charset="0"/>
              </a:rPr>
              <a:t>Ты нас береги. </a:t>
            </a:r>
            <a:br>
              <a:rPr lang="ru-RU" sz="4000" b="1" i="1" u="sng" dirty="0" smtClean="0">
                <a:solidFill>
                  <a:srgbClr val="0033CC"/>
                </a:solidFill>
                <a:latin typeface="Monotype Corsiva" pitchFamily="66" charset="0"/>
              </a:rPr>
            </a:br>
            <a:r>
              <a:rPr lang="ru-RU" sz="4000" b="1" i="1" u="sng" dirty="0" smtClean="0">
                <a:solidFill>
                  <a:srgbClr val="0033CC"/>
                </a:solidFill>
                <a:latin typeface="Monotype Corsiva" pitchFamily="66" charset="0"/>
              </a:rPr>
              <a:t>Нас не рви, в нас не рисуй, </a:t>
            </a:r>
            <a:br>
              <a:rPr lang="ru-RU" sz="4000" b="1" i="1" u="sng" dirty="0" smtClean="0">
                <a:solidFill>
                  <a:srgbClr val="0033CC"/>
                </a:solidFill>
                <a:latin typeface="Monotype Corsiva" pitchFamily="66" charset="0"/>
              </a:rPr>
            </a:br>
            <a:r>
              <a:rPr lang="ru-RU" sz="4000" b="1" i="1" u="sng" dirty="0" smtClean="0">
                <a:solidFill>
                  <a:srgbClr val="0033CC"/>
                </a:solidFill>
                <a:latin typeface="Monotype Corsiva" pitchFamily="66" charset="0"/>
              </a:rPr>
              <a:t>Ты нас изучи. </a:t>
            </a:r>
            <a:br>
              <a:rPr lang="ru-RU" sz="4000" b="1" i="1" u="sng" dirty="0" smtClean="0">
                <a:solidFill>
                  <a:srgbClr val="0033CC"/>
                </a:solidFill>
                <a:latin typeface="Monotype Corsiva" pitchFamily="66" charset="0"/>
              </a:rPr>
            </a:br>
            <a:r>
              <a:rPr lang="ru-RU" sz="4000" b="1" i="1" u="sng" dirty="0" smtClean="0">
                <a:solidFill>
                  <a:srgbClr val="0033CC"/>
                </a:solidFill>
                <a:latin typeface="Monotype Corsiva" pitchFamily="66" charset="0"/>
              </a:rPr>
              <a:t>Мы тебе всегда поможем </a:t>
            </a:r>
            <a:br>
              <a:rPr lang="ru-RU" sz="4000" b="1" i="1" u="sng" dirty="0" smtClean="0">
                <a:solidFill>
                  <a:srgbClr val="0033CC"/>
                </a:solidFill>
                <a:latin typeface="Monotype Corsiva" pitchFamily="66" charset="0"/>
              </a:rPr>
            </a:br>
            <a:r>
              <a:rPr lang="ru-RU" sz="4000" b="1" i="1" u="sng" dirty="0" smtClean="0">
                <a:solidFill>
                  <a:srgbClr val="0033CC"/>
                </a:solidFill>
                <a:latin typeface="Monotype Corsiva" pitchFamily="66" charset="0"/>
              </a:rPr>
              <a:t>Многое узнать. </a:t>
            </a:r>
            <a:br>
              <a:rPr lang="ru-RU" sz="4000" b="1" i="1" u="sng" dirty="0" smtClean="0">
                <a:solidFill>
                  <a:srgbClr val="0033CC"/>
                </a:solidFill>
                <a:latin typeface="Monotype Corsiva" pitchFamily="66" charset="0"/>
              </a:rPr>
            </a:br>
            <a:r>
              <a:rPr lang="ru-RU" sz="4000" b="1" i="1" u="sng" dirty="0" smtClean="0">
                <a:solidFill>
                  <a:srgbClr val="0033CC"/>
                </a:solidFill>
                <a:latin typeface="Monotype Corsiva" pitchFamily="66" charset="0"/>
              </a:rPr>
              <a:t>Целый мир вокруг увидеть </a:t>
            </a:r>
            <a:br>
              <a:rPr lang="ru-RU" sz="4000" b="1" i="1" u="sng" dirty="0" smtClean="0">
                <a:solidFill>
                  <a:srgbClr val="0033CC"/>
                </a:solidFill>
                <a:latin typeface="Monotype Corsiva" pitchFamily="66" charset="0"/>
              </a:rPr>
            </a:br>
            <a:r>
              <a:rPr lang="ru-RU" sz="4000" b="1" i="1" u="sng" dirty="0" smtClean="0">
                <a:solidFill>
                  <a:srgbClr val="0033CC"/>
                </a:solidFill>
                <a:latin typeface="Monotype Corsiva" pitchFamily="66" charset="0"/>
              </a:rPr>
              <a:t>И хорошим стать</a:t>
            </a:r>
          </a:p>
        </p:txBody>
      </p:sp>
    </p:spTree>
  </p:cSld>
  <p:clrMapOvr>
    <a:masterClrMapping/>
  </p:clrMapOvr>
  <p:transition spd="slow">
    <p:pull dir="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9" name="WordArt 25"/>
          <p:cNvSpPr>
            <a:spLocks noChangeArrowheads="1" noChangeShapeType="1" noTextEdit="1"/>
          </p:cNvSpPr>
          <p:nvPr/>
        </p:nvSpPr>
        <p:spPr bwMode="auto">
          <a:xfrm rot="20271286">
            <a:off x="656340" y="878035"/>
            <a:ext cx="4586519" cy="2498725"/>
          </a:xfrm>
          <a:prstGeom prst="rect">
            <a:avLst/>
          </a:prstGeom>
        </p:spPr>
        <p:txBody>
          <a:bodyPr wrap="none" fromWordArt="1">
            <a:prstTxWarp prst="textCascadeUp">
              <a:avLst>
                <a:gd name="adj" fmla="val 44444"/>
              </a:avLst>
            </a:prstTxWarp>
          </a:bodyPr>
          <a:lstStyle/>
          <a:p>
            <a:pPr algn="ctr" rtl="0"/>
            <a:endParaRPr lang="ru-RU" sz="4800" b="1" i="1" kern="10" spc="0" dirty="0">
              <a:ln w="9525">
                <a:solidFill>
                  <a:srgbClr val="C00000"/>
                </a:solidFill>
                <a:round/>
                <a:headEnd/>
                <a:tailEnd/>
              </a:ln>
              <a:solidFill>
                <a:srgbClr val="FF0000"/>
              </a:solidFill>
              <a:effectLst>
                <a:outerShdw dist="107763" dir="2700000" algn="ctr" rotWithShape="0">
                  <a:srgbClr val="C0C0C0">
                    <a:alpha val="50000"/>
                  </a:srgbClr>
                </a:outerShdw>
              </a:effectLst>
              <a:latin typeface="Times New Roman"/>
              <a:cs typeface="Times New Roman"/>
            </a:endParaRPr>
          </a:p>
        </p:txBody>
      </p:sp>
      <p:pic>
        <p:nvPicPr>
          <p:cNvPr id="1034" name="Picture 10" descr="http://avtor.kljaksa.ru/wp-content/uploads/2014/01/standart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4" y="2492896"/>
            <a:ext cx="2483753" cy="1584176"/>
          </a:xfrm>
          <a:prstGeom prst="rect">
            <a:avLst/>
          </a:prstGeom>
          <a:noFill/>
        </p:spPr>
      </p:pic>
      <p:pic>
        <p:nvPicPr>
          <p:cNvPr id="1032" name="Picture 8" descr="http://gulyai.ru/uploads/posts/2012-06/1340181533_poster_1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20272" y="332656"/>
            <a:ext cx="1728192" cy="1399836"/>
          </a:xfrm>
          <a:prstGeom prst="rect">
            <a:avLst/>
          </a:prstGeom>
          <a:noFill/>
        </p:spPr>
      </p:pic>
      <p:pic>
        <p:nvPicPr>
          <p:cNvPr id="1026" name="Picture 2" descr="http://img-fotki.yandex.ru/get/6507/27302857.580/0_9b456_342c2371_XL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771800" y="2060848"/>
            <a:ext cx="3672408" cy="3485041"/>
          </a:xfrm>
          <a:prstGeom prst="rect">
            <a:avLst/>
          </a:prstGeom>
          <a:noFill/>
        </p:spPr>
      </p:pic>
      <p:pic>
        <p:nvPicPr>
          <p:cNvPr id="1044" name="Picture 20" descr="http://www.clipart.net.ua/images/clip2711.jpg"/>
          <p:cNvPicPr>
            <a:picLocks noChangeAspect="1" noChangeArrowheads="1"/>
          </p:cNvPicPr>
          <p:nvPr/>
        </p:nvPicPr>
        <p:blipFill>
          <a:blip r:embed="rId5" cstate="print"/>
          <a:srcRect t="23285" r="4000" b="16840"/>
          <a:stretch>
            <a:fillRect/>
          </a:stretch>
        </p:blipFill>
        <p:spPr bwMode="auto">
          <a:xfrm>
            <a:off x="2771800" y="5561856"/>
            <a:ext cx="3456384" cy="1296144"/>
          </a:xfrm>
          <a:prstGeom prst="rect">
            <a:avLst/>
          </a:prstGeom>
          <a:noFill/>
        </p:spPr>
      </p:pic>
      <p:pic>
        <p:nvPicPr>
          <p:cNvPr id="1046" name="Picture 22" descr="http://img-fotki.yandex.ru/get/55/162900140.0/0_9a478_625ed8d0_XL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092280" y="2564904"/>
            <a:ext cx="1564742" cy="2002583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10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-6.66667E-6 L 0.41736 0.1574 " pathEditMode="relative" ptsTypes="AA">
                                      <p:cBhvr>
                                        <p:cTn id="13" dur="2000" fill="hold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4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104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3" presetClass="emph" presetSubtype="0" fill="remove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8" dur="1500" accel="50000" autoRev="1" fill="hold" tmFilter="0, 0; .33333, 1; 1, 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19" dur="1500" accel="50000" autoRev="1" fill="hold" tmFilter="0, 0; .33333, 1; 1, 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0" dur="3000" fill="hold"/>
                                        <p:tgtEl>
                                          <p:spTgt spid="104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1" dur="3000" fill="hold"/>
                                        <p:tgtEl>
                                          <p:spTgt spid="104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Scale>
                                      <p:cBhvr>
                                        <p:cTn id="22" dur="1500" accel="50000" autoRev="1" fill="hold" tmFilter="0, 0; .33333, 1; 1, 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"/>
                                        </p:tgtEl>
                                      </p:cBhvr>
                                      <p:from x="100000" y="100000"/>
                                      <p:to x="100000" y="14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44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104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3" presetClass="emph" presetSubtype="0" fill="remove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27" dur="1500" accel="50000" autoRev="1" fill="hold" tmFilter="0, 0; .33333, 1; 1, 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28" dur="1500" accel="50000" autoRev="1" fill="hold" tmFilter="0, 0; .33333, 1; 1, 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9" dur="3000" fill="hold"/>
                                        <p:tgtEl>
                                          <p:spTgt spid="104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0" dur="3000" fill="hold"/>
                                        <p:tgtEl>
                                          <p:spTgt spid="104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Scale>
                                      <p:cBhvr>
                                        <p:cTn id="31" dur="1500" accel="50000" autoRev="1" fill="hold" tmFilter="0, 0; .33333, 1; 1, 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6"/>
                                        </p:tgtEl>
                                      </p:cBhvr>
                                      <p:from x="100000" y="100000"/>
                                      <p:to x="100000" y="14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46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0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6" dur="2000" fill="hold"/>
                                        <p:tgtEl>
                                          <p:spTgt spid="103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2"/>
                  </p:tgtEl>
                </p:cond>
              </p:nextCondLst>
            </p:seq>
          </p:childTnLst>
        </p:cTn>
      </p:par>
    </p:tnLst>
    <p:bldLst>
      <p:bldP spid="104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04665"/>
            <a:ext cx="7772400" cy="1440159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Отгадывай загадки </a:t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>и собирай портфель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2060848"/>
            <a:ext cx="8496944" cy="4464496"/>
          </a:xfrm>
        </p:spPr>
        <p:txBody>
          <a:bodyPr>
            <a:noAutofit/>
          </a:bodyPr>
          <a:lstStyle/>
          <a:p>
            <a:r>
              <a:rPr lang="ru-RU" sz="4000" b="1" i="1" u="sng" dirty="0" smtClean="0">
                <a:solidFill>
                  <a:srgbClr val="00CC66"/>
                </a:solidFill>
                <a:latin typeface="Monotype Corsiva" pitchFamily="66" charset="0"/>
              </a:rPr>
              <a:t>Палочки волшебные в руки я беру.</a:t>
            </a:r>
            <a:br>
              <a:rPr lang="ru-RU" sz="4000" b="1" i="1" u="sng" dirty="0" smtClean="0">
                <a:solidFill>
                  <a:srgbClr val="00CC66"/>
                </a:solidFill>
                <a:latin typeface="Monotype Corsiva" pitchFamily="66" charset="0"/>
              </a:rPr>
            </a:br>
            <a:r>
              <a:rPr lang="ru-RU" sz="4000" b="1" i="1" u="sng" dirty="0" smtClean="0">
                <a:solidFill>
                  <a:srgbClr val="00CC66"/>
                </a:solidFill>
                <a:latin typeface="Monotype Corsiva" pitchFamily="66" charset="0"/>
              </a:rPr>
              <a:t>Ими нарисую я маму и сестру.</a:t>
            </a:r>
            <a:br>
              <a:rPr lang="ru-RU" sz="4000" b="1" i="1" u="sng" dirty="0" smtClean="0">
                <a:solidFill>
                  <a:srgbClr val="00CC66"/>
                </a:solidFill>
                <a:latin typeface="Monotype Corsiva" pitchFamily="66" charset="0"/>
              </a:rPr>
            </a:br>
            <a:r>
              <a:rPr lang="ru-RU" sz="4000" b="1" i="1" u="sng" dirty="0" smtClean="0">
                <a:solidFill>
                  <a:srgbClr val="00CC66"/>
                </a:solidFill>
                <a:latin typeface="Monotype Corsiva" pitchFamily="66" charset="0"/>
              </a:rPr>
              <a:t>Домик, речку и грибочки,</a:t>
            </a:r>
            <a:br>
              <a:rPr lang="ru-RU" sz="4000" b="1" i="1" u="sng" dirty="0" smtClean="0">
                <a:solidFill>
                  <a:srgbClr val="00CC66"/>
                </a:solidFill>
                <a:latin typeface="Monotype Corsiva" pitchFamily="66" charset="0"/>
              </a:rPr>
            </a:br>
            <a:r>
              <a:rPr lang="ru-RU" sz="4000" b="1" i="1" u="sng" dirty="0" smtClean="0">
                <a:solidFill>
                  <a:srgbClr val="00CC66"/>
                </a:solidFill>
                <a:latin typeface="Monotype Corsiva" pitchFamily="66" charset="0"/>
              </a:rPr>
              <a:t>Солнце, небо и цветочки.</a:t>
            </a:r>
            <a:br>
              <a:rPr lang="ru-RU" sz="4000" b="1" i="1" u="sng" dirty="0" smtClean="0">
                <a:solidFill>
                  <a:srgbClr val="00CC66"/>
                </a:solidFill>
                <a:latin typeface="Monotype Corsiva" pitchFamily="66" charset="0"/>
              </a:rPr>
            </a:br>
            <a:r>
              <a:rPr lang="ru-RU" sz="4000" b="1" i="1" u="sng" dirty="0" smtClean="0">
                <a:solidFill>
                  <a:srgbClr val="00CC66"/>
                </a:solidFill>
                <a:latin typeface="Monotype Corsiva" pitchFamily="66" charset="0"/>
              </a:rPr>
              <a:t>Нравятся мне палочки, палочки такие</a:t>
            </a:r>
            <a:br>
              <a:rPr lang="ru-RU" sz="4000" b="1" i="1" u="sng" dirty="0" smtClean="0">
                <a:solidFill>
                  <a:srgbClr val="00CC66"/>
                </a:solidFill>
                <a:latin typeface="Monotype Corsiva" pitchFamily="66" charset="0"/>
              </a:rPr>
            </a:br>
            <a:r>
              <a:rPr lang="ru-RU" sz="4000" b="1" i="1" u="sng" dirty="0" smtClean="0">
                <a:solidFill>
                  <a:srgbClr val="00CC66"/>
                </a:solidFill>
                <a:latin typeface="Monotype Corsiva" pitchFamily="66" charset="0"/>
              </a:rPr>
              <a:t>Сверху деревянные, а внутри цветные.</a:t>
            </a:r>
          </a:p>
        </p:txBody>
      </p:sp>
    </p:spTree>
  </p:cSld>
  <p:clrMapOvr>
    <a:masterClrMapping/>
  </p:clrMapOvr>
  <p:transition spd="slow">
    <p:pull dir="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9" name="WordArt 25"/>
          <p:cNvSpPr>
            <a:spLocks noChangeArrowheads="1" noChangeShapeType="1" noTextEdit="1"/>
          </p:cNvSpPr>
          <p:nvPr/>
        </p:nvSpPr>
        <p:spPr bwMode="auto">
          <a:xfrm rot="20271286">
            <a:off x="656340" y="878035"/>
            <a:ext cx="4586519" cy="2498725"/>
          </a:xfrm>
          <a:prstGeom prst="rect">
            <a:avLst/>
          </a:prstGeom>
        </p:spPr>
        <p:txBody>
          <a:bodyPr wrap="none" fromWordArt="1">
            <a:prstTxWarp prst="textCascadeUp">
              <a:avLst>
                <a:gd name="adj" fmla="val 44444"/>
              </a:avLst>
            </a:prstTxWarp>
          </a:bodyPr>
          <a:lstStyle/>
          <a:p>
            <a:pPr algn="ctr" rtl="0"/>
            <a:endParaRPr lang="ru-RU" sz="4800" b="1" i="1" kern="10" spc="0" dirty="0">
              <a:ln w="9525">
                <a:solidFill>
                  <a:srgbClr val="C00000"/>
                </a:solidFill>
                <a:round/>
                <a:headEnd/>
                <a:tailEnd/>
              </a:ln>
              <a:solidFill>
                <a:srgbClr val="FF0000"/>
              </a:solidFill>
              <a:effectLst>
                <a:outerShdw dist="107763" dir="2700000" algn="ctr" rotWithShape="0">
                  <a:srgbClr val="C0C0C0">
                    <a:alpha val="50000"/>
                  </a:srgbClr>
                </a:outerShdw>
              </a:effectLst>
              <a:latin typeface="Times New Roman"/>
              <a:cs typeface="Times New Roman"/>
            </a:endParaRPr>
          </a:p>
        </p:txBody>
      </p:sp>
      <p:pic>
        <p:nvPicPr>
          <p:cNvPr id="1032" name="Picture 8" descr="http://gulyai.ru/uploads/posts/2012-06/1340181533_poster_1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20272" y="332656"/>
            <a:ext cx="1728192" cy="1399836"/>
          </a:xfrm>
          <a:prstGeom prst="rect">
            <a:avLst/>
          </a:prstGeom>
          <a:noFill/>
        </p:spPr>
      </p:pic>
      <p:pic>
        <p:nvPicPr>
          <p:cNvPr id="1026" name="Picture 2" descr="http://img-fotki.yandex.ru/get/6507/27302857.580/0_9b456_342c2371_XL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71800" y="2060848"/>
            <a:ext cx="3672408" cy="3485041"/>
          </a:xfrm>
          <a:prstGeom prst="rect">
            <a:avLst/>
          </a:prstGeom>
          <a:noFill/>
        </p:spPr>
      </p:pic>
      <p:pic>
        <p:nvPicPr>
          <p:cNvPr id="1044" name="Picture 20" descr="http://www.clipart.net.ua/images/clip2711.jpg"/>
          <p:cNvPicPr>
            <a:picLocks noChangeAspect="1" noChangeArrowheads="1"/>
          </p:cNvPicPr>
          <p:nvPr/>
        </p:nvPicPr>
        <p:blipFill>
          <a:blip r:embed="rId4" cstate="print"/>
          <a:srcRect t="23285" r="4000" b="16840"/>
          <a:stretch>
            <a:fillRect/>
          </a:stretch>
        </p:blipFill>
        <p:spPr bwMode="auto">
          <a:xfrm>
            <a:off x="2771800" y="5561856"/>
            <a:ext cx="3456384" cy="1296144"/>
          </a:xfrm>
          <a:prstGeom prst="rect">
            <a:avLst/>
          </a:prstGeom>
          <a:noFill/>
        </p:spPr>
      </p:pic>
      <p:pic>
        <p:nvPicPr>
          <p:cNvPr id="1046" name="Picture 22" descr="http://img-fotki.yandex.ru/get/55/162900140.0/0_9a478_625ed8d0_XL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092280" y="2564904"/>
            <a:ext cx="1564742" cy="2002583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104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3" presetClass="emph" presetSubtype="0" fill="remove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3" dur="1500" accel="50000" autoRev="1" fill="hold" tmFilter="0, 0; .33333, 1; 1, 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14" dur="1500" accel="50000" autoRev="1" fill="hold" tmFilter="0, 0; .33333, 1; 1, 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5" dur="3000" fill="hold"/>
                                        <p:tgtEl>
                                          <p:spTgt spid="104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" dur="3000" fill="hold"/>
                                        <p:tgtEl>
                                          <p:spTgt spid="104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Scale>
                                      <p:cBhvr>
                                        <p:cTn id="17" dur="1500" accel="50000" autoRev="1" fill="hold" tmFilter="0, 0; .33333, 1; 1, 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"/>
                                        </p:tgtEl>
                                      </p:cBhvr>
                                      <p:from x="100000" y="100000"/>
                                      <p:to x="100000" y="14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44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104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3" presetClass="emph" presetSubtype="0" fill="remove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22" dur="1500" accel="50000" autoRev="1" fill="hold" tmFilter="0, 0; .33333, 1; 1, 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23" dur="1500" accel="50000" autoRev="1" fill="hold" tmFilter="0, 0; .33333, 1; 1, 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4" dur="3000" fill="hold"/>
                                        <p:tgtEl>
                                          <p:spTgt spid="104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5" dur="3000" fill="hold"/>
                                        <p:tgtEl>
                                          <p:spTgt spid="104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Scale>
                                      <p:cBhvr>
                                        <p:cTn id="26" dur="1500" accel="50000" autoRev="1" fill="hold" tmFilter="0, 0; .33333, 1; 1, 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6"/>
                                        </p:tgtEl>
                                      </p:cBhvr>
                                      <p:from x="100000" y="100000"/>
                                      <p:to x="100000" y="14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46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10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2.22222E-6 L -0.29132 0.46204 " pathEditMode="relative" ptsTypes="AA">
                                      <p:cBhvr>
                                        <p:cTn id="31" dur="20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2"/>
                  </p:tgtEl>
                </p:cond>
              </p:nextCondLst>
            </p:seq>
          </p:childTnLst>
        </p:cTn>
      </p:par>
    </p:tnLst>
    <p:bldLst>
      <p:bldP spid="104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106690"/>
          </a:xfrm>
        </p:spPr>
        <p:txBody>
          <a:bodyPr>
            <a:normAutofit fontScale="90000"/>
          </a:bodyPr>
          <a:lstStyle/>
          <a:p>
            <a:r>
              <a:rPr lang="ru-RU" sz="7200" b="1" dirty="0" smtClean="0">
                <a:solidFill>
                  <a:srgbClr val="002060"/>
                </a:solidFill>
                <a:latin typeface="Monotype Corsiva" pitchFamily="66" charset="0"/>
              </a:rPr>
              <a:t>Проверь, нужны ли игрушки в школе?</a:t>
            </a:r>
            <a:br>
              <a:rPr lang="ru-RU" sz="7200" b="1" dirty="0" smtClean="0">
                <a:solidFill>
                  <a:srgbClr val="002060"/>
                </a:solidFill>
                <a:latin typeface="Monotype Corsiva" pitchFamily="66" charset="0"/>
              </a:rPr>
            </a:br>
            <a:r>
              <a:rPr lang="ru-RU" sz="7200" b="1" dirty="0" smtClean="0">
                <a:solidFill>
                  <a:srgbClr val="002060"/>
                </a:solidFill>
                <a:latin typeface="Monotype Corsiva" pitchFamily="66" charset="0"/>
              </a:rPr>
              <a:t>Что бы узнать, прав ты или нет, нажми на портфель.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ransition spd="slow">
    <p:pull dir="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44" name="Picture 20" descr="http://www.clipart.net.ua/images/clip2711.jpg"/>
          <p:cNvPicPr>
            <a:picLocks noChangeAspect="1" noChangeArrowheads="1"/>
          </p:cNvPicPr>
          <p:nvPr/>
        </p:nvPicPr>
        <p:blipFill>
          <a:blip r:embed="rId2" cstate="print"/>
          <a:srcRect t="23285" r="4000" b="16840"/>
          <a:stretch>
            <a:fillRect/>
          </a:stretch>
        </p:blipFill>
        <p:spPr bwMode="auto">
          <a:xfrm>
            <a:off x="2771800" y="5561856"/>
            <a:ext cx="3456384" cy="1296144"/>
          </a:xfrm>
          <a:prstGeom prst="rect">
            <a:avLst/>
          </a:prstGeom>
          <a:noFill/>
        </p:spPr>
      </p:pic>
      <p:sp>
        <p:nvSpPr>
          <p:cNvPr id="1049" name="WordArt 25"/>
          <p:cNvSpPr>
            <a:spLocks noChangeArrowheads="1" noChangeShapeType="1" noTextEdit="1"/>
          </p:cNvSpPr>
          <p:nvPr/>
        </p:nvSpPr>
        <p:spPr bwMode="auto">
          <a:xfrm rot="20271286">
            <a:off x="656340" y="878035"/>
            <a:ext cx="4586519" cy="2498725"/>
          </a:xfrm>
          <a:prstGeom prst="rect">
            <a:avLst/>
          </a:prstGeom>
        </p:spPr>
        <p:txBody>
          <a:bodyPr wrap="none" fromWordArt="1">
            <a:prstTxWarp prst="textCascadeUp">
              <a:avLst>
                <a:gd name="adj" fmla="val 44444"/>
              </a:avLst>
            </a:prstTxWarp>
          </a:bodyPr>
          <a:lstStyle/>
          <a:p>
            <a:pPr algn="ctr" rtl="0"/>
            <a:r>
              <a:rPr lang="ru-RU" sz="4800" b="1" i="1" kern="10" spc="0" dirty="0" smtClean="0">
                <a:ln w="9525">
                  <a:solidFill>
                    <a:srgbClr val="C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107763" dir="2700000" algn="ctr" rotWithShape="0">
                    <a:srgbClr val="C0C0C0">
                      <a:alpha val="50000"/>
                    </a:srgbClr>
                  </a:outerShdw>
                </a:effectLst>
                <a:latin typeface="Times New Roman"/>
                <a:cs typeface="Times New Roman"/>
              </a:rPr>
              <a:t>ТЫ МОЛОДЕЦ!</a:t>
            </a:r>
            <a:endParaRPr lang="ru-RU" sz="4800" b="1" i="1" kern="10" spc="0" dirty="0">
              <a:ln w="9525">
                <a:solidFill>
                  <a:srgbClr val="C00000"/>
                </a:solidFill>
                <a:round/>
                <a:headEnd/>
                <a:tailEnd/>
              </a:ln>
              <a:solidFill>
                <a:srgbClr val="FF0000"/>
              </a:solidFill>
              <a:effectLst>
                <a:outerShdw dist="107763" dir="2700000" algn="ctr" rotWithShape="0">
                  <a:srgbClr val="C0C0C0">
                    <a:alpha val="50000"/>
                  </a:srgbClr>
                </a:outerShdw>
              </a:effectLst>
              <a:latin typeface="Times New Roman"/>
              <a:cs typeface="Times New Roman"/>
            </a:endParaRPr>
          </a:p>
        </p:txBody>
      </p:sp>
      <p:pic>
        <p:nvPicPr>
          <p:cNvPr id="1026" name="Picture 2" descr="http://img-fotki.yandex.ru/get/6507/27302857.580/0_9b456_342c2371_XL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71800" y="2132856"/>
            <a:ext cx="3672408" cy="3485041"/>
          </a:xfrm>
          <a:prstGeom prst="rect">
            <a:avLst/>
          </a:prstGeom>
          <a:noFill/>
        </p:spPr>
      </p:pic>
      <p:pic>
        <p:nvPicPr>
          <p:cNvPr id="1046" name="Picture 22" descr="http://img-fotki.yandex.ru/get/55/162900140.0/0_9a478_625ed8d0_XL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092280" y="2564904"/>
            <a:ext cx="1564742" cy="2002583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pull dir="d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4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3" presetClass="emph" presetSubtype="0" fill="remove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1500" accel="50000" autoRev="1" fill="hold" tmFilter="0, 0; .33333, 1; 1, 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7" dur="1500" accel="50000" autoRev="1" fill="hold" tmFilter="0, 0; .33333, 1; 1, 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3000" fill="hold"/>
                                        <p:tgtEl>
                                          <p:spTgt spid="104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3000" fill="hold"/>
                                        <p:tgtEl>
                                          <p:spTgt spid="104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Scale>
                                      <p:cBhvr>
                                        <p:cTn id="10" dur="1500" accel="50000" autoRev="1" fill="hold" tmFilter="0, 0; .33333, 1; 1, 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"/>
                                        </p:tgtEl>
                                      </p:cBhvr>
                                      <p:from x="100000" y="100000"/>
                                      <p:to x="100000" y="14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44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104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3" presetClass="emph" presetSubtype="0" fill="remove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5" dur="1500" accel="50000" autoRev="1" fill="hold" tmFilter="0, 0; .33333, 1; 1, 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16" dur="1500" accel="50000" autoRev="1" fill="hold" tmFilter="0, 0; .33333, 1; 1, 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7" dur="3000" fill="hold"/>
                                        <p:tgtEl>
                                          <p:spTgt spid="104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8" dur="3000" fill="hold"/>
                                        <p:tgtEl>
                                          <p:spTgt spid="104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Scale>
                                      <p:cBhvr>
                                        <p:cTn id="19" dur="1500" accel="50000" autoRev="1" fill="hold" tmFilter="0, 0; .33333, 1; 1, 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6"/>
                                        </p:tgtEl>
                                      </p:cBhvr>
                                      <p:from x="100000" y="100000"/>
                                      <p:to x="100000" y="14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46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0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0" fill="hold"/>
                                        <p:tgtEl>
                                          <p:spTgt spid="10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0" fill="hold"/>
                                        <p:tgtEl>
                                          <p:spTgt spid="10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0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6"/>
                  </p:tgtEl>
                </p:cond>
              </p:nextCondLst>
            </p:seq>
          </p:childTnLst>
        </p:cTn>
      </p:par>
    </p:tnLst>
    <p:bldLst>
      <p:bldP spid="104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04665"/>
            <a:ext cx="7772400" cy="1872207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Отгадывай загадки </a:t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>и собирай портфель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71600" y="2348880"/>
            <a:ext cx="7632848" cy="4176464"/>
          </a:xfrm>
        </p:spPr>
        <p:txBody>
          <a:bodyPr>
            <a:normAutofit fontScale="70000" lnSpcReduction="20000"/>
          </a:bodyPr>
          <a:lstStyle/>
          <a:p>
            <a:endParaRPr lang="ru-RU" dirty="0" smtClean="0"/>
          </a:p>
          <a:p>
            <a:r>
              <a:rPr lang="ru-RU" sz="7700" b="1" i="1" u="sng" dirty="0" smtClean="0">
                <a:solidFill>
                  <a:schemeClr val="accent6">
                    <a:lumMod val="75000"/>
                  </a:schemeClr>
                </a:solidFill>
                <a:latin typeface="Monotype Corsiva" pitchFamily="66" charset="0"/>
              </a:rPr>
              <a:t>То я в клетку, то в линейку</a:t>
            </a:r>
            <a:br>
              <a:rPr lang="ru-RU" sz="7700" b="1" i="1" u="sng" dirty="0" smtClean="0">
                <a:solidFill>
                  <a:schemeClr val="accent6">
                    <a:lumMod val="75000"/>
                  </a:schemeClr>
                </a:solidFill>
                <a:latin typeface="Monotype Corsiva" pitchFamily="66" charset="0"/>
              </a:rPr>
            </a:br>
            <a:r>
              <a:rPr lang="ru-RU" sz="7700" b="1" i="1" u="sng" dirty="0" smtClean="0">
                <a:solidFill>
                  <a:schemeClr val="accent6">
                    <a:lumMod val="75000"/>
                  </a:schemeClr>
                </a:solidFill>
                <a:latin typeface="Monotype Corsiva" pitchFamily="66" charset="0"/>
              </a:rPr>
              <a:t>Написать по ним сумей </a:t>
            </a:r>
            <a:r>
              <a:rPr lang="ru-RU" sz="7700" b="1" i="1" u="sng" dirty="0" err="1" smtClean="0">
                <a:solidFill>
                  <a:schemeClr val="accent6">
                    <a:lumMod val="75000"/>
                  </a:schemeClr>
                </a:solidFill>
                <a:latin typeface="Monotype Corsiva" pitchFamily="66" charset="0"/>
              </a:rPr>
              <a:t>ка</a:t>
            </a:r>
            <a:r>
              <a:rPr lang="ru-RU" sz="7700" b="1" i="1" u="sng" dirty="0" smtClean="0">
                <a:solidFill>
                  <a:schemeClr val="accent6">
                    <a:lumMod val="75000"/>
                  </a:schemeClr>
                </a:solidFill>
                <a:latin typeface="Monotype Corsiva" pitchFamily="66" charset="0"/>
              </a:rPr>
              <a:t>!</a:t>
            </a:r>
            <a:br>
              <a:rPr lang="ru-RU" sz="7700" b="1" i="1" u="sng" dirty="0" smtClean="0">
                <a:solidFill>
                  <a:schemeClr val="accent6">
                    <a:lumMod val="75000"/>
                  </a:schemeClr>
                </a:solidFill>
                <a:latin typeface="Monotype Corsiva" pitchFamily="66" charset="0"/>
              </a:rPr>
            </a:br>
            <a:r>
              <a:rPr lang="ru-RU" sz="7700" b="1" i="1" u="sng" dirty="0" smtClean="0">
                <a:solidFill>
                  <a:schemeClr val="accent6">
                    <a:lumMod val="75000"/>
                  </a:schemeClr>
                </a:solidFill>
                <a:latin typeface="Monotype Corsiva" pitchFamily="66" charset="0"/>
              </a:rPr>
              <a:t>Можешь и нарисовать...</a:t>
            </a:r>
            <a:br>
              <a:rPr lang="ru-RU" sz="7700" b="1" i="1" u="sng" dirty="0" smtClean="0">
                <a:solidFill>
                  <a:schemeClr val="accent6">
                    <a:lumMod val="75000"/>
                  </a:schemeClr>
                </a:solidFill>
                <a:latin typeface="Monotype Corsiva" pitchFamily="66" charset="0"/>
              </a:rPr>
            </a:br>
            <a:r>
              <a:rPr lang="ru-RU" sz="7700" b="1" i="1" u="sng" dirty="0" smtClean="0">
                <a:solidFill>
                  <a:schemeClr val="accent6">
                    <a:lumMod val="75000"/>
                  </a:schemeClr>
                </a:solidFill>
                <a:latin typeface="Monotype Corsiva" pitchFamily="66" charset="0"/>
              </a:rPr>
              <a:t>Что такое я?... </a:t>
            </a:r>
            <a:endParaRPr lang="ru-RU" sz="7700" b="1" i="1" u="sng" dirty="0">
              <a:solidFill>
                <a:schemeClr val="accent6">
                  <a:lumMod val="75000"/>
                </a:schemeClr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ransition spd="slow">
    <p:pull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8" name="Picture 14" descr="http://pravostok.ru/upload/information_system_1/2/9/3/item_29357/information_items_2935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5013176"/>
            <a:ext cx="2376264" cy="1334454"/>
          </a:xfrm>
          <a:prstGeom prst="rect">
            <a:avLst/>
          </a:prstGeom>
          <a:noFill/>
        </p:spPr>
      </p:pic>
      <p:sp>
        <p:nvSpPr>
          <p:cNvPr id="1049" name="WordArt 25"/>
          <p:cNvSpPr>
            <a:spLocks noChangeArrowheads="1" noChangeShapeType="1" noTextEdit="1"/>
          </p:cNvSpPr>
          <p:nvPr/>
        </p:nvSpPr>
        <p:spPr bwMode="auto">
          <a:xfrm rot="20271286">
            <a:off x="656340" y="878035"/>
            <a:ext cx="4586519" cy="2498725"/>
          </a:xfrm>
          <a:prstGeom prst="rect">
            <a:avLst/>
          </a:prstGeom>
        </p:spPr>
        <p:txBody>
          <a:bodyPr wrap="none" fromWordArt="1">
            <a:prstTxWarp prst="textCascadeUp">
              <a:avLst>
                <a:gd name="adj" fmla="val 44444"/>
              </a:avLst>
            </a:prstTxWarp>
          </a:bodyPr>
          <a:lstStyle/>
          <a:p>
            <a:pPr algn="ctr" rtl="0"/>
            <a:endParaRPr lang="ru-RU" sz="4800" b="1" i="1" kern="10" spc="0" dirty="0">
              <a:ln w="9525">
                <a:solidFill>
                  <a:srgbClr val="C00000"/>
                </a:solidFill>
                <a:round/>
                <a:headEnd/>
                <a:tailEnd/>
              </a:ln>
              <a:solidFill>
                <a:srgbClr val="FF0000"/>
              </a:solidFill>
              <a:effectLst>
                <a:outerShdw dist="107763" dir="2700000" algn="ctr" rotWithShape="0">
                  <a:srgbClr val="C0C0C0">
                    <a:alpha val="50000"/>
                  </a:srgbClr>
                </a:outerShdw>
              </a:effectLst>
              <a:latin typeface="Times New Roman"/>
              <a:cs typeface="Times New Roman"/>
            </a:endParaRPr>
          </a:p>
        </p:txBody>
      </p:sp>
      <p:pic>
        <p:nvPicPr>
          <p:cNvPr id="1036" name="Picture 12" descr="http://0.tqn.com/d/webclipart/1/0/Y/n/4/pencil-case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16216" y="5085184"/>
            <a:ext cx="2535499" cy="1628800"/>
          </a:xfrm>
          <a:prstGeom prst="rect">
            <a:avLst/>
          </a:prstGeom>
          <a:noFill/>
        </p:spPr>
      </p:pic>
      <p:pic>
        <p:nvPicPr>
          <p:cNvPr id="1042" name="Picture 18" descr="http://funforkids.ru/pictures/school7/school0718.gif"/>
          <p:cNvPicPr>
            <a:picLocks noChangeAspect="1" noChangeArrowheads="1"/>
          </p:cNvPicPr>
          <p:nvPr/>
        </p:nvPicPr>
        <p:blipFill>
          <a:blip r:embed="rId4" cstate="print"/>
          <a:srcRect t="40355"/>
          <a:stretch>
            <a:fillRect/>
          </a:stretch>
        </p:blipFill>
        <p:spPr bwMode="auto">
          <a:xfrm>
            <a:off x="3707904" y="476672"/>
            <a:ext cx="2016224" cy="851423"/>
          </a:xfrm>
          <a:prstGeom prst="rect">
            <a:avLst/>
          </a:prstGeom>
          <a:noFill/>
        </p:spPr>
      </p:pic>
      <p:pic>
        <p:nvPicPr>
          <p:cNvPr id="1034" name="Picture 10" descr="http://avtor.kljaksa.ru/wp-content/uploads/2014/01/standart2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79512" y="2492896"/>
            <a:ext cx="2483753" cy="1584176"/>
          </a:xfrm>
          <a:prstGeom prst="rect">
            <a:avLst/>
          </a:prstGeom>
          <a:noFill/>
        </p:spPr>
      </p:pic>
      <p:pic>
        <p:nvPicPr>
          <p:cNvPr id="1028" name="Picture 4" descr="http://www.clipartpal.com/_thumbs/pd/education/open_book_large_T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39552" y="404664"/>
            <a:ext cx="2088232" cy="947626"/>
          </a:xfrm>
          <a:prstGeom prst="rect">
            <a:avLst/>
          </a:prstGeom>
          <a:noFill/>
        </p:spPr>
      </p:pic>
      <p:pic>
        <p:nvPicPr>
          <p:cNvPr id="1032" name="Picture 8" descr="http://gulyai.ru/uploads/posts/2012-06/1340181533_poster_19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020272" y="332656"/>
            <a:ext cx="1728192" cy="1399836"/>
          </a:xfrm>
          <a:prstGeom prst="rect">
            <a:avLst/>
          </a:prstGeom>
          <a:noFill/>
        </p:spPr>
      </p:pic>
      <p:pic>
        <p:nvPicPr>
          <p:cNvPr id="1026" name="Picture 2" descr="http://img-fotki.yandex.ru/get/6507/27302857.580/0_9b456_342c2371_XL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771800" y="2060848"/>
            <a:ext cx="3672408" cy="3485041"/>
          </a:xfrm>
          <a:prstGeom prst="rect">
            <a:avLst/>
          </a:prstGeom>
          <a:noFill/>
        </p:spPr>
      </p:pic>
      <p:pic>
        <p:nvPicPr>
          <p:cNvPr id="1044" name="Picture 20" descr="http://www.clipart.net.ua/images/clip2711.jpg"/>
          <p:cNvPicPr>
            <a:picLocks noChangeAspect="1" noChangeArrowheads="1"/>
          </p:cNvPicPr>
          <p:nvPr/>
        </p:nvPicPr>
        <p:blipFill>
          <a:blip r:embed="rId9" cstate="print"/>
          <a:srcRect t="23285" r="4000" b="16840"/>
          <a:stretch>
            <a:fillRect/>
          </a:stretch>
        </p:blipFill>
        <p:spPr bwMode="auto">
          <a:xfrm>
            <a:off x="2771800" y="5561856"/>
            <a:ext cx="3456384" cy="1296144"/>
          </a:xfrm>
          <a:prstGeom prst="rect">
            <a:avLst/>
          </a:prstGeom>
          <a:noFill/>
        </p:spPr>
      </p:pic>
      <p:pic>
        <p:nvPicPr>
          <p:cNvPr id="1046" name="Picture 22" descr="http://img-fotki.yandex.ru/get/55/162900140.0/0_9a478_625ed8d0_XL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7092280" y="2564904"/>
            <a:ext cx="1564742" cy="2002583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10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-1.48148E-6 L 0.37795 0.47245 " pathEditMode="relative" ptsTypes="AA">
                                      <p:cBhvr>
                                        <p:cTn id="13" dur="2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8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104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3" presetClass="emph" presetSubtype="0" fill="remove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8" dur="1500" accel="50000" autoRev="1" fill="hold" tmFilter="0, 0; .33333, 1; 1, 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19" dur="1500" accel="50000" autoRev="1" fill="hold" tmFilter="0, 0; .33333, 1; 1, 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0" dur="3000" fill="hold"/>
                                        <p:tgtEl>
                                          <p:spTgt spid="104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1" dur="3000" fill="hold"/>
                                        <p:tgtEl>
                                          <p:spTgt spid="104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Scale>
                                      <p:cBhvr>
                                        <p:cTn id="22" dur="1500" accel="50000" autoRev="1" fill="hold" tmFilter="0, 0; .33333, 1; 1, 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"/>
                                        </p:tgtEl>
                                      </p:cBhvr>
                                      <p:from x="100000" y="100000"/>
                                      <p:to x="100000" y="14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44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104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3" presetClass="emph" presetSubtype="0" fill="remove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27" dur="1500" accel="50000" autoRev="1" fill="hold" tmFilter="0, 0; .33333, 1; 1, 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28" dur="1500" accel="50000" autoRev="1" fill="hold" tmFilter="0, 0; .33333, 1; 1, 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9" dur="3000" fill="hold"/>
                                        <p:tgtEl>
                                          <p:spTgt spid="104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0" dur="3000" fill="hold"/>
                                        <p:tgtEl>
                                          <p:spTgt spid="104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Scale>
                                      <p:cBhvr>
                                        <p:cTn id="31" dur="1500" accel="50000" autoRev="1" fill="hold" tmFilter="0, 0; .33333, 1; 1, 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6"/>
                                        </p:tgtEl>
                                      </p:cBhvr>
                                      <p:from x="100000" y="100000"/>
                                      <p:to x="100000" y="14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46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0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6" dur="2000" fill="hold"/>
                                        <p:tgtEl>
                                          <p:spTgt spid="104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42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10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1" dur="2000" fill="hold"/>
                                        <p:tgtEl>
                                          <p:spTgt spid="103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2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10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6" dur="2000" fill="hold"/>
                                        <p:tgtEl>
                                          <p:spTgt spid="103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6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10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51" dur="2000" fill="hold"/>
                                        <p:tgtEl>
                                          <p:spTgt spid="103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8"/>
                  </p:tgtEl>
                </p:cond>
              </p:nextCondLst>
            </p:seq>
            <p:seq concurrent="1" nextAc="seek">
              <p:cTn id="52" restart="whenNotActive" fill="hold" evtFilter="cancelBubble" nodeType="interactiveSeq">
                <p:stCondLst>
                  <p:cond evt="onClick" delay="0">
                    <p:tgtEl>
                      <p:spTgt spid="10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3" fill="hold">
                      <p:stCondLst>
                        <p:cond delay="0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56" dur="2000" fill="hold"/>
                                        <p:tgtEl>
                                          <p:spTgt spid="103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4"/>
                  </p:tgtEl>
                </p:cond>
              </p:nextCondLst>
            </p:seq>
          </p:childTnLst>
        </p:cTn>
      </p:par>
    </p:tnLst>
    <p:bldLst>
      <p:bldP spid="104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04665"/>
            <a:ext cx="7772400" cy="1872207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Отгадывай загадки </a:t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>и собирай портфель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71600" y="2348880"/>
            <a:ext cx="7632848" cy="4176464"/>
          </a:xfrm>
        </p:spPr>
        <p:txBody>
          <a:bodyPr>
            <a:normAutofit/>
          </a:bodyPr>
          <a:lstStyle/>
          <a:p>
            <a:r>
              <a:rPr lang="ru-RU" sz="4800" b="1" u="sng" dirty="0" smtClean="0">
                <a:solidFill>
                  <a:srgbClr val="0033CC"/>
                </a:solidFill>
                <a:latin typeface="Monotype Corsiva" pitchFamily="66" charset="0"/>
              </a:rPr>
              <a:t>В этой узенькой коробке</a:t>
            </a:r>
            <a:br>
              <a:rPr lang="ru-RU" sz="4800" b="1" u="sng" dirty="0" smtClean="0">
                <a:solidFill>
                  <a:srgbClr val="0033CC"/>
                </a:solidFill>
                <a:latin typeface="Monotype Corsiva" pitchFamily="66" charset="0"/>
              </a:rPr>
            </a:br>
            <a:r>
              <a:rPr lang="ru-RU" sz="4800" b="1" u="sng" dirty="0" smtClean="0">
                <a:solidFill>
                  <a:srgbClr val="0033CC"/>
                </a:solidFill>
                <a:latin typeface="Monotype Corsiva" pitchFamily="66" charset="0"/>
              </a:rPr>
              <a:t>Ты найдешь карандаши,</a:t>
            </a:r>
            <a:br>
              <a:rPr lang="ru-RU" sz="4800" b="1" u="sng" dirty="0" smtClean="0">
                <a:solidFill>
                  <a:srgbClr val="0033CC"/>
                </a:solidFill>
                <a:latin typeface="Monotype Corsiva" pitchFamily="66" charset="0"/>
              </a:rPr>
            </a:br>
            <a:r>
              <a:rPr lang="ru-RU" sz="4800" b="1" u="sng" dirty="0" smtClean="0">
                <a:solidFill>
                  <a:srgbClr val="0033CC"/>
                </a:solidFill>
                <a:latin typeface="Monotype Corsiva" pitchFamily="66" charset="0"/>
              </a:rPr>
              <a:t>Ручки, перья, скрепки, кнопки,</a:t>
            </a:r>
            <a:br>
              <a:rPr lang="ru-RU" sz="4800" b="1" u="sng" dirty="0" smtClean="0">
                <a:solidFill>
                  <a:srgbClr val="0033CC"/>
                </a:solidFill>
                <a:latin typeface="Monotype Corsiva" pitchFamily="66" charset="0"/>
              </a:rPr>
            </a:br>
            <a:r>
              <a:rPr lang="ru-RU" sz="4800" b="1" u="sng" dirty="0" smtClean="0">
                <a:solidFill>
                  <a:srgbClr val="0033CC"/>
                </a:solidFill>
                <a:latin typeface="Monotype Corsiva" pitchFamily="66" charset="0"/>
              </a:rPr>
              <a:t>Что угодно для души</a:t>
            </a:r>
          </a:p>
        </p:txBody>
      </p:sp>
    </p:spTree>
  </p:cSld>
  <p:clrMapOvr>
    <a:masterClrMapping/>
  </p:clrMapOvr>
  <p:transition spd="slow">
    <p:pull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9" name="WordArt 25"/>
          <p:cNvSpPr>
            <a:spLocks noChangeArrowheads="1" noChangeShapeType="1" noTextEdit="1"/>
          </p:cNvSpPr>
          <p:nvPr/>
        </p:nvSpPr>
        <p:spPr bwMode="auto">
          <a:xfrm rot="20271286">
            <a:off x="656340" y="878035"/>
            <a:ext cx="4586519" cy="2498725"/>
          </a:xfrm>
          <a:prstGeom prst="rect">
            <a:avLst/>
          </a:prstGeom>
        </p:spPr>
        <p:txBody>
          <a:bodyPr wrap="none" fromWordArt="1">
            <a:prstTxWarp prst="textCascadeUp">
              <a:avLst>
                <a:gd name="adj" fmla="val 44444"/>
              </a:avLst>
            </a:prstTxWarp>
          </a:bodyPr>
          <a:lstStyle/>
          <a:p>
            <a:pPr algn="ctr" rtl="0"/>
            <a:endParaRPr lang="ru-RU" sz="4800" b="1" i="1" kern="10" spc="0" dirty="0">
              <a:ln w="9525">
                <a:solidFill>
                  <a:srgbClr val="C00000"/>
                </a:solidFill>
                <a:round/>
                <a:headEnd/>
                <a:tailEnd/>
              </a:ln>
              <a:solidFill>
                <a:srgbClr val="FF0000"/>
              </a:solidFill>
              <a:effectLst>
                <a:outerShdw dist="107763" dir="2700000" algn="ctr" rotWithShape="0">
                  <a:srgbClr val="C0C0C0">
                    <a:alpha val="50000"/>
                  </a:srgbClr>
                </a:outerShdw>
              </a:effectLst>
              <a:latin typeface="Times New Roman"/>
              <a:cs typeface="Times New Roman"/>
            </a:endParaRPr>
          </a:p>
        </p:txBody>
      </p:sp>
      <p:pic>
        <p:nvPicPr>
          <p:cNvPr id="1038" name="Picture 14" descr="http://pravostok.ru/upload/information_system_1/2/9/3/item_29357/information_items_2935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5013176"/>
            <a:ext cx="2376264" cy="1334454"/>
          </a:xfrm>
          <a:prstGeom prst="rect">
            <a:avLst/>
          </a:prstGeom>
          <a:noFill/>
        </p:spPr>
      </p:pic>
      <p:pic>
        <p:nvPicPr>
          <p:cNvPr id="1036" name="Picture 12" descr="http://0.tqn.com/d/webclipart/1/0/Y/n/4/pencil-case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16216" y="5085184"/>
            <a:ext cx="2535499" cy="1628800"/>
          </a:xfrm>
          <a:prstGeom prst="rect">
            <a:avLst/>
          </a:prstGeom>
          <a:noFill/>
        </p:spPr>
      </p:pic>
      <p:pic>
        <p:nvPicPr>
          <p:cNvPr id="1042" name="Picture 18" descr="http://funforkids.ru/pictures/school7/school0718.gif"/>
          <p:cNvPicPr>
            <a:picLocks noChangeAspect="1" noChangeArrowheads="1"/>
          </p:cNvPicPr>
          <p:nvPr/>
        </p:nvPicPr>
        <p:blipFill>
          <a:blip r:embed="rId4" cstate="print"/>
          <a:srcRect t="40355"/>
          <a:stretch>
            <a:fillRect/>
          </a:stretch>
        </p:blipFill>
        <p:spPr bwMode="auto">
          <a:xfrm>
            <a:off x="3707904" y="476672"/>
            <a:ext cx="2016224" cy="851423"/>
          </a:xfrm>
          <a:prstGeom prst="rect">
            <a:avLst/>
          </a:prstGeom>
          <a:noFill/>
        </p:spPr>
      </p:pic>
      <p:pic>
        <p:nvPicPr>
          <p:cNvPr id="1034" name="Picture 10" descr="http://avtor.kljaksa.ru/wp-content/uploads/2014/01/standart2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07504" y="2492896"/>
            <a:ext cx="2483753" cy="1584176"/>
          </a:xfrm>
          <a:prstGeom prst="rect">
            <a:avLst/>
          </a:prstGeom>
          <a:noFill/>
        </p:spPr>
      </p:pic>
      <p:pic>
        <p:nvPicPr>
          <p:cNvPr id="1032" name="Picture 8" descr="http://gulyai.ru/uploads/posts/2012-06/1340181533_poster_19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020272" y="332656"/>
            <a:ext cx="1728192" cy="1399836"/>
          </a:xfrm>
          <a:prstGeom prst="rect">
            <a:avLst/>
          </a:prstGeom>
          <a:noFill/>
        </p:spPr>
      </p:pic>
      <p:pic>
        <p:nvPicPr>
          <p:cNvPr id="1026" name="Picture 2" descr="http://img-fotki.yandex.ru/get/6507/27302857.580/0_9b456_342c2371_XL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771800" y="2060848"/>
            <a:ext cx="3672408" cy="3485041"/>
          </a:xfrm>
          <a:prstGeom prst="rect">
            <a:avLst/>
          </a:prstGeom>
          <a:noFill/>
        </p:spPr>
      </p:pic>
      <p:pic>
        <p:nvPicPr>
          <p:cNvPr id="1044" name="Picture 20" descr="http://www.clipart.net.ua/images/clip2711.jpg"/>
          <p:cNvPicPr>
            <a:picLocks noChangeAspect="1" noChangeArrowheads="1"/>
          </p:cNvPicPr>
          <p:nvPr/>
        </p:nvPicPr>
        <p:blipFill>
          <a:blip r:embed="rId8" cstate="print"/>
          <a:srcRect t="23285" r="4000" b="16840"/>
          <a:stretch>
            <a:fillRect/>
          </a:stretch>
        </p:blipFill>
        <p:spPr bwMode="auto">
          <a:xfrm>
            <a:off x="2771800" y="5561856"/>
            <a:ext cx="3456384" cy="1296144"/>
          </a:xfrm>
          <a:prstGeom prst="rect">
            <a:avLst/>
          </a:prstGeom>
          <a:noFill/>
        </p:spPr>
      </p:pic>
      <p:pic>
        <p:nvPicPr>
          <p:cNvPr id="1046" name="Picture 22" descr="http://img-fotki.yandex.ru/get/55/162900140.0/0_9a478_625ed8d0_XL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7092280" y="2564904"/>
            <a:ext cx="1564742" cy="2002583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10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-9.25926E-6 L -0.29132 -0.26251 " pathEditMode="relative" ptsTypes="AA">
                                      <p:cBhvr>
                                        <p:cTn id="13" dur="2000" fill="hold"/>
                                        <p:tgtEl>
                                          <p:spTgt spid="10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6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104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3" presetClass="emph" presetSubtype="0" fill="remove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8" dur="1500" accel="50000" autoRev="1" fill="hold" tmFilter="0, 0; .33333, 1; 1, 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19" dur="1500" accel="50000" autoRev="1" fill="hold" tmFilter="0, 0; .33333, 1; 1, 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0" dur="3000" fill="hold"/>
                                        <p:tgtEl>
                                          <p:spTgt spid="104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1" dur="3000" fill="hold"/>
                                        <p:tgtEl>
                                          <p:spTgt spid="104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Scale>
                                      <p:cBhvr>
                                        <p:cTn id="22" dur="1500" accel="50000" autoRev="1" fill="hold" tmFilter="0, 0; .33333, 1; 1, 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"/>
                                        </p:tgtEl>
                                      </p:cBhvr>
                                      <p:from x="100000" y="100000"/>
                                      <p:to x="100000" y="14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44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104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3" presetClass="emph" presetSubtype="0" fill="remove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27" dur="1500" accel="50000" autoRev="1" fill="hold" tmFilter="0, 0; .33333, 1; 1, 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28" dur="1500" accel="50000" autoRev="1" fill="hold" tmFilter="0, 0; .33333, 1; 1, 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9" dur="3000" fill="hold"/>
                                        <p:tgtEl>
                                          <p:spTgt spid="104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0" dur="3000" fill="hold"/>
                                        <p:tgtEl>
                                          <p:spTgt spid="104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Scale>
                                      <p:cBhvr>
                                        <p:cTn id="31" dur="1500" accel="50000" autoRev="1" fill="hold" tmFilter="0, 0; .33333, 1; 1, 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6"/>
                                        </p:tgtEl>
                                      </p:cBhvr>
                                      <p:from x="100000" y="100000"/>
                                      <p:to x="100000" y="14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46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0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6" dur="2000" fill="hold"/>
                                        <p:tgtEl>
                                          <p:spTgt spid="104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42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10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3" presetClass="emph" presetSubtype="0" fill="remove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41" dur="1500" accel="50000" autoRev="1" fill="hold" tmFilter="0, 0; .33333, 1; 1, 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42" dur="1500" accel="50000" autoRev="1" fill="hold" tmFilter="0, 0; .33333, 1; 1, 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43" dur="30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4" dur="30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Scale>
                                      <p:cBhvr>
                                        <p:cTn id="45" dur="1500" accel="50000" autoRev="1" fill="hold" tmFilter="0, 0; .33333, 1; 1, 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</p:cBhvr>
                                      <p:from x="100000" y="100000"/>
                                      <p:to x="100000" y="14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2"/>
                  </p:tgtEl>
                </p:cond>
              </p:nextCondLst>
            </p:seq>
            <p:seq concurrent="1" nextAc="seek">
              <p:cTn id="46" restart="whenNotActive" fill="hold" evtFilter="cancelBubble" nodeType="interactiveSeq">
                <p:stCondLst>
                  <p:cond evt="onClick" delay="0">
                    <p:tgtEl>
                      <p:spTgt spid="10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7" fill="hold">
                      <p:stCondLst>
                        <p:cond delay="0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50" dur="2000" fill="hold"/>
                                        <p:tgtEl>
                                          <p:spTgt spid="103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8"/>
                  </p:tgtEl>
                </p:cond>
              </p:nextCondLst>
            </p:seq>
            <p:seq concurrent="1" nextAc="seek">
              <p:cTn id="51" restart="whenNotActive" fill="hold" evtFilter="cancelBubble" nodeType="interactiveSeq">
                <p:stCondLst>
                  <p:cond evt="onClick" delay="0">
                    <p:tgtEl>
                      <p:spTgt spid="10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2" fill="hold">
                      <p:stCondLst>
                        <p:cond delay="0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55" dur="2000" fill="hold"/>
                                        <p:tgtEl>
                                          <p:spTgt spid="103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4"/>
                  </p:tgtEl>
                </p:cond>
              </p:nextCondLst>
            </p:seq>
          </p:childTnLst>
        </p:cTn>
      </p:par>
    </p:tnLst>
    <p:bldLst>
      <p:bldP spid="104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04665"/>
            <a:ext cx="7772400" cy="1872207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Отгадывай загадки </a:t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>и собирай портфель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71600" y="2348880"/>
            <a:ext cx="7632848" cy="4176464"/>
          </a:xfrm>
        </p:spPr>
        <p:txBody>
          <a:bodyPr>
            <a:normAutofit lnSpcReduction="10000"/>
          </a:bodyPr>
          <a:lstStyle/>
          <a:p>
            <a:r>
              <a:rPr lang="ru-RU" sz="4800" b="1" u="sng" dirty="0" smtClean="0">
                <a:solidFill>
                  <a:srgbClr val="00B050"/>
                </a:solidFill>
                <a:latin typeface="Monotype Corsiva" pitchFamily="66" charset="0"/>
              </a:rPr>
              <a:t>Разноцветные сестрицы</a:t>
            </a:r>
            <a:br>
              <a:rPr lang="ru-RU" sz="4800" b="1" u="sng" dirty="0" smtClean="0">
                <a:solidFill>
                  <a:srgbClr val="00B050"/>
                </a:solidFill>
                <a:latin typeface="Monotype Corsiva" pitchFamily="66" charset="0"/>
              </a:rPr>
            </a:br>
            <a:r>
              <a:rPr lang="ru-RU" sz="4800" b="1" u="sng" dirty="0" smtClean="0">
                <a:solidFill>
                  <a:srgbClr val="00B050"/>
                </a:solidFill>
                <a:latin typeface="Monotype Corsiva" pitchFamily="66" charset="0"/>
              </a:rPr>
              <a:t>Заскучали без водицы.</a:t>
            </a:r>
            <a:br>
              <a:rPr lang="ru-RU" sz="4800" b="1" u="sng" dirty="0" smtClean="0">
                <a:solidFill>
                  <a:srgbClr val="00B050"/>
                </a:solidFill>
                <a:latin typeface="Monotype Corsiva" pitchFamily="66" charset="0"/>
              </a:rPr>
            </a:br>
            <a:r>
              <a:rPr lang="ru-RU" sz="4800" b="1" u="sng" dirty="0" smtClean="0">
                <a:solidFill>
                  <a:srgbClr val="00B050"/>
                </a:solidFill>
                <a:latin typeface="Monotype Corsiva" pitchFamily="66" charset="0"/>
              </a:rPr>
              <a:t>Дядя, длинный и худой, </a:t>
            </a:r>
            <a:br>
              <a:rPr lang="ru-RU" sz="4800" b="1" u="sng" dirty="0" smtClean="0">
                <a:solidFill>
                  <a:srgbClr val="00B050"/>
                </a:solidFill>
                <a:latin typeface="Monotype Corsiva" pitchFamily="66" charset="0"/>
              </a:rPr>
            </a:br>
            <a:r>
              <a:rPr lang="ru-RU" sz="4800" b="1" u="sng" dirty="0" smtClean="0">
                <a:solidFill>
                  <a:srgbClr val="00B050"/>
                </a:solidFill>
                <a:latin typeface="Monotype Corsiva" pitchFamily="66" charset="0"/>
              </a:rPr>
              <a:t>Носит воду бородой.</a:t>
            </a:r>
            <a:br>
              <a:rPr lang="ru-RU" sz="4800" b="1" u="sng" dirty="0" smtClean="0">
                <a:solidFill>
                  <a:srgbClr val="00B050"/>
                </a:solidFill>
                <a:latin typeface="Monotype Corsiva" pitchFamily="66" charset="0"/>
              </a:rPr>
            </a:br>
            <a:r>
              <a:rPr lang="ru-RU" sz="4800" b="1" u="sng" dirty="0" smtClean="0">
                <a:solidFill>
                  <a:srgbClr val="00B050"/>
                </a:solidFill>
                <a:latin typeface="Monotype Corsiva" pitchFamily="66" charset="0"/>
              </a:rPr>
              <a:t>И сестрицы вместе с ним</a:t>
            </a:r>
            <a:br>
              <a:rPr lang="ru-RU" sz="4800" b="1" u="sng" dirty="0" smtClean="0">
                <a:solidFill>
                  <a:srgbClr val="00B050"/>
                </a:solidFill>
                <a:latin typeface="Monotype Corsiva" pitchFamily="66" charset="0"/>
              </a:rPr>
            </a:br>
            <a:r>
              <a:rPr lang="ru-RU" sz="4800" b="1" u="sng" dirty="0" smtClean="0">
                <a:solidFill>
                  <a:srgbClr val="00B050"/>
                </a:solidFill>
                <a:latin typeface="Monotype Corsiva" pitchFamily="66" charset="0"/>
              </a:rPr>
              <a:t>Нарисуют дом и дым.</a:t>
            </a:r>
          </a:p>
        </p:txBody>
      </p:sp>
    </p:spTree>
  </p:cSld>
  <p:clrMapOvr>
    <a:masterClrMapping/>
  </p:clrMapOvr>
  <p:transition spd="slow">
    <p:pull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9" name="WordArt 25"/>
          <p:cNvSpPr>
            <a:spLocks noChangeArrowheads="1" noChangeShapeType="1" noTextEdit="1"/>
          </p:cNvSpPr>
          <p:nvPr/>
        </p:nvSpPr>
        <p:spPr bwMode="auto">
          <a:xfrm rot="20271286">
            <a:off x="625311" y="772293"/>
            <a:ext cx="4586519" cy="2498725"/>
          </a:xfrm>
          <a:prstGeom prst="rect">
            <a:avLst/>
          </a:prstGeom>
        </p:spPr>
        <p:txBody>
          <a:bodyPr wrap="none" fromWordArt="1">
            <a:prstTxWarp prst="textCascadeUp">
              <a:avLst>
                <a:gd name="adj" fmla="val 44444"/>
              </a:avLst>
            </a:prstTxWarp>
          </a:bodyPr>
          <a:lstStyle/>
          <a:p>
            <a:pPr algn="ctr" rtl="0"/>
            <a:endParaRPr lang="ru-RU" sz="4800" b="1" i="1" kern="10" spc="0" dirty="0">
              <a:ln w="9525">
                <a:solidFill>
                  <a:srgbClr val="C00000"/>
                </a:solidFill>
                <a:round/>
                <a:headEnd/>
                <a:tailEnd/>
              </a:ln>
              <a:solidFill>
                <a:srgbClr val="FF0000"/>
              </a:solidFill>
              <a:effectLst>
                <a:outerShdw dist="107763" dir="2700000" algn="ctr" rotWithShape="0">
                  <a:srgbClr val="C0C0C0">
                    <a:alpha val="50000"/>
                  </a:srgbClr>
                </a:outerShdw>
              </a:effectLst>
              <a:latin typeface="Times New Roman"/>
              <a:cs typeface="Times New Roman"/>
            </a:endParaRPr>
          </a:p>
        </p:txBody>
      </p:sp>
      <p:pic>
        <p:nvPicPr>
          <p:cNvPr id="1038" name="Picture 14" descr="http://pravostok.ru/upload/information_system_1/2/9/3/item_29357/information_items_2935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5013176"/>
            <a:ext cx="2376264" cy="1334454"/>
          </a:xfrm>
          <a:prstGeom prst="rect">
            <a:avLst/>
          </a:prstGeom>
          <a:noFill/>
        </p:spPr>
      </p:pic>
      <p:pic>
        <p:nvPicPr>
          <p:cNvPr id="1042" name="Picture 18" descr="http://funforkids.ru/pictures/school7/school0718.gif"/>
          <p:cNvPicPr>
            <a:picLocks noChangeAspect="1" noChangeArrowheads="1"/>
          </p:cNvPicPr>
          <p:nvPr/>
        </p:nvPicPr>
        <p:blipFill>
          <a:blip r:embed="rId3" cstate="print"/>
          <a:srcRect t="40355"/>
          <a:stretch>
            <a:fillRect/>
          </a:stretch>
        </p:blipFill>
        <p:spPr bwMode="auto">
          <a:xfrm>
            <a:off x="3707904" y="476672"/>
            <a:ext cx="2016224" cy="851423"/>
          </a:xfrm>
          <a:prstGeom prst="rect">
            <a:avLst/>
          </a:prstGeom>
          <a:noFill/>
        </p:spPr>
      </p:pic>
      <p:pic>
        <p:nvPicPr>
          <p:cNvPr id="1034" name="Picture 10" descr="http://avtor.kljaksa.ru/wp-content/uploads/2014/01/standart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7504" y="2492896"/>
            <a:ext cx="2483753" cy="1584176"/>
          </a:xfrm>
          <a:prstGeom prst="rect">
            <a:avLst/>
          </a:prstGeom>
          <a:noFill/>
        </p:spPr>
      </p:pic>
      <p:pic>
        <p:nvPicPr>
          <p:cNvPr id="1032" name="Picture 8" descr="http://gulyai.ru/uploads/posts/2012-06/1340181533_poster_19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020272" y="332656"/>
            <a:ext cx="1728192" cy="1399836"/>
          </a:xfrm>
          <a:prstGeom prst="rect">
            <a:avLst/>
          </a:prstGeom>
          <a:noFill/>
        </p:spPr>
      </p:pic>
      <p:pic>
        <p:nvPicPr>
          <p:cNvPr id="1026" name="Picture 2" descr="http://img-fotki.yandex.ru/get/6507/27302857.580/0_9b456_342c2371_XL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771800" y="2060848"/>
            <a:ext cx="3672408" cy="3485041"/>
          </a:xfrm>
          <a:prstGeom prst="rect">
            <a:avLst/>
          </a:prstGeom>
          <a:noFill/>
        </p:spPr>
      </p:pic>
      <p:pic>
        <p:nvPicPr>
          <p:cNvPr id="1044" name="Picture 20" descr="http://www.clipart.net.ua/images/clip2711.jpg"/>
          <p:cNvPicPr>
            <a:picLocks noChangeAspect="1" noChangeArrowheads="1"/>
          </p:cNvPicPr>
          <p:nvPr/>
        </p:nvPicPr>
        <p:blipFill>
          <a:blip r:embed="rId7" cstate="print"/>
          <a:srcRect t="23285" r="4000" b="16840"/>
          <a:stretch>
            <a:fillRect/>
          </a:stretch>
        </p:blipFill>
        <p:spPr bwMode="auto">
          <a:xfrm>
            <a:off x="2771800" y="5561856"/>
            <a:ext cx="3456384" cy="1296144"/>
          </a:xfrm>
          <a:prstGeom prst="rect">
            <a:avLst/>
          </a:prstGeom>
          <a:noFill/>
        </p:spPr>
      </p:pic>
      <p:pic>
        <p:nvPicPr>
          <p:cNvPr id="1046" name="Picture 22" descr="http://img-fotki.yandex.ru/get/55/162900140.0/0_9a478_625ed8d0_XL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092280" y="2564904"/>
            <a:ext cx="1564742" cy="2002583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10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6 1.73472E-18 L 0.41753 -0.19954 " pathEditMode="relative" ptsTypes="AA">
                                      <p:cBhvr>
                                        <p:cTn id="13" dur="2000" fill="hold"/>
                                        <p:tgtEl>
                                          <p:spTgt spid="10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8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104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3" presetClass="emph" presetSubtype="0" fill="remove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8" dur="1500" accel="50000" autoRev="1" fill="hold" tmFilter="0, 0; .33333, 1; 1, 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19" dur="1500" accel="50000" autoRev="1" fill="hold" tmFilter="0, 0; .33333, 1; 1, 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0" dur="3000" fill="hold"/>
                                        <p:tgtEl>
                                          <p:spTgt spid="104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1" dur="3000" fill="hold"/>
                                        <p:tgtEl>
                                          <p:spTgt spid="104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Scale>
                                      <p:cBhvr>
                                        <p:cTn id="22" dur="1500" accel="50000" autoRev="1" fill="hold" tmFilter="0, 0; .33333, 1; 1, 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"/>
                                        </p:tgtEl>
                                      </p:cBhvr>
                                      <p:from x="100000" y="100000"/>
                                      <p:to x="100000" y="14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44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104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3" presetClass="emph" presetSubtype="0" fill="remove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27" dur="1500" accel="50000" autoRev="1" fill="hold" tmFilter="0, 0; .33333, 1; 1, 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28" dur="1500" accel="50000" autoRev="1" fill="hold" tmFilter="0, 0; .33333, 1; 1, 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9" dur="3000" fill="hold"/>
                                        <p:tgtEl>
                                          <p:spTgt spid="104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0" dur="3000" fill="hold"/>
                                        <p:tgtEl>
                                          <p:spTgt spid="104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Scale>
                                      <p:cBhvr>
                                        <p:cTn id="31" dur="1500" accel="50000" autoRev="1" fill="hold" tmFilter="0, 0; .33333, 1; 1, 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6"/>
                                        </p:tgtEl>
                                      </p:cBhvr>
                                      <p:from x="100000" y="100000"/>
                                      <p:to x="100000" y="14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46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0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6" dur="2000" fill="hold"/>
                                        <p:tgtEl>
                                          <p:spTgt spid="104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42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10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1" dur="2000" fill="hold"/>
                                        <p:tgtEl>
                                          <p:spTgt spid="103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2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10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6" dur="2000" fill="hold"/>
                                        <p:tgtEl>
                                          <p:spTgt spid="103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4"/>
                  </p:tgtEl>
                </p:cond>
              </p:nextCondLst>
            </p:seq>
          </p:childTnLst>
        </p:cTn>
      </p:par>
    </p:tnLst>
    <p:bldLst>
      <p:bldP spid="104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04665"/>
            <a:ext cx="7772400" cy="1872207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Отгадывай загадки </a:t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>и собирай портфель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71600" y="2492896"/>
            <a:ext cx="7632848" cy="4032448"/>
          </a:xfrm>
        </p:spPr>
        <p:txBody>
          <a:bodyPr>
            <a:noAutofit/>
          </a:bodyPr>
          <a:lstStyle/>
          <a:p>
            <a:r>
              <a:rPr lang="ru-RU" sz="4800" b="1" i="1" u="sng" dirty="0" smtClean="0">
                <a:solidFill>
                  <a:srgbClr val="CC0099"/>
                </a:solidFill>
                <a:latin typeface="Monotype Corsiva" pitchFamily="66" charset="0"/>
              </a:rPr>
              <a:t>Линию прямую, ну-ка,</a:t>
            </a:r>
            <a:br>
              <a:rPr lang="ru-RU" sz="4800" b="1" i="1" u="sng" dirty="0" smtClean="0">
                <a:solidFill>
                  <a:srgbClr val="CC0099"/>
                </a:solidFill>
                <a:latin typeface="Monotype Corsiva" pitchFamily="66" charset="0"/>
              </a:rPr>
            </a:br>
            <a:r>
              <a:rPr lang="ru-RU" sz="4800" b="1" i="1" u="sng" dirty="0" smtClean="0">
                <a:solidFill>
                  <a:srgbClr val="CC0099"/>
                </a:solidFill>
                <a:latin typeface="Monotype Corsiva" pitchFamily="66" charset="0"/>
              </a:rPr>
              <a:t>Сам нарисовать сумей-ка!</a:t>
            </a:r>
            <a:br>
              <a:rPr lang="ru-RU" sz="4800" b="1" i="1" u="sng" dirty="0" smtClean="0">
                <a:solidFill>
                  <a:srgbClr val="CC0099"/>
                </a:solidFill>
                <a:latin typeface="Monotype Corsiva" pitchFamily="66" charset="0"/>
              </a:rPr>
            </a:br>
            <a:r>
              <a:rPr lang="ru-RU" sz="4800" b="1" i="1" u="sng" dirty="0" smtClean="0">
                <a:solidFill>
                  <a:srgbClr val="CC0099"/>
                </a:solidFill>
                <a:latin typeface="Monotype Corsiva" pitchFamily="66" charset="0"/>
              </a:rPr>
              <a:t>Это сложная наука!</a:t>
            </a:r>
            <a:br>
              <a:rPr lang="ru-RU" sz="4800" b="1" i="1" u="sng" dirty="0" smtClean="0">
                <a:solidFill>
                  <a:srgbClr val="CC0099"/>
                </a:solidFill>
                <a:latin typeface="Monotype Corsiva" pitchFamily="66" charset="0"/>
              </a:rPr>
            </a:br>
            <a:r>
              <a:rPr lang="ru-RU" sz="4800" b="1" i="1" u="sng" dirty="0" smtClean="0">
                <a:solidFill>
                  <a:srgbClr val="CC0099"/>
                </a:solidFill>
                <a:latin typeface="Monotype Corsiva" pitchFamily="66" charset="0"/>
              </a:rPr>
              <a:t>Пригодится здесь ... .</a:t>
            </a:r>
          </a:p>
        </p:txBody>
      </p:sp>
    </p:spTree>
  </p:cSld>
  <p:clrMapOvr>
    <a:masterClrMapping/>
  </p:clrMapOvr>
  <p:transition spd="slow">
    <p:pull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9" name="WordArt 25"/>
          <p:cNvSpPr>
            <a:spLocks noChangeArrowheads="1" noChangeShapeType="1" noTextEdit="1"/>
          </p:cNvSpPr>
          <p:nvPr/>
        </p:nvSpPr>
        <p:spPr bwMode="auto">
          <a:xfrm rot="20271286">
            <a:off x="656340" y="878035"/>
            <a:ext cx="4586519" cy="2498725"/>
          </a:xfrm>
          <a:prstGeom prst="rect">
            <a:avLst/>
          </a:prstGeom>
        </p:spPr>
        <p:txBody>
          <a:bodyPr wrap="none" fromWordArt="1">
            <a:prstTxWarp prst="textCascadeUp">
              <a:avLst>
                <a:gd name="adj" fmla="val 44444"/>
              </a:avLst>
            </a:prstTxWarp>
          </a:bodyPr>
          <a:lstStyle/>
          <a:p>
            <a:pPr algn="ctr" rtl="0"/>
            <a:endParaRPr lang="ru-RU" sz="4800" b="1" i="1" kern="10" spc="0" dirty="0">
              <a:ln w="9525">
                <a:solidFill>
                  <a:srgbClr val="C00000"/>
                </a:solidFill>
                <a:round/>
                <a:headEnd/>
                <a:tailEnd/>
              </a:ln>
              <a:solidFill>
                <a:srgbClr val="FF0000"/>
              </a:solidFill>
              <a:effectLst>
                <a:outerShdw dist="107763" dir="2700000" algn="ctr" rotWithShape="0">
                  <a:srgbClr val="C0C0C0">
                    <a:alpha val="50000"/>
                  </a:srgbClr>
                </a:outerShdw>
              </a:effectLst>
              <a:latin typeface="Times New Roman"/>
              <a:cs typeface="Times New Roman"/>
            </a:endParaRPr>
          </a:p>
        </p:txBody>
      </p:sp>
      <p:pic>
        <p:nvPicPr>
          <p:cNvPr id="1042" name="Picture 18" descr="http://funforkids.ru/pictures/school7/school0718.gif"/>
          <p:cNvPicPr>
            <a:picLocks noChangeAspect="1" noChangeArrowheads="1"/>
          </p:cNvPicPr>
          <p:nvPr/>
        </p:nvPicPr>
        <p:blipFill>
          <a:blip r:embed="rId2" cstate="print"/>
          <a:srcRect t="40355"/>
          <a:stretch>
            <a:fillRect/>
          </a:stretch>
        </p:blipFill>
        <p:spPr bwMode="auto">
          <a:xfrm>
            <a:off x="3707904" y="476672"/>
            <a:ext cx="2016224" cy="851423"/>
          </a:xfrm>
          <a:prstGeom prst="rect">
            <a:avLst/>
          </a:prstGeom>
          <a:noFill/>
        </p:spPr>
      </p:pic>
      <p:pic>
        <p:nvPicPr>
          <p:cNvPr id="1034" name="Picture 10" descr="http://avtor.kljaksa.ru/wp-content/uploads/2014/01/standart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504" y="2492896"/>
            <a:ext cx="2483753" cy="1584176"/>
          </a:xfrm>
          <a:prstGeom prst="rect">
            <a:avLst/>
          </a:prstGeom>
          <a:noFill/>
        </p:spPr>
      </p:pic>
      <p:pic>
        <p:nvPicPr>
          <p:cNvPr id="1032" name="Picture 8" descr="http://gulyai.ru/uploads/posts/2012-06/1340181533_poster_1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020272" y="332656"/>
            <a:ext cx="1728192" cy="1399836"/>
          </a:xfrm>
          <a:prstGeom prst="rect">
            <a:avLst/>
          </a:prstGeom>
          <a:noFill/>
        </p:spPr>
      </p:pic>
      <p:pic>
        <p:nvPicPr>
          <p:cNvPr id="1026" name="Picture 2" descr="http://img-fotki.yandex.ru/get/6507/27302857.580/0_9b456_342c2371_XL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771800" y="2060848"/>
            <a:ext cx="3672408" cy="3485041"/>
          </a:xfrm>
          <a:prstGeom prst="rect">
            <a:avLst/>
          </a:prstGeom>
          <a:noFill/>
        </p:spPr>
      </p:pic>
      <p:pic>
        <p:nvPicPr>
          <p:cNvPr id="1044" name="Picture 20" descr="http://www.clipart.net.ua/images/clip2711.jpg"/>
          <p:cNvPicPr>
            <a:picLocks noChangeAspect="1" noChangeArrowheads="1"/>
          </p:cNvPicPr>
          <p:nvPr/>
        </p:nvPicPr>
        <p:blipFill>
          <a:blip r:embed="rId6" cstate="print"/>
          <a:srcRect t="23285" r="4000" b="16840"/>
          <a:stretch>
            <a:fillRect/>
          </a:stretch>
        </p:blipFill>
        <p:spPr bwMode="auto">
          <a:xfrm>
            <a:off x="2771800" y="5561856"/>
            <a:ext cx="3456384" cy="1296144"/>
          </a:xfrm>
          <a:prstGeom prst="rect">
            <a:avLst/>
          </a:prstGeom>
          <a:noFill/>
        </p:spPr>
      </p:pic>
      <p:pic>
        <p:nvPicPr>
          <p:cNvPr id="1046" name="Picture 22" descr="http://img-fotki.yandex.ru/get/55/162900140.0/0_9a478_625ed8d0_XL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092280" y="2564904"/>
            <a:ext cx="1564742" cy="2002583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10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7.40741E-7 L 0.04722 0.46204 " pathEditMode="relative" ptsTypes="AA">
                                      <p:cBhvr>
                                        <p:cTn id="13" dur="2000" fill="hold"/>
                                        <p:tgtEl>
                                          <p:spTgt spid="10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42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104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3" presetClass="emph" presetSubtype="0" fill="remove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8" dur="1500" accel="50000" autoRev="1" fill="hold" tmFilter="0, 0; .33333, 1; 1, 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19" dur="1500" accel="50000" autoRev="1" fill="hold" tmFilter="0, 0; .33333, 1; 1, 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0" dur="3000" fill="hold"/>
                                        <p:tgtEl>
                                          <p:spTgt spid="104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1" dur="3000" fill="hold"/>
                                        <p:tgtEl>
                                          <p:spTgt spid="104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Scale>
                                      <p:cBhvr>
                                        <p:cTn id="22" dur="1500" accel="50000" autoRev="1" fill="hold" tmFilter="0, 0; .33333, 1; 1, 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"/>
                                        </p:tgtEl>
                                      </p:cBhvr>
                                      <p:from x="100000" y="100000"/>
                                      <p:to x="100000" y="14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44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104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3" presetClass="emph" presetSubtype="0" fill="remove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27" dur="1500" accel="50000" autoRev="1" fill="hold" tmFilter="0, 0; .33333, 1; 1, 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28" dur="1500" accel="50000" autoRev="1" fill="hold" tmFilter="0, 0; .33333, 1; 1, 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9" dur="3000" fill="hold"/>
                                        <p:tgtEl>
                                          <p:spTgt spid="104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0" dur="3000" fill="hold"/>
                                        <p:tgtEl>
                                          <p:spTgt spid="104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Scale>
                                      <p:cBhvr>
                                        <p:cTn id="31" dur="1500" accel="50000" autoRev="1" fill="hold" tmFilter="0, 0; .33333, 1; 1, 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6"/>
                                        </p:tgtEl>
                                      </p:cBhvr>
                                      <p:from x="100000" y="100000"/>
                                      <p:to x="100000" y="14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46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0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6" dur="2000" fill="hold"/>
                                        <p:tgtEl>
                                          <p:spTgt spid="103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2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10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1" dur="2000" fill="hold"/>
                                        <p:tgtEl>
                                          <p:spTgt spid="103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4"/>
                  </p:tgtEl>
                </p:cond>
              </p:nextCondLst>
            </p:seq>
          </p:childTnLst>
        </p:cTn>
      </p:par>
    </p:tnLst>
    <p:bldLst>
      <p:bldP spid="1049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89</TotalTime>
  <Words>55</Words>
  <Application>Microsoft Office PowerPoint</Application>
  <PresentationFormat>Экран (4:3)</PresentationFormat>
  <Paragraphs>16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Слайд 1</vt:lpstr>
      <vt:lpstr>Отгадывай загадки  и собирай портфель</vt:lpstr>
      <vt:lpstr>Слайд 3</vt:lpstr>
      <vt:lpstr>Отгадывай загадки  и собирай портфель</vt:lpstr>
      <vt:lpstr>Слайд 5</vt:lpstr>
      <vt:lpstr>Отгадывай загадки  и собирай портфель</vt:lpstr>
      <vt:lpstr>Слайд 7</vt:lpstr>
      <vt:lpstr>Отгадывай загадки  и собирай портфель</vt:lpstr>
      <vt:lpstr>Слайд 9</vt:lpstr>
      <vt:lpstr>Отгадывай загадки  и собирай портфель</vt:lpstr>
      <vt:lpstr>Слайд 11</vt:lpstr>
      <vt:lpstr>Отгадывай загадки  и собирай портфель</vt:lpstr>
      <vt:lpstr>Слайд 13</vt:lpstr>
      <vt:lpstr>Проверь, нужны ли игрушки в школе? Что бы узнать, прав ты или нет, нажми на портфель. 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Denis</dc:creator>
  <cp:lastModifiedBy>Denis</cp:lastModifiedBy>
  <cp:revision>6</cp:revision>
  <dcterms:created xsi:type="dcterms:W3CDTF">2014-05-09T03:54:01Z</dcterms:created>
  <dcterms:modified xsi:type="dcterms:W3CDTF">2014-05-09T08:18:03Z</dcterms:modified>
</cp:coreProperties>
</file>