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90" r:id="rId19"/>
    <p:sldId id="28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24674A04-D6BD-4E70-805F-B926094D014A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15CDFBDF-5F16-4347-A8DE-54C97EFFAF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74A04-D6BD-4E70-805F-B926094D014A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DFBDF-5F16-4347-A8DE-54C97EFFAF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74A04-D6BD-4E70-805F-B926094D014A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DFBDF-5F16-4347-A8DE-54C97EFFAF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24674A04-D6BD-4E70-805F-B926094D014A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DFBDF-5F16-4347-A8DE-54C97EFFAF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24674A04-D6BD-4E70-805F-B926094D014A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15CDFBDF-5F16-4347-A8DE-54C97EFFAF0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4674A04-D6BD-4E70-805F-B926094D014A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5CDFBDF-5F16-4347-A8DE-54C97EFFAF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24674A04-D6BD-4E70-805F-B926094D014A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15CDFBDF-5F16-4347-A8DE-54C97EFFAF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74A04-D6BD-4E70-805F-B926094D014A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DFBDF-5F16-4347-A8DE-54C97EFFAF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4674A04-D6BD-4E70-805F-B926094D014A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5CDFBDF-5F16-4347-A8DE-54C97EFFAF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24674A04-D6BD-4E70-805F-B926094D014A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15CDFBDF-5F16-4347-A8DE-54C97EFFAF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24674A04-D6BD-4E70-805F-B926094D014A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15CDFBDF-5F16-4347-A8DE-54C97EFFAF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24674A04-D6BD-4E70-805F-B926094D014A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15CDFBDF-5F16-4347-A8DE-54C97EFFAF0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data/smiles/pticia-784.gif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data/smiles/pticia-784.gif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data/smiles/pticia-784.gif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data/smiles/pticia-784.gif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data/smiles/pticia-784.gif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data/smiles/pticia-784.gif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data/smiles/pticia-784.gif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data/smiles/pticia-784.gif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hyperlink" Target="http://www.smayli.ru/data/smiles/pticia-784.gif" TargetMode="Externa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iveinternet.ru/users/margaret60/post166146369/" TargetMode="External"/><Relationship Id="rId13" Type="http://schemas.openxmlformats.org/officeDocument/2006/relationships/hyperlink" Target="http://www.allsoftik.ru/showthread.php?t=208&amp;p=4379&amp;viewfull=1" TargetMode="External"/><Relationship Id="rId18" Type="http://schemas.openxmlformats.org/officeDocument/2006/relationships/hyperlink" Target="http://www.darovanie.ru/phpbb2/viewtopic.php?p=8567&amp;" TargetMode="External"/><Relationship Id="rId26" Type="http://schemas.openxmlformats.org/officeDocument/2006/relationships/hyperlink" Target="http://fotki.yandex.ru/users/gorod-v-oblakah/view/551552/" TargetMode="External"/><Relationship Id="rId3" Type="http://schemas.openxmlformats.org/officeDocument/2006/relationships/hyperlink" Target="http://www.collection-globes.com/" TargetMode="External"/><Relationship Id="rId21" Type="http://schemas.openxmlformats.org/officeDocument/2006/relationships/hyperlink" Target="http://my.mail.ru/community/travel-don/journal" TargetMode="External"/><Relationship Id="rId34" Type="http://schemas.openxmlformats.org/officeDocument/2006/relationships/hyperlink" Target="http://wap.mobilmusic.ru/fileanim.html?id=400153" TargetMode="External"/><Relationship Id="rId7" Type="http://schemas.openxmlformats.org/officeDocument/2006/relationships/hyperlink" Target="http://turizm.ngs38.ru/foreign/countries/denmark/sights/" TargetMode="External"/><Relationship Id="rId12" Type="http://schemas.openxmlformats.org/officeDocument/2006/relationships/hyperlink" Target="http://blogs.mail.ru/mail/zubchenkotv/7D25900DB917682A.htm" TargetMode="External"/><Relationship Id="rId17" Type="http://schemas.openxmlformats.org/officeDocument/2006/relationships/hyperlink" Target="http://titania1989.diary.ru/p38789111.htm" TargetMode="External"/><Relationship Id="rId25" Type="http://schemas.openxmlformats.org/officeDocument/2006/relationships/hyperlink" Target="http://www.k9-forum.ru/showthread.php?p=1093892" TargetMode="External"/><Relationship Id="rId33" Type="http://schemas.openxmlformats.org/officeDocument/2006/relationships/hyperlink" Target="http://horseprogress.ucoz.ru/forum/31-334-1" TargetMode="External"/><Relationship Id="rId2" Type="http://schemas.openxmlformats.org/officeDocument/2006/relationships/hyperlink" Target="http://vsesoki.narod.ru/kapusta.html" TargetMode="External"/><Relationship Id="rId16" Type="http://schemas.openxmlformats.org/officeDocument/2006/relationships/hyperlink" Target="http://www.vkmedia.org/index.php?s=video&amp;text=&#1043;&#1072;&#1076;&#1082;&#1080;&#1081;&#1091;&#1090;&#1077;&#1085;&#1086;&#1082;&amp;mode=name&amp;offset=120" TargetMode="External"/><Relationship Id="rId20" Type="http://schemas.openxmlformats.org/officeDocument/2006/relationships/hyperlink" Target="http://exclusiveflowers.ru/sunflowers.php?i=15" TargetMode="External"/><Relationship Id="rId29" Type="http://schemas.openxmlformats.org/officeDocument/2006/relationships/hyperlink" Target="http://www.kandry.ru/townphoto_archieve.php?themeid=10&amp;photoid=60&amp;show_log=54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mp3sort.com/forum/tema.php?p=801447" TargetMode="External"/><Relationship Id="rId11" Type="http://schemas.openxmlformats.org/officeDocument/2006/relationships/hyperlink" Target="http://www.1zoom.ru/&#1045;&#1076;&#1072;/&#1086;&#1073;&#1086;&#1080;/44414/z561.4/" TargetMode="External"/><Relationship Id="rId24" Type="http://schemas.openxmlformats.org/officeDocument/2006/relationships/hyperlink" Target="http://bravedefender.ru/rubric/1068376/page3.html" TargetMode="External"/><Relationship Id="rId32" Type="http://schemas.openxmlformats.org/officeDocument/2006/relationships/hyperlink" Target="http://vechnostb.narod.ru/Animashki.html" TargetMode="External"/><Relationship Id="rId5" Type="http://schemas.openxmlformats.org/officeDocument/2006/relationships/hyperlink" Target="http://www.origins.org.ua/page.php?id_story=540" TargetMode="External"/><Relationship Id="rId15" Type="http://schemas.openxmlformats.org/officeDocument/2006/relationships/hyperlink" Target="http://papavlad.narod.ru/Detskie_prezentatsii/nasekomye_i_ptitsy/Ptitsy_lesa_2.files/skachat_prezentatsiju_dlja_detej_027_Odna_iz_krupnykh_sov_raz.html" TargetMode="External"/><Relationship Id="rId23" Type="http://schemas.openxmlformats.org/officeDocument/2006/relationships/hyperlink" Target="http://mushroomer.info/archives/1956" TargetMode="External"/><Relationship Id="rId28" Type="http://schemas.openxmlformats.org/officeDocument/2006/relationships/hyperlink" Target="http://www.tumentoday.ru/category/reading/page/172/" TargetMode="External"/><Relationship Id="rId10" Type="http://schemas.openxmlformats.org/officeDocument/2006/relationships/hyperlink" Target="http://copypast.ru/2011/10/04/forfriend-1-zonty_i_zontiki.html" TargetMode="External"/><Relationship Id="rId19" Type="http://schemas.openxmlformats.org/officeDocument/2006/relationships/hyperlink" Target="http://www.junglebook-collection.nl/art-jb1.html?s=9&amp;lang=e" TargetMode="External"/><Relationship Id="rId31" Type="http://schemas.openxmlformats.org/officeDocument/2006/relationships/hyperlink" Target="http://vechnostb.narod.ru/" TargetMode="External"/><Relationship Id="rId4" Type="http://schemas.openxmlformats.org/officeDocument/2006/relationships/hyperlink" Target="http://www.ja-zdorov.ru/blog/polza-goroxa-dlya-zdorovya/" TargetMode="External"/><Relationship Id="rId9" Type="http://schemas.openxmlformats.org/officeDocument/2006/relationships/hyperlink" Target="http://illia.ucoz.ua/index/severnye_i_umerennye_shiroty/0-8" TargetMode="External"/><Relationship Id="rId14" Type="http://schemas.openxmlformats.org/officeDocument/2006/relationships/hyperlink" Target="http://redoakmgt.com/tykva-po-rumynski/" TargetMode="External"/><Relationship Id="rId22" Type="http://schemas.openxmlformats.org/officeDocument/2006/relationships/hyperlink" Target="http://smitrich.livejournal.com/1384472.html" TargetMode="External"/><Relationship Id="rId27" Type="http://schemas.openxmlformats.org/officeDocument/2006/relationships/hyperlink" Target="http://www.photoline.ru/photo/1253987247?rzd=au" TargetMode="External"/><Relationship Id="rId30" Type="http://schemas.openxmlformats.org/officeDocument/2006/relationships/hyperlink" Target="http://startdot.livejournal.com/11352.html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17" Type="http://schemas.openxmlformats.org/officeDocument/2006/relationships/slide" Target="slide18.xml"/><Relationship Id="rId2" Type="http://schemas.openxmlformats.org/officeDocument/2006/relationships/slide" Target="slide3.xml"/><Relationship Id="rId16" Type="http://schemas.openxmlformats.org/officeDocument/2006/relationships/slide" Target="slide1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5" Type="http://schemas.openxmlformats.org/officeDocument/2006/relationships/slide" Target="slide6.xml"/><Relationship Id="rId15" Type="http://schemas.openxmlformats.org/officeDocument/2006/relationships/slide" Target="slide16.xml"/><Relationship Id="rId10" Type="http://schemas.openxmlformats.org/officeDocument/2006/relationships/slide" Target="slide11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data/smiles/pticia-784.gif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data/smiles/pticia-784.gif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data/smiles/pticia-784.gif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data/smiles/pticia-784.gif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data/smiles/pticia-784.gif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data/smiles/pticia-784.gif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data/smiles/pticia-784.gif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7"/>
          <p:cNvSpPr>
            <a:spLocks noChangeArrowheads="1" noChangeShapeType="1" noTextEdit="1"/>
          </p:cNvSpPr>
          <p:nvPr/>
        </p:nvSpPr>
        <p:spPr bwMode="auto">
          <a:xfrm>
            <a:off x="1655526" y="256614"/>
            <a:ext cx="5400675" cy="1441450"/>
          </a:xfrm>
          <a:prstGeom prst="rect">
            <a:avLst/>
          </a:prstGeom>
          <a:noFill/>
          <a:effectLst>
            <a:glow rad="127000">
              <a:srgbClr val="1F497D">
                <a:lumMod val="75000"/>
              </a:srgbClr>
            </a:glow>
          </a:effectLst>
        </p:spPr>
        <p:txBody>
          <a:bodyPr wrap="none" fromWordArt="1">
            <a:prstTxWarp prst="textInflate">
              <a:avLst>
                <a:gd name="adj" fmla="val 13634"/>
              </a:avLst>
            </a:prstTxWarp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0" cap="none" spc="0" normalizeH="0" baseline="0" noProof="0" dirty="0" smtClean="0">
                <a:ln w="9525">
                  <a:solidFill>
                    <a:srgbClr val="FF9900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/>
                <a:uLnTx/>
                <a:uFillTx/>
                <a:latin typeface="Impact" panose="020B0806030902050204" pitchFamily="34" charset="0"/>
              </a:rPr>
              <a:t>СВОЯ ИГРА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4441230" y="2708920"/>
            <a:ext cx="4702770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4800" b="1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по литературному чтению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4800" b="1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2 класс</a:t>
            </a:r>
          </a:p>
        </p:txBody>
      </p:sp>
      <p:pic>
        <p:nvPicPr>
          <p:cNvPr id="6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645024"/>
            <a:ext cx="3519589" cy="263969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83568" y="2204864"/>
            <a:ext cx="3528392" cy="1440160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Михаил Михайлович Пришвин</a:t>
            </a:r>
          </a:p>
          <a:p>
            <a:pPr algn="ctr"/>
            <a:endParaRPr lang="ru-RU" b="1" dirty="0" smtClean="0">
              <a:ln/>
              <a:solidFill>
                <a:schemeClr val="accent4"/>
              </a:solidFill>
            </a:endParaRPr>
          </a:p>
          <a:p>
            <a:pPr algn="ctr"/>
            <a:r>
              <a:rPr lang="ru-RU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Ребята и утята</a:t>
            </a:r>
          </a:p>
          <a:p>
            <a:pPr algn="ctr"/>
            <a:endParaRPr lang="ru-RU" b="1" dirty="0">
              <a:ln/>
              <a:solidFill>
                <a:schemeClr val="accent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52120" y="214290"/>
            <a:ext cx="3206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Утка и утята  30</a:t>
            </a:r>
            <a:endParaRPr lang="ru-RU" sz="2400" b="1" i="1" dirty="0"/>
          </a:p>
        </p:txBody>
      </p:sp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358214" y="6072206"/>
            <a:ext cx="628680" cy="628648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1819386"/>
            <a:ext cx="72866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1"/>
                </a:solidFill>
                <a:latin typeface="Cambria" pitchFamily="18" charset="0"/>
              </a:rPr>
              <a:t>Почему уточка бегала за ребятами?</a:t>
            </a:r>
            <a:endParaRPr lang="ru-RU" sz="4000" b="1" i="1" dirty="0">
              <a:solidFill>
                <a:schemeClr val="accent1"/>
              </a:solidFill>
              <a:latin typeface="Cambr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0" y="4286256"/>
            <a:ext cx="75433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u="sng" dirty="0" smtClean="0">
                <a:latin typeface="Cambria" pitchFamily="18" charset="0"/>
              </a:rPr>
              <a:t>Ответ</a:t>
            </a:r>
            <a:r>
              <a:rPr lang="ru-RU" sz="3600" b="1" i="1" dirty="0" smtClean="0">
                <a:latin typeface="Cambria" pitchFamily="18" charset="0"/>
              </a:rPr>
              <a:t>: пыталась спасти утят</a:t>
            </a:r>
            <a:endParaRPr lang="ru-RU" sz="3600" b="1" i="1" dirty="0">
              <a:latin typeface="Cambria" pitchFamily="18" charset="0"/>
            </a:endParaRPr>
          </a:p>
        </p:txBody>
      </p:sp>
      <p:pic>
        <p:nvPicPr>
          <p:cNvPr id="7" name="i-main-pic" descr="Картинка 77 из 6087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14290"/>
            <a:ext cx="107632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96136" y="214290"/>
            <a:ext cx="3062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Утка и утята 40</a:t>
            </a:r>
            <a:endParaRPr lang="ru-RU" sz="2400" b="1" i="1" dirty="0"/>
          </a:p>
        </p:txBody>
      </p:sp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358214" y="6072206"/>
            <a:ext cx="628680" cy="628648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66758" y="1653649"/>
            <a:ext cx="78581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u="sng" dirty="0" smtClean="0">
                <a:solidFill>
                  <a:schemeClr val="accent1"/>
                </a:solidFill>
                <a:latin typeface="Cambria" pitchFamily="18" charset="0"/>
              </a:rPr>
              <a:t>Сколько километров путешествовали утка с утятами?</a:t>
            </a:r>
            <a:endParaRPr lang="ru-RU" sz="4000" b="1" i="1" dirty="0">
              <a:solidFill>
                <a:schemeClr val="accent1"/>
              </a:solidFill>
              <a:latin typeface="Cambr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4286256"/>
            <a:ext cx="3286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u="sng" dirty="0" smtClean="0">
                <a:latin typeface="Cambria" pitchFamily="18" charset="0"/>
              </a:rPr>
              <a:t>Ответ:</a:t>
            </a:r>
            <a:r>
              <a:rPr lang="ru-RU" sz="3600" b="1" i="1" dirty="0" smtClean="0">
                <a:latin typeface="Cambria" pitchFamily="18" charset="0"/>
              </a:rPr>
              <a:t> 3 км</a:t>
            </a:r>
            <a:endParaRPr lang="ru-RU" sz="3600" b="1" i="1" u="sng" dirty="0">
              <a:latin typeface="Cambria" pitchFamily="18" charset="0"/>
            </a:endParaRPr>
          </a:p>
        </p:txBody>
      </p:sp>
      <p:pic>
        <p:nvPicPr>
          <p:cNvPr id="10" name="i-main-pic" descr="Картинка 77 из 6087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214290"/>
            <a:ext cx="107632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92080" y="214290"/>
            <a:ext cx="3566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Утка и утята 50</a:t>
            </a:r>
            <a:endParaRPr lang="ru-RU" sz="2400" b="1" i="1" dirty="0"/>
          </a:p>
        </p:txBody>
      </p:sp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358214" y="6072206"/>
            <a:ext cx="628680" cy="628648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40748" y="1844824"/>
            <a:ext cx="73581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chemeClr val="accent1"/>
                </a:solidFill>
                <a:latin typeface="Cambria" pitchFamily="18" charset="0"/>
              </a:rPr>
              <a:t>Что бы произошло с утятами, если бы не подошёл взрослый человек ?</a:t>
            </a:r>
            <a:endParaRPr lang="ru-RU" sz="4000" b="1" i="1" dirty="0">
              <a:solidFill>
                <a:schemeClr val="accent1"/>
              </a:solidFill>
              <a:latin typeface="Cambria" pitchFamily="18" charset="0"/>
            </a:endParaRPr>
          </a:p>
        </p:txBody>
      </p:sp>
      <p:pic>
        <p:nvPicPr>
          <p:cNvPr id="7" name="i-main-pic" descr="Картинка 77 из 6087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214290"/>
            <a:ext cx="107632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64088" y="142852"/>
            <a:ext cx="3494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Всё о ребятах 10</a:t>
            </a:r>
            <a:endParaRPr lang="ru-RU" sz="2400" b="1" i="1" dirty="0"/>
          </a:p>
        </p:txBody>
      </p:sp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358214" y="6072206"/>
            <a:ext cx="628680" cy="628648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28688" y="1491948"/>
            <a:ext cx="76438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chemeClr val="accent1"/>
                </a:solidFill>
                <a:latin typeface="Cambria" pitchFamily="18" charset="0"/>
              </a:rPr>
              <a:t>Где ребята  увидели утят?</a:t>
            </a:r>
            <a:endParaRPr lang="ru-RU" sz="4400" b="1" i="1" dirty="0">
              <a:solidFill>
                <a:schemeClr val="accent1"/>
              </a:solidFill>
              <a:latin typeface="Cambr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5320" y="3830154"/>
            <a:ext cx="68797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u="sng" dirty="0" smtClean="0">
                <a:latin typeface="Cambria" pitchFamily="18" charset="0"/>
              </a:rPr>
              <a:t>Ответ</a:t>
            </a:r>
            <a:r>
              <a:rPr lang="ru-RU" sz="4000" b="1" i="1" dirty="0" smtClean="0">
                <a:latin typeface="Cambria" pitchFamily="18" charset="0"/>
              </a:rPr>
              <a:t>:  на дороге</a:t>
            </a:r>
            <a:endParaRPr lang="ru-RU" sz="4000" b="1" i="1" u="sng" dirty="0">
              <a:latin typeface="Cambria" pitchFamily="18" charset="0"/>
            </a:endParaRPr>
          </a:p>
        </p:txBody>
      </p:sp>
      <p:pic>
        <p:nvPicPr>
          <p:cNvPr id="7" name="i-main-pic" descr="Картинка 77 из 6087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214290"/>
            <a:ext cx="107632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36096" y="142852"/>
            <a:ext cx="3422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Всё о ребятах 20</a:t>
            </a:r>
            <a:endParaRPr lang="ru-RU" sz="2400" b="1" i="1" dirty="0"/>
          </a:p>
        </p:txBody>
      </p:sp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358214" y="6072206"/>
            <a:ext cx="628680" cy="628648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2976" y="1357298"/>
            <a:ext cx="73581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solidFill>
                  <a:schemeClr val="accent1"/>
                </a:solidFill>
                <a:latin typeface="Cambria" pitchFamily="18" charset="0"/>
              </a:rPr>
              <a:t>Что ребята стали делать с утятами?</a:t>
            </a:r>
            <a:endParaRPr lang="ru-RU" sz="4800" b="1" i="1" dirty="0">
              <a:solidFill>
                <a:schemeClr val="accent1"/>
              </a:solidFill>
              <a:latin typeface="Cambr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97384" y="4212709"/>
            <a:ext cx="76712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u="sng" dirty="0" smtClean="0">
                <a:latin typeface="Cambria" pitchFamily="18" charset="0"/>
              </a:rPr>
              <a:t>Ответ</a:t>
            </a:r>
            <a:r>
              <a:rPr lang="ru-RU" sz="3600" b="1" i="1" dirty="0" smtClean="0">
                <a:latin typeface="Cambria" pitchFamily="18" charset="0"/>
              </a:rPr>
              <a:t>: ловить утят</a:t>
            </a:r>
            <a:endParaRPr lang="ru-RU" sz="3600" b="1" i="1" u="sng" dirty="0">
              <a:latin typeface="Cambria" pitchFamily="18" charset="0"/>
            </a:endParaRPr>
          </a:p>
        </p:txBody>
      </p:sp>
      <p:pic>
        <p:nvPicPr>
          <p:cNvPr id="7" name="i-main-pic" descr="Картинка 77 из 6087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142852"/>
            <a:ext cx="107632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96136" y="142852"/>
            <a:ext cx="3062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Всё о ребятах 30</a:t>
            </a:r>
            <a:endParaRPr lang="ru-RU" sz="2400" b="1" i="1" dirty="0"/>
          </a:p>
        </p:txBody>
      </p:sp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358214" y="6072206"/>
            <a:ext cx="628680" cy="628648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2976" y="1000108"/>
            <a:ext cx="721523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chemeClr val="accent1"/>
                </a:solidFill>
                <a:latin typeface="Cambria" pitchFamily="18" charset="0"/>
              </a:rPr>
              <a:t>Чем ребята ловили утят?</a:t>
            </a:r>
            <a:endParaRPr lang="ru-RU" sz="4400" b="1" i="1" dirty="0">
              <a:solidFill>
                <a:schemeClr val="accent1"/>
              </a:solidFill>
              <a:latin typeface="Cambr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7704" y="4149080"/>
            <a:ext cx="58326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u="sng" dirty="0" smtClean="0">
                <a:latin typeface="Cambria" pitchFamily="18" charset="0"/>
              </a:rPr>
              <a:t>Ответ</a:t>
            </a:r>
            <a:r>
              <a:rPr lang="ru-RU" sz="4000" b="1" i="1" dirty="0" smtClean="0">
                <a:latin typeface="Cambria" pitchFamily="18" charset="0"/>
              </a:rPr>
              <a:t>: шапками</a:t>
            </a:r>
            <a:endParaRPr lang="ru-RU" sz="4000" b="1" i="1" u="sng" dirty="0">
              <a:latin typeface="Cambria" pitchFamily="18" charset="0"/>
            </a:endParaRPr>
          </a:p>
        </p:txBody>
      </p:sp>
      <p:pic>
        <p:nvPicPr>
          <p:cNvPr id="7" name="i-main-pic" descr="Картинка 77 из 6087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14290"/>
            <a:ext cx="107632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940152" y="127605"/>
            <a:ext cx="28787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Всё о детях 40</a:t>
            </a:r>
            <a:endParaRPr lang="ru-RU" sz="2400" b="1" i="1" dirty="0"/>
          </a:p>
        </p:txBody>
      </p:sp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501090" y="6143644"/>
            <a:ext cx="485804" cy="557210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7" name="i-main-pic" descr="Картинка 77 из 6087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14290"/>
            <a:ext cx="107632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260329" y="1772816"/>
            <a:ext cx="652175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b="1" i="1" dirty="0">
                <a:solidFill>
                  <a:srgbClr val="F0AD00"/>
                </a:solidFill>
                <a:latin typeface="Cambria" pitchFamily="18" charset="0"/>
              </a:rPr>
              <a:t>Почему ребята засмеялись над автором?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8596" y="4071942"/>
            <a:ext cx="77438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u="sng" dirty="0" smtClean="0">
                <a:latin typeface="Cambria" pitchFamily="18" charset="0"/>
              </a:rPr>
              <a:t>Ответ</a:t>
            </a:r>
            <a:r>
              <a:rPr lang="ru-RU" sz="4000" b="1" i="1" dirty="0" smtClean="0">
                <a:latin typeface="Cambria" pitchFamily="18" charset="0"/>
              </a:rPr>
              <a:t>: автор, сняв шапку, машет утятам и желает счастливого пути</a:t>
            </a:r>
            <a:endParaRPr lang="ru-RU" sz="4000" b="1" i="1" u="sng" dirty="0">
              <a:latin typeface="Cambri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20072" y="173630"/>
            <a:ext cx="34648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Всё о ребятах 50</a:t>
            </a:r>
            <a:endParaRPr lang="ru-RU" sz="2400" b="1" i="1" dirty="0"/>
          </a:p>
        </p:txBody>
      </p:sp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358214" y="6072206"/>
            <a:ext cx="628680" cy="628648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1538" y="1628800"/>
            <a:ext cx="728667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4400" b="1" i="1" dirty="0">
                <a:solidFill>
                  <a:srgbClr val="F0AD00"/>
                </a:solidFill>
                <a:latin typeface="Cambria" pitchFamily="18" charset="0"/>
              </a:rPr>
              <a:t>Как бы ты поступил на месте взрослого</a:t>
            </a:r>
            <a:r>
              <a:rPr lang="ru-RU" sz="4400" b="1" i="1" dirty="0" smtClean="0">
                <a:solidFill>
                  <a:srgbClr val="F0AD00"/>
                </a:solidFill>
                <a:latin typeface="Cambria" pitchFamily="18" charset="0"/>
              </a:rPr>
              <a:t>?</a:t>
            </a:r>
            <a:endParaRPr lang="ru-RU" sz="4400" b="1" i="1" dirty="0">
              <a:solidFill>
                <a:srgbClr val="F0AD00"/>
              </a:solidFill>
              <a:latin typeface="Cambria" pitchFamily="18" charset="0"/>
            </a:endParaRPr>
          </a:p>
        </p:txBody>
      </p:sp>
      <p:pic>
        <p:nvPicPr>
          <p:cNvPr id="7" name="i-main-pic" descr="Картинка 77 из 6087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179696"/>
            <a:ext cx="107632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-main-pic" descr="Картинка 77 из 6087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0"/>
            <a:ext cx="1643138" cy="2071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85720" y="2000240"/>
            <a:ext cx="8643998" cy="3214710"/>
          </a:xfrm>
          <a:prstGeom prst="rect">
            <a:avLst/>
          </a:prstGeom>
          <a:noFill/>
        </p:spPr>
        <p:txBody>
          <a:bodyPr wrap="square" rtlCol="0">
            <a:prstTxWarp prst="textDeflateBottom">
              <a:avLst>
                <a:gd name="adj" fmla="val 77527"/>
              </a:avLst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11500" b="1" i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</a:rPr>
              <a:t>Молодцы!</a:t>
            </a:r>
            <a:endParaRPr lang="ru-RU" sz="11500" b="1" i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142853"/>
            <a:ext cx="878687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u="sng" dirty="0" smtClean="0">
                <a:latin typeface="Times New Roman" pitchFamily="18" charset="0"/>
                <a:cs typeface="Times New Roman" pitchFamily="18" charset="0"/>
              </a:rPr>
              <a:t>Литература</a:t>
            </a:r>
            <a:r>
              <a:rPr lang="ru-RU" sz="9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228600" indent="-228600">
              <a:buAutoNum type="arabicPeriod"/>
            </a:pPr>
            <a:r>
              <a:rPr lang="ru-RU" sz="900" b="1" dirty="0" smtClean="0">
                <a:latin typeface="Times New Roman" pitchFamily="18" charset="0"/>
                <a:cs typeface="Times New Roman" pitchFamily="18" charset="0"/>
              </a:rPr>
              <a:t>1000 загадок/ В. Г. Лысаков.- М. : АСТ; Донецк: </a:t>
            </a:r>
            <a:r>
              <a:rPr lang="ru-RU" sz="900" b="1" dirty="0" err="1" smtClean="0">
                <a:latin typeface="Times New Roman" pitchFamily="18" charset="0"/>
                <a:cs typeface="Times New Roman" pitchFamily="18" charset="0"/>
              </a:rPr>
              <a:t>Сталкер</a:t>
            </a:r>
            <a:r>
              <a:rPr lang="ru-RU" sz="900" b="1" dirty="0" smtClean="0">
                <a:latin typeface="Times New Roman" pitchFamily="18" charset="0"/>
                <a:cs typeface="Times New Roman" pitchFamily="18" charset="0"/>
              </a:rPr>
              <a:t>, 2008</a:t>
            </a:r>
          </a:p>
          <a:p>
            <a:pPr marL="228600" indent="-228600"/>
            <a:r>
              <a:rPr lang="ru-RU" sz="900" b="1" dirty="0" smtClean="0">
                <a:latin typeface="Times New Roman" pitchFamily="18" charset="0"/>
                <a:cs typeface="Times New Roman" pitchFamily="18" charset="0"/>
              </a:rPr>
              <a:t>2. Максимова Т. Н. Интеллектуальный марафон: 1 – 4 </a:t>
            </a:r>
            <a:r>
              <a:rPr lang="ru-RU" sz="900" b="1" dirty="0" err="1" smtClean="0"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900" b="1" dirty="0" smtClean="0">
                <a:latin typeface="Times New Roman" pitchFamily="18" charset="0"/>
                <a:cs typeface="Times New Roman" pitchFamily="18" charset="0"/>
              </a:rPr>
              <a:t>. – М. : ВАКО, 2009</a:t>
            </a:r>
          </a:p>
          <a:p>
            <a:pPr marL="228600" indent="-228600" algn="ctr"/>
            <a:r>
              <a:rPr lang="ru-RU" sz="900" b="1" u="sng" dirty="0" smtClean="0">
                <a:latin typeface="Times New Roman" pitchFamily="18" charset="0"/>
                <a:cs typeface="Times New Roman" pitchFamily="18" charset="0"/>
              </a:rPr>
              <a:t>Интернет-сайты</a:t>
            </a:r>
          </a:p>
          <a:p>
            <a:pPr marL="228600" indent="-228600"/>
            <a:r>
              <a:rPr lang="ru-RU" sz="900" dirty="0" smtClean="0">
                <a:hlinkClick r:id="rId2"/>
              </a:rPr>
              <a:t>http://vsesoki.narod.ru/kapusta.html</a:t>
            </a:r>
            <a:endParaRPr lang="ru-RU" sz="900" dirty="0" smtClean="0"/>
          </a:p>
          <a:p>
            <a:r>
              <a:rPr lang="en-US" sz="900" u="sng" dirty="0" smtClean="0">
                <a:hlinkClick r:id="rId3"/>
              </a:rPr>
              <a:t>http</a:t>
            </a:r>
            <a:r>
              <a:rPr lang="ru-RU" sz="900" u="sng" dirty="0" smtClean="0">
                <a:hlinkClick r:id="rId3"/>
              </a:rPr>
              <a:t>://</a:t>
            </a:r>
            <a:r>
              <a:rPr lang="en-US" sz="900" u="sng" dirty="0" smtClean="0">
                <a:hlinkClick r:id="rId3"/>
              </a:rPr>
              <a:t>www</a:t>
            </a:r>
            <a:r>
              <a:rPr lang="ru-RU" sz="900" u="sng" dirty="0" smtClean="0">
                <a:hlinkClick r:id="rId3"/>
              </a:rPr>
              <a:t>.</a:t>
            </a:r>
            <a:r>
              <a:rPr lang="en-US" sz="900" u="sng" dirty="0" smtClean="0">
                <a:hlinkClick r:id="rId3"/>
              </a:rPr>
              <a:t>collection</a:t>
            </a:r>
            <a:r>
              <a:rPr lang="ru-RU" sz="900" u="sng" dirty="0" smtClean="0">
                <a:hlinkClick r:id="rId3"/>
              </a:rPr>
              <a:t>-</a:t>
            </a:r>
            <a:r>
              <a:rPr lang="en-US" sz="900" u="sng" dirty="0" smtClean="0">
                <a:hlinkClick r:id="rId3"/>
              </a:rPr>
              <a:t>globes</a:t>
            </a:r>
            <a:r>
              <a:rPr lang="ru-RU" sz="900" u="sng" dirty="0" smtClean="0">
                <a:hlinkClick r:id="rId3"/>
              </a:rPr>
              <a:t>.</a:t>
            </a:r>
            <a:r>
              <a:rPr lang="en-US" sz="900" u="sng" dirty="0" smtClean="0">
                <a:hlinkClick r:id="rId3"/>
              </a:rPr>
              <a:t>com</a:t>
            </a:r>
            <a:r>
              <a:rPr lang="ru-RU" sz="900" u="sng" dirty="0" smtClean="0">
                <a:hlinkClick r:id="rId3"/>
              </a:rPr>
              <a:t>/</a:t>
            </a:r>
            <a:r>
              <a:rPr lang="ru-RU" sz="900" dirty="0" smtClean="0"/>
              <a:t> </a:t>
            </a:r>
          </a:p>
          <a:p>
            <a:r>
              <a:rPr lang="ru-RU" sz="900" dirty="0" smtClean="0">
                <a:hlinkClick r:id="rId4"/>
              </a:rPr>
              <a:t>http://www.ja-zdorov.ru/blog/polza-goroxa-dlya-zdorovya/</a:t>
            </a:r>
            <a:endParaRPr lang="ru-RU" sz="900" dirty="0" smtClean="0"/>
          </a:p>
          <a:p>
            <a:r>
              <a:rPr lang="ru-RU" sz="900" dirty="0" smtClean="0"/>
              <a:t> </a:t>
            </a:r>
            <a:r>
              <a:rPr lang="ru-RU" sz="900" u="sng" dirty="0" smtClean="0">
                <a:hlinkClick r:id="rId5"/>
              </a:rPr>
              <a:t> http://www.origins.org.ua/page.php?id_story=540</a:t>
            </a:r>
            <a:endParaRPr lang="ru-RU" sz="900" u="sng" dirty="0" smtClean="0"/>
          </a:p>
          <a:p>
            <a:r>
              <a:rPr lang="ru-RU" sz="900" u="sng" dirty="0" smtClean="0">
                <a:hlinkClick r:id="rId6"/>
              </a:rPr>
              <a:t>http://www.mp3sort.com/forum/tema.php?p=801447</a:t>
            </a:r>
            <a:endParaRPr lang="ru-RU" sz="900" u="sng" dirty="0" smtClean="0"/>
          </a:p>
          <a:p>
            <a:r>
              <a:rPr lang="ru-RU" sz="900" u="sng" dirty="0" smtClean="0">
                <a:hlinkClick r:id="rId7"/>
              </a:rPr>
              <a:t>http://turizm.ngs38.ru/foreign/countries/denmark/sights/</a:t>
            </a:r>
            <a:endParaRPr lang="ru-RU" sz="900" u="sng" dirty="0" smtClean="0"/>
          </a:p>
          <a:p>
            <a:r>
              <a:rPr lang="ru-RU" sz="900" u="sng" dirty="0" smtClean="0">
                <a:hlinkClick r:id="rId8"/>
              </a:rPr>
              <a:t>http://www.liveinternet.ru/users/margaret60/post166146369/</a:t>
            </a:r>
            <a:endParaRPr lang="ru-RU" sz="900" u="sng" dirty="0" smtClean="0"/>
          </a:p>
          <a:p>
            <a:r>
              <a:rPr lang="ru-RU" sz="900" u="sng" dirty="0" smtClean="0">
                <a:hlinkClick r:id="rId9"/>
              </a:rPr>
              <a:t>http://illia.ucoz.ua/index/severnye_i_umerennye_shiroty/0-8</a:t>
            </a:r>
            <a:endParaRPr lang="ru-RU" sz="900" u="sng" dirty="0" smtClean="0"/>
          </a:p>
          <a:p>
            <a:r>
              <a:rPr lang="ru-RU" sz="900" dirty="0" smtClean="0">
                <a:hlinkClick r:id="rId10"/>
              </a:rPr>
              <a:t>http://copypast.ru/2011/10/04/forfriend-1-zonty_i_zontiki.htm</a:t>
            </a:r>
          </a:p>
          <a:p>
            <a:r>
              <a:rPr lang="ru-RU" sz="900" u="sng" dirty="0" smtClean="0">
                <a:hlinkClick r:id="rId11"/>
              </a:rPr>
              <a:t>http://www.1zoom.ru/Еда/обои/44414/z561.4/</a:t>
            </a:r>
            <a:endParaRPr lang="ru-RU" sz="900" u="sng" dirty="0" smtClean="0"/>
          </a:p>
          <a:p>
            <a:r>
              <a:rPr lang="ru-RU" sz="900" dirty="0" smtClean="0">
                <a:hlinkClick r:id="rId12"/>
              </a:rPr>
              <a:t>http://blogs.mail.ru/mail/zubchenkotv/7D25900DB917682A.htm</a:t>
            </a:r>
            <a:endParaRPr lang="ru-RU" sz="900" dirty="0" smtClean="0"/>
          </a:p>
          <a:p>
            <a:r>
              <a:rPr lang="ru-RU" sz="900" u="sng" dirty="0" smtClean="0">
                <a:hlinkClick r:id="rId13"/>
              </a:rPr>
              <a:t>http://www.allsoftik.ru/showthread.php?t=208&amp;p=4379&amp;viewfull=1</a:t>
            </a:r>
            <a:endParaRPr lang="ru-RU" sz="900" u="sng" dirty="0" smtClean="0"/>
          </a:p>
          <a:p>
            <a:r>
              <a:rPr lang="ru-RU" sz="900" u="sng" dirty="0" smtClean="0">
                <a:hlinkClick r:id="rId14"/>
              </a:rPr>
              <a:t>http://redoakmgt.com/tykva-po-rumynski/</a:t>
            </a:r>
            <a:endParaRPr lang="ru-RU" sz="900" u="sng" dirty="0" smtClean="0"/>
          </a:p>
          <a:p>
            <a:r>
              <a:rPr lang="ru-RU" sz="900" u="sng" dirty="0" smtClean="0">
                <a:hlinkClick r:id="rId15"/>
              </a:rPr>
              <a:t>http://papavlad.narod.ru/Detskie_prezentatsii/nasekomye_i_ptitsy/Ptitsy_lesa_2.files/skachat_prezentatsiju_dlja_detej_027_Odna_iz_krupnykh_sov_raz.html</a:t>
            </a:r>
            <a:endParaRPr lang="ru-RU" sz="900" u="sng" dirty="0" smtClean="0"/>
          </a:p>
          <a:p>
            <a:r>
              <a:rPr lang="en-US" sz="900" dirty="0" smtClean="0">
                <a:hlinkClick r:id="rId16"/>
              </a:rPr>
              <a:t>http</a:t>
            </a:r>
            <a:r>
              <a:rPr lang="ru-RU" sz="900" dirty="0" smtClean="0">
                <a:hlinkClick r:id="rId16"/>
              </a:rPr>
              <a:t>://</a:t>
            </a:r>
            <a:r>
              <a:rPr lang="en-US" sz="900" dirty="0" smtClean="0">
                <a:hlinkClick r:id="rId16"/>
              </a:rPr>
              <a:t>www</a:t>
            </a:r>
            <a:r>
              <a:rPr lang="ru-RU" sz="900" dirty="0" smtClean="0">
                <a:hlinkClick r:id="rId16"/>
              </a:rPr>
              <a:t>.</a:t>
            </a:r>
            <a:r>
              <a:rPr lang="en-US" sz="900" dirty="0" err="1" smtClean="0">
                <a:hlinkClick r:id="rId16"/>
              </a:rPr>
              <a:t>vkmedia</a:t>
            </a:r>
            <a:r>
              <a:rPr lang="ru-RU" sz="900" dirty="0" smtClean="0">
                <a:hlinkClick r:id="rId16"/>
              </a:rPr>
              <a:t>.</a:t>
            </a:r>
            <a:r>
              <a:rPr lang="en-US" sz="900" dirty="0" smtClean="0">
                <a:hlinkClick r:id="rId16"/>
              </a:rPr>
              <a:t>org</a:t>
            </a:r>
            <a:r>
              <a:rPr lang="ru-RU" sz="900" dirty="0" smtClean="0">
                <a:hlinkClick r:id="rId16"/>
              </a:rPr>
              <a:t>/</a:t>
            </a:r>
            <a:r>
              <a:rPr lang="en-US" sz="900" dirty="0" smtClean="0">
                <a:hlinkClick r:id="rId16"/>
              </a:rPr>
              <a:t>index</a:t>
            </a:r>
            <a:r>
              <a:rPr lang="ru-RU" sz="900" dirty="0" smtClean="0">
                <a:hlinkClick r:id="rId16"/>
              </a:rPr>
              <a:t>.</a:t>
            </a:r>
            <a:r>
              <a:rPr lang="en-US" sz="900" dirty="0" err="1" smtClean="0">
                <a:hlinkClick r:id="rId16"/>
              </a:rPr>
              <a:t>php</a:t>
            </a:r>
            <a:r>
              <a:rPr lang="ru-RU" sz="900" dirty="0" smtClean="0">
                <a:hlinkClick r:id="rId16"/>
              </a:rPr>
              <a:t>?</a:t>
            </a:r>
            <a:r>
              <a:rPr lang="en-US" sz="900" dirty="0" smtClean="0">
                <a:hlinkClick r:id="rId16"/>
              </a:rPr>
              <a:t>s</a:t>
            </a:r>
            <a:r>
              <a:rPr lang="ru-RU" sz="900" dirty="0" smtClean="0">
                <a:hlinkClick r:id="rId16"/>
              </a:rPr>
              <a:t>=</a:t>
            </a:r>
            <a:r>
              <a:rPr lang="en-US" sz="900" dirty="0" smtClean="0">
                <a:hlinkClick r:id="rId16"/>
              </a:rPr>
              <a:t>video</a:t>
            </a:r>
            <a:r>
              <a:rPr lang="ru-RU" sz="900" dirty="0" smtClean="0">
                <a:hlinkClick r:id="rId16"/>
              </a:rPr>
              <a:t>&amp;</a:t>
            </a:r>
            <a:r>
              <a:rPr lang="en-US" sz="900" dirty="0" smtClean="0">
                <a:hlinkClick r:id="rId16"/>
              </a:rPr>
              <a:t>text</a:t>
            </a:r>
            <a:r>
              <a:rPr lang="ru-RU" sz="900" dirty="0" err="1" smtClean="0">
                <a:hlinkClick r:id="rId16"/>
              </a:rPr>
              <a:t>=Гадкийутенок&amp;</a:t>
            </a:r>
            <a:r>
              <a:rPr lang="en-US" sz="900" dirty="0" smtClean="0">
                <a:hlinkClick r:id="rId16"/>
              </a:rPr>
              <a:t>mode</a:t>
            </a:r>
            <a:r>
              <a:rPr lang="ru-RU" sz="900" dirty="0" smtClean="0">
                <a:hlinkClick r:id="rId16"/>
              </a:rPr>
              <a:t>=</a:t>
            </a:r>
            <a:r>
              <a:rPr lang="en-US" sz="900" dirty="0" smtClean="0">
                <a:hlinkClick r:id="rId16"/>
              </a:rPr>
              <a:t>name</a:t>
            </a:r>
            <a:r>
              <a:rPr lang="ru-RU" sz="900" dirty="0" smtClean="0">
                <a:hlinkClick r:id="rId16"/>
              </a:rPr>
              <a:t>&amp;</a:t>
            </a:r>
            <a:r>
              <a:rPr lang="en-US" sz="900" dirty="0" smtClean="0">
                <a:hlinkClick r:id="rId16"/>
              </a:rPr>
              <a:t>offset</a:t>
            </a:r>
            <a:r>
              <a:rPr lang="ru-RU" sz="900" dirty="0" smtClean="0">
                <a:hlinkClick r:id="rId16"/>
              </a:rPr>
              <a:t>=120</a:t>
            </a:r>
            <a:endParaRPr lang="ru-RU" sz="900" dirty="0" smtClean="0"/>
          </a:p>
          <a:p>
            <a:r>
              <a:rPr lang="ru-RU" sz="900" dirty="0" smtClean="0">
                <a:hlinkClick r:id="rId17"/>
              </a:rPr>
              <a:t>http://titania1989.diary.ru/p38789111.htm</a:t>
            </a:r>
            <a:endParaRPr lang="ru-RU" sz="900" dirty="0" smtClean="0"/>
          </a:p>
          <a:p>
            <a:r>
              <a:rPr lang="ru-RU" sz="900" u="sng" dirty="0" smtClean="0">
                <a:hlinkClick r:id="rId18"/>
              </a:rPr>
              <a:t>http://www.darovanie.ru/phpbb2/viewtopic.php?p=8567&amp;</a:t>
            </a:r>
            <a:endParaRPr lang="ru-RU" sz="900" u="sng" dirty="0" smtClean="0"/>
          </a:p>
          <a:p>
            <a:r>
              <a:rPr lang="en-US" sz="900" dirty="0" smtClean="0">
                <a:hlinkClick r:id="rId19"/>
              </a:rPr>
              <a:t>http</a:t>
            </a:r>
            <a:r>
              <a:rPr lang="ru-RU" sz="900" dirty="0" smtClean="0">
                <a:hlinkClick r:id="rId19"/>
              </a:rPr>
              <a:t>://</a:t>
            </a:r>
            <a:r>
              <a:rPr lang="en-US" sz="900" dirty="0" smtClean="0">
                <a:hlinkClick r:id="rId19"/>
              </a:rPr>
              <a:t>www</a:t>
            </a:r>
            <a:r>
              <a:rPr lang="ru-RU" sz="900" dirty="0" smtClean="0">
                <a:hlinkClick r:id="rId19"/>
              </a:rPr>
              <a:t>.</a:t>
            </a:r>
            <a:r>
              <a:rPr lang="en-US" sz="900" dirty="0" err="1" smtClean="0">
                <a:hlinkClick r:id="rId19"/>
              </a:rPr>
              <a:t>junglebook</a:t>
            </a:r>
            <a:r>
              <a:rPr lang="ru-RU" sz="900" dirty="0" smtClean="0">
                <a:hlinkClick r:id="rId19"/>
              </a:rPr>
              <a:t>-</a:t>
            </a:r>
            <a:r>
              <a:rPr lang="en-US" sz="900" dirty="0" smtClean="0">
                <a:hlinkClick r:id="rId19"/>
              </a:rPr>
              <a:t>collection</a:t>
            </a:r>
            <a:r>
              <a:rPr lang="ru-RU" sz="900" dirty="0" smtClean="0">
                <a:hlinkClick r:id="rId19"/>
              </a:rPr>
              <a:t>.</a:t>
            </a:r>
            <a:r>
              <a:rPr lang="en-US" sz="900" dirty="0" err="1" smtClean="0">
                <a:hlinkClick r:id="rId19"/>
              </a:rPr>
              <a:t>nl</a:t>
            </a:r>
            <a:r>
              <a:rPr lang="ru-RU" sz="900" dirty="0" smtClean="0">
                <a:hlinkClick r:id="rId19"/>
              </a:rPr>
              <a:t>/</a:t>
            </a:r>
            <a:r>
              <a:rPr lang="en-US" sz="900" dirty="0" smtClean="0">
                <a:hlinkClick r:id="rId19"/>
              </a:rPr>
              <a:t>art</a:t>
            </a:r>
            <a:r>
              <a:rPr lang="ru-RU" sz="900" dirty="0" smtClean="0">
                <a:hlinkClick r:id="rId19"/>
              </a:rPr>
              <a:t>-</a:t>
            </a:r>
            <a:r>
              <a:rPr lang="en-US" sz="900" dirty="0" err="1" smtClean="0">
                <a:hlinkClick r:id="rId19"/>
              </a:rPr>
              <a:t>jb</a:t>
            </a:r>
            <a:r>
              <a:rPr lang="ru-RU" sz="900" dirty="0" smtClean="0">
                <a:hlinkClick r:id="rId19"/>
              </a:rPr>
              <a:t>1.</a:t>
            </a:r>
            <a:r>
              <a:rPr lang="en-US" sz="900" dirty="0" smtClean="0">
                <a:hlinkClick r:id="rId19"/>
              </a:rPr>
              <a:t>html</a:t>
            </a:r>
            <a:r>
              <a:rPr lang="ru-RU" sz="900" dirty="0" smtClean="0">
                <a:hlinkClick r:id="rId19"/>
              </a:rPr>
              <a:t>?</a:t>
            </a:r>
            <a:r>
              <a:rPr lang="en-US" sz="900" dirty="0" smtClean="0">
                <a:hlinkClick r:id="rId19"/>
              </a:rPr>
              <a:t>s</a:t>
            </a:r>
            <a:r>
              <a:rPr lang="ru-RU" sz="900" dirty="0" smtClean="0">
                <a:hlinkClick r:id="rId19"/>
              </a:rPr>
              <a:t>=9&amp;</a:t>
            </a:r>
            <a:r>
              <a:rPr lang="en-US" sz="900" dirty="0" err="1" smtClean="0">
                <a:hlinkClick r:id="rId19"/>
              </a:rPr>
              <a:t>lang</a:t>
            </a:r>
            <a:r>
              <a:rPr lang="ru-RU" sz="900" dirty="0" smtClean="0">
                <a:hlinkClick r:id="rId19"/>
              </a:rPr>
              <a:t>=</a:t>
            </a:r>
            <a:r>
              <a:rPr lang="en-US" sz="900" dirty="0" smtClean="0">
                <a:hlinkClick r:id="rId19"/>
              </a:rPr>
              <a:t>e</a:t>
            </a:r>
            <a:endParaRPr lang="ru-RU" sz="900" dirty="0" smtClean="0"/>
          </a:p>
          <a:p>
            <a:r>
              <a:rPr lang="ru-RU" sz="900" dirty="0" smtClean="0">
                <a:hlinkClick r:id="rId20"/>
              </a:rPr>
              <a:t>http://exclusiveflowers.ru/sunflowers.php?i=15</a:t>
            </a:r>
            <a:endParaRPr lang="ru-RU" sz="900" dirty="0" smtClean="0"/>
          </a:p>
          <a:p>
            <a:r>
              <a:rPr lang="ru-RU" sz="900" dirty="0" smtClean="0">
                <a:hlinkClick r:id="rId21"/>
              </a:rPr>
              <a:t>http://my.mail.ru/community/travel-don/journal</a:t>
            </a:r>
            <a:endParaRPr lang="ru-RU" sz="900" dirty="0" smtClean="0"/>
          </a:p>
          <a:p>
            <a:r>
              <a:rPr lang="ru-RU" sz="900" dirty="0" smtClean="0">
                <a:hlinkClick r:id="rId22"/>
              </a:rPr>
              <a:t>http://smitrich.livejournal.com/1384472.html</a:t>
            </a:r>
            <a:r>
              <a:rPr lang="ru-RU" sz="900" dirty="0" smtClean="0"/>
              <a:t> </a:t>
            </a:r>
          </a:p>
          <a:p>
            <a:r>
              <a:rPr lang="ru-RU" sz="900" dirty="0" smtClean="0">
                <a:hlinkClick r:id="rId23"/>
              </a:rPr>
              <a:t>http://mushroomer.info/archives/1956</a:t>
            </a:r>
            <a:r>
              <a:rPr lang="ru-RU" sz="900" dirty="0" smtClean="0"/>
              <a:t> </a:t>
            </a:r>
          </a:p>
          <a:p>
            <a:r>
              <a:rPr lang="ru-RU" sz="900" dirty="0" smtClean="0">
                <a:hlinkClick r:id="rId24"/>
              </a:rPr>
              <a:t>http://bravedefender.ru/rubric/1068376/page3.html</a:t>
            </a:r>
            <a:endParaRPr lang="ru-RU" sz="900" dirty="0" smtClean="0"/>
          </a:p>
          <a:p>
            <a:r>
              <a:rPr lang="ru-RU" sz="900" dirty="0" smtClean="0">
                <a:hlinkClick r:id="rId25"/>
              </a:rPr>
              <a:t>http://www.k9-forum.ru/showthread.php?p=1093892</a:t>
            </a:r>
            <a:endParaRPr lang="ru-RU" sz="900" dirty="0" smtClean="0"/>
          </a:p>
          <a:p>
            <a:r>
              <a:rPr lang="ru-RU" sz="900" dirty="0" smtClean="0">
                <a:hlinkClick r:id="rId26"/>
              </a:rPr>
              <a:t>http://fotki.yandex.ru/users/gorod-v-oblakah/view/551552/</a:t>
            </a:r>
            <a:endParaRPr lang="ru-RU" sz="900" dirty="0" smtClean="0"/>
          </a:p>
          <a:p>
            <a:r>
              <a:rPr lang="ru-RU" sz="900" dirty="0" smtClean="0">
                <a:hlinkClick r:id="rId27"/>
              </a:rPr>
              <a:t>http://www.photoline.ru/photo/1253987247?rzd=au</a:t>
            </a:r>
            <a:endParaRPr lang="ru-RU" sz="900" dirty="0" smtClean="0"/>
          </a:p>
          <a:p>
            <a:r>
              <a:rPr lang="ru-RU" sz="900" dirty="0" smtClean="0">
                <a:hlinkClick r:id="rId28"/>
              </a:rPr>
              <a:t>http://www.tumentoday.ru/category/reading/page/172/</a:t>
            </a:r>
            <a:endParaRPr lang="ru-RU" sz="900" dirty="0" smtClean="0"/>
          </a:p>
          <a:p>
            <a:r>
              <a:rPr lang="ru-RU" sz="900" dirty="0" smtClean="0">
                <a:hlinkClick r:id="rId29"/>
              </a:rPr>
              <a:t>http://www.kandry.ru/townphoto_archieve.php?</a:t>
            </a:r>
            <a:endParaRPr lang="ru-RU" sz="900" dirty="0" smtClean="0"/>
          </a:p>
          <a:p>
            <a:r>
              <a:rPr lang="en-US" sz="900" dirty="0" smtClean="0">
                <a:hlinkClick r:id="rId30"/>
              </a:rPr>
              <a:t>http</a:t>
            </a:r>
            <a:r>
              <a:rPr lang="ru-RU" sz="900" dirty="0" smtClean="0">
                <a:hlinkClick r:id="rId30"/>
              </a:rPr>
              <a:t>://</a:t>
            </a:r>
            <a:r>
              <a:rPr lang="en-US" sz="900" dirty="0" err="1" smtClean="0">
                <a:hlinkClick r:id="rId30"/>
              </a:rPr>
              <a:t>startdot</a:t>
            </a:r>
            <a:r>
              <a:rPr lang="ru-RU" sz="900" dirty="0" smtClean="0">
                <a:hlinkClick r:id="rId30"/>
              </a:rPr>
              <a:t>.</a:t>
            </a:r>
            <a:r>
              <a:rPr lang="en-US" sz="900" dirty="0" err="1" smtClean="0">
                <a:hlinkClick r:id="rId30"/>
              </a:rPr>
              <a:t>livejournal</a:t>
            </a:r>
            <a:r>
              <a:rPr lang="ru-RU" sz="900" dirty="0" smtClean="0">
                <a:hlinkClick r:id="rId30"/>
              </a:rPr>
              <a:t>.</a:t>
            </a:r>
            <a:r>
              <a:rPr lang="en-US" sz="900" dirty="0" smtClean="0">
                <a:hlinkClick r:id="rId30"/>
              </a:rPr>
              <a:t>com</a:t>
            </a:r>
            <a:r>
              <a:rPr lang="ru-RU" sz="900" dirty="0" smtClean="0">
                <a:hlinkClick r:id="rId30"/>
              </a:rPr>
              <a:t>/11352.</a:t>
            </a:r>
            <a:r>
              <a:rPr lang="en-US" sz="900" dirty="0" smtClean="0">
                <a:hlinkClick r:id="rId30"/>
              </a:rPr>
              <a:t>html</a:t>
            </a:r>
            <a:endParaRPr lang="ru-RU" sz="900" dirty="0" smtClean="0"/>
          </a:p>
          <a:p>
            <a:r>
              <a:rPr lang="ru-RU" sz="900" u="sng" dirty="0" err="1" smtClean="0">
                <a:hlinkClick r:id="rId31"/>
              </a:rPr>
              <a:t>vechnostb.narod.ru</a:t>
            </a:r>
            <a:r>
              <a:rPr lang="ru-RU" sz="900" dirty="0" smtClean="0"/>
              <a:t>›</a:t>
            </a:r>
            <a:r>
              <a:rPr lang="ru-RU" sz="900" b="1" u="sng" dirty="0" err="1" smtClean="0">
                <a:hlinkClick r:id="rId32"/>
              </a:rPr>
              <a:t>Animashki</a:t>
            </a:r>
            <a:r>
              <a:rPr lang="ru-RU" sz="900" u="sng" dirty="0" err="1" smtClean="0">
                <a:hlinkClick r:id="rId32"/>
              </a:rPr>
              <a:t>.html</a:t>
            </a:r>
            <a:endParaRPr lang="ru-RU" sz="900" u="sng" dirty="0" smtClean="0"/>
          </a:p>
          <a:p>
            <a:r>
              <a:rPr lang="ru-RU" sz="900" u="sng" dirty="0" smtClean="0">
                <a:hlinkClick r:id="rId33"/>
              </a:rPr>
              <a:t>http://horseprogress.ucoz.ru/forum/31-334-1</a:t>
            </a:r>
            <a:endParaRPr lang="ru-RU" sz="900" u="sng" dirty="0" smtClean="0"/>
          </a:p>
          <a:p>
            <a:r>
              <a:rPr lang="ru-RU" sz="900" u="sng" dirty="0" smtClean="0">
                <a:hlinkClick r:id="rId34"/>
              </a:rPr>
              <a:t>http://wap.mobilmusic.ru/fileanim.html?id=400153</a:t>
            </a:r>
            <a:endParaRPr lang="ru-RU" sz="9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5214951"/>
            <a:ext cx="828680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1" dirty="0" smtClean="0">
                <a:solidFill>
                  <a:schemeClr val="tx2"/>
                </a:solidFill>
              </a:rPr>
              <a:t>Презентацию выполнил </a:t>
            </a:r>
          </a:p>
          <a:p>
            <a:pPr algn="ctr"/>
            <a:r>
              <a:rPr lang="ru-RU" sz="1600" b="1" i="1" dirty="0" smtClean="0">
                <a:solidFill>
                  <a:schemeClr val="tx2"/>
                </a:solidFill>
              </a:rPr>
              <a:t>учитель начальных классов г. Пензы</a:t>
            </a:r>
          </a:p>
          <a:p>
            <a:pPr algn="ctr"/>
            <a:r>
              <a:rPr lang="ru-RU" sz="1600" b="1" i="1" dirty="0" err="1" smtClean="0">
                <a:solidFill>
                  <a:schemeClr val="tx2"/>
                </a:solidFill>
              </a:rPr>
              <a:t>Пивняк</a:t>
            </a:r>
            <a:r>
              <a:rPr lang="ru-RU" sz="1600" b="1" i="1" dirty="0" smtClean="0">
                <a:solidFill>
                  <a:schemeClr val="tx2"/>
                </a:solidFill>
              </a:rPr>
              <a:t> Ольга Николаевна</a:t>
            </a:r>
            <a:endParaRPr lang="ru-RU" sz="1600" b="1" i="1" dirty="0">
              <a:solidFill>
                <a:schemeClr val="tx2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00166" y="6072206"/>
            <a:ext cx="578647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1" dirty="0" smtClean="0">
                <a:solidFill>
                  <a:schemeClr val="tx2"/>
                </a:solidFill>
              </a:rPr>
              <a:t>Презентация опубликована на сайте – </a:t>
            </a:r>
            <a:r>
              <a:rPr lang="en-US" sz="1600" b="1" i="1" dirty="0" smtClean="0">
                <a:solidFill>
                  <a:schemeClr val="tx2"/>
                </a:solidFill>
              </a:rPr>
              <a:t>viki.rdf.ru</a:t>
            </a:r>
            <a:endParaRPr lang="ru-RU" sz="1600" b="1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1001455"/>
              </p:ext>
            </p:extLst>
          </p:nvPr>
        </p:nvGraphicFramePr>
        <p:xfrm>
          <a:off x="-1" y="0"/>
          <a:ext cx="9144003" cy="6857999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2571736"/>
                <a:gridCol w="1357322"/>
                <a:gridCol w="1285885"/>
                <a:gridCol w="1357322"/>
                <a:gridCol w="1357322"/>
                <a:gridCol w="1214416"/>
              </a:tblGrid>
              <a:tr h="2155371">
                <a:tc>
                  <a:txBody>
                    <a:bodyPr/>
                    <a:lstStyle/>
                    <a:p>
                      <a:pPr algn="l"/>
                      <a:endParaRPr lang="ru-RU" sz="1800" i="1" dirty="0" smtClean="0">
                        <a:solidFill>
                          <a:schemeClr val="accent2"/>
                        </a:solidFill>
                        <a:latin typeface="+mn-lt"/>
                      </a:endParaRPr>
                    </a:p>
                    <a:p>
                      <a:pPr algn="ctr"/>
                      <a:r>
                        <a:rPr lang="ru-RU" sz="3200" b="1" i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Непонятное слово</a:t>
                      </a:r>
                      <a:endParaRPr lang="ru-RU" sz="3200" b="1" i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sz="3600" b="1" i="1" dirty="0" smtClean="0">
                          <a:solidFill>
                            <a:srgbClr val="C00000"/>
                          </a:solidFill>
                          <a:hlinkClick r:id="rId2" action="ppaction://hlinksldjump"/>
                        </a:rPr>
                        <a:t>10</a:t>
                      </a:r>
                      <a:endParaRPr lang="ru-RU" sz="3600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sz="3600" b="1" i="1" dirty="0" smtClean="0">
                          <a:solidFill>
                            <a:srgbClr val="C00000"/>
                          </a:solidFill>
                          <a:hlinkClick r:id="rId3" action="ppaction://hlinksldjump"/>
                        </a:rPr>
                        <a:t>20</a:t>
                      </a:r>
                      <a:endParaRPr lang="ru-RU" sz="3600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i="1" dirty="0" smtClean="0">
                        <a:solidFill>
                          <a:srgbClr val="C0000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i="1" dirty="0" smtClean="0">
                          <a:solidFill>
                            <a:srgbClr val="C00000"/>
                          </a:solidFill>
                          <a:hlinkClick r:id="rId4" action="ppaction://hlinksldjump"/>
                        </a:rPr>
                        <a:t>30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sz="3200" b="1" i="1" dirty="0" smtClean="0">
                          <a:solidFill>
                            <a:srgbClr val="C00000"/>
                          </a:solidFill>
                          <a:hlinkClick r:id="rId5" action="ppaction://hlinksldjump"/>
                        </a:rPr>
                        <a:t>40</a:t>
                      </a:r>
                      <a:endParaRPr lang="ru-RU" sz="3200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sz="3600" b="1" i="1" dirty="0" smtClean="0">
                          <a:solidFill>
                            <a:srgbClr val="C00000"/>
                          </a:solidFill>
                          <a:hlinkClick r:id="rId6" action="ppaction://hlinksldjump"/>
                        </a:rPr>
                        <a:t>50</a:t>
                      </a:r>
                      <a:endParaRPr lang="ru-RU" sz="3600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2351314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sz="3600" b="1" i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Уточка</a:t>
                      </a:r>
                      <a:r>
                        <a:rPr lang="ru-RU" sz="3600" b="1" i="1" baseline="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утята</a:t>
                      </a:r>
                      <a:r>
                        <a:rPr lang="ru-RU" sz="3600" b="1" i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3600" b="1" i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sz="3600" b="1" i="1" dirty="0" smtClean="0">
                          <a:solidFill>
                            <a:srgbClr val="C00000"/>
                          </a:solidFill>
                          <a:hlinkClick r:id="rId7" action="ppaction://hlinksldjump"/>
                        </a:rPr>
                        <a:t>10</a:t>
                      </a:r>
                      <a:endParaRPr lang="ru-RU" sz="3600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sz="3600" b="1" i="1" dirty="0" smtClean="0">
                          <a:solidFill>
                            <a:srgbClr val="C00000"/>
                          </a:solidFill>
                          <a:hlinkClick r:id="rId8" action="ppaction://hlinksldjump"/>
                        </a:rPr>
                        <a:t>20</a:t>
                      </a:r>
                      <a:endParaRPr lang="ru-RU" sz="3600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i="1" dirty="0" smtClean="0">
                        <a:solidFill>
                          <a:srgbClr val="C0000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i="1" dirty="0" smtClean="0">
                          <a:solidFill>
                            <a:srgbClr val="C00000"/>
                          </a:solidFill>
                          <a:hlinkClick r:id="rId9" action="ppaction://hlinksldjump"/>
                        </a:rPr>
                        <a:t>30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sz="3200" b="1" i="1" dirty="0" smtClean="0">
                          <a:solidFill>
                            <a:srgbClr val="C00000"/>
                          </a:solidFill>
                          <a:hlinkClick r:id="rId10" action="ppaction://hlinksldjump"/>
                        </a:rPr>
                        <a:t>40</a:t>
                      </a:r>
                      <a:endParaRPr lang="ru-RU" sz="3200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sz="3600" b="1" i="1" dirty="0" smtClean="0">
                          <a:solidFill>
                            <a:srgbClr val="C00000"/>
                          </a:solidFill>
                          <a:hlinkClick r:id="rId11" action="ppaction://hlinksldjump"/>
                        </a:rPr>
                        <a:t>50</a:t>
                      </a:r>
                      <a:endParaRPr lang="ru-RU" sz="3600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2351314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sz="3600" b="1" i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Всё о детях</a:t>
                      </a:r>
                      <a:endParaRPr lang="ru-RU" sz="3600" b="1" i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sz="3600" b="1" i="1" dirty="0" smtClean="0">
                          <a:solidFill>
                            <a:srgbClr val="C00000"/>
                          </a:solidFill>
                          <a:hlinkClick r:id="rId12" action="ppaction://hlinksldjump"/>
                        </a:rPr>
                        <a:t>10</a:t>
                      </a:r>
                      <a:endParaRPr lang="ru-RU" sz="3600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sz="3600" b="1" i="1" dirty="0" smtClean="0">
                          <a:solidFill>
                            <a:srgbClr val="C00000"/>
                          </a:solidFill>
                          <a:hlinkClick r:id="rId13" action="ppaction://hlinksldjump"/>
                        </a:rPr>
                        <a:t>20</a:t>
                      </a:r>
                      <a:endParaRPr lang="ru-RU" sz="3600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i="1" dirty="0" smtClean="0">
                        <a:solidFill>
                          <a:srgbClr val="C0000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i="1" dirty="0" smtClean="0">
                          <a:solidFill>
                            <a:srgbClr val="C00000"/>
                          </a:solidFill>
                          <a:hlinkClick r:id="rId14" action="ppaction://hlinksldjump"/>
                        </a:rPr>
                        <a:t>30</a:t>
                      </a:r>
                      <a:endParaRPr lang="ru-RU" sz="3600" b="1" i="1" dirty="0" smtClean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sz="3200" b="1" i="1" dirty="0" smtClean="0">
                          <a:solidFill>
                            <a:srgbClr val="C00000"/>
                          </a:solidFill>
                          <a:hlinkClick r:id="rId15" action="ppaction://hlinksldjump"/>
                        </a:rPr>
                        <a:t>40</a:t>
                      </a:r>
                      <a:endParaRPr lang="ru-RU" sz="3200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sz="3600" b="1" i="1" dirty="0" smtClean="0">
                          <a:solidFill>
                            <a:srgbClr val="C00000"/>
                          </a:solidFill>
                          <a:hlinkClick r:id="rId16" action="ppaction://hlinksldjump"/>
                        </a:rPr>
                        <a:t>50</a:t>
                      </a:r>
                      <a:endParaRPr lang="ru-RU" sz="3600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5-конечная звезда 3">
            <a:hlinkClick r:id="rId17" action="ppaction://hlinksldjump"/>
          </p:cNvPr>
          <p:cNvSpPr/>
          <p:nvPr/>
        </p:nvSpPr>
        <p:spPr>
          <a:xfrm>
            <a:off x="8715404" y="6429396"/>
            <a:ext cx="428596" cy="428604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конечная звезда 4">
            <a:hlinkClick r:id="rId2" action="ppaction://hlinksldjump"/>
          </p:cNvPr>
          <p:cNvSpPr/>
          <p:nvPr/>
        </p:nvSpPr>
        <p:spPr>
          <a:xfrm>
            <a:off x="8429652" y="6215082"/>
            <a:ext cx="500066" cy="485772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92080" y="142852"/>
            <a:ext cx="36376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Непонятное слово 10</a:t>
            </a:r>
            <a:endParaRPr lang="ru-RU" sz="24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2267744" y="1951973"/>
            <a:ext cx="4608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chemeClr val="accent1"/>
                </a:solidFill>
                <a:latin typeface="Cambria" pitchFamily="18" charset="0"/>
              </a:rPr>
              <a:t>Овсяное поле</a:t>
            </a:r>
            <a:endParaRPr lang="ru-RU" sz="4000" b="1" i="1" dirty="0">
              <a:solidFill>
                <a:schemeClr val="accent1"/>
              </a:solidFill>
              <a:latin typeface="Cambr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1538" y="4071942"/>
            <a:ext cx="659680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4000" b="1" i="1" dirty="0" smtClean="0">
                <a:solidFill>
                  <a:prstClr val="white"/>
                </a:solidFill>
                <a:latin typeface="Cambria" pitchFamily="18" charset="0"/>
              </a:rPr>
              <a:t>Ответ</a:t>
            </a:r>
            <a:r>
              <a:rPr lang="ru-RU" sz="4000" b="1" i="1" dirty="0">
                <a:solidFill>
                  <a:prstClr val="white"/>
                </a:solidFill>
                <a:latin typeface="Cambria" pitchFamily="18" charset="0"/>
              </a:rPr>
              <a:t>: </a:t>
            </a:r>
            <a:r>
              <a:rPr lang="ru-RU" sz="4000" b="1" i="1" dirty="0">
                <a:solidFill>
                  <a:srgbClr val="FFFF00"/>
                </a:solidFill>
                <a:latin typeface="Cambria" pitchFamily="18" charset="0"/>
              </a:rPr>
              <a:t>поле, засеянное овсом  </a:t>
            </a:r>
          </a:p>
          <a:p>
            <a:r>
              <a:rPr lang="ru-RU" sz="4000" b="1" i="1" dirty="0" smtClean="0">
                <a:latin typeface="Cambria" pitchFamily="18" charset="0"/>
              </a:rPr>
              <a:t> </a:t>
            </a:r>
            <a:endParaRPr lang="ru-RU" sz="4000" b="1" i="1" dirty="0">
              <a:latin typeface="Cambria" pitchFamily="18" charset="0"/>
            </a:endParaRPr>
          </a:p>
        </p:txBody>
      </p:sp>
      <p:pic>
        <p:nvPicPr>
          <p:cNvPr id="8" name="i-main-pic" descr="Картинка 77 из 6087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0"/>
            <a:ext cx="107632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5-конечная звезда 1">
            <a:hlinkClick r:id="rId2" action="ppaction://hlinksldjump"/>
          </p:cNvPr>
          <p:cNvSpPr/>
          <p:nvPr/>
        </p:nvSpPr>
        <p:spPr>
          <a:xfrm>
            <a:off x="8358214" y="6143644"/>
            <a:ext cx="557242" cy="557210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92080" y="142852"/>
            <a:ext cx="36376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Непонятное слово 20</a:t>
            </a:r>
            <a:endParaRPr lang="ru-RU" sz="2400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3541279" y="1263281"/>
            <a:ext cx="35016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chemeClr val="accent1"/>
                </a:solidFill>
                <a:latin typeface="Cambria" pitchFamily="18" charset="0"/>
              </a:rPr>
              <a:t>кузница</a:t>
            </a:r>
            <a:endParaRPr lang="ru-RU" sz="4000" b="1" i="1" dirty="0">
              <a:solidFill>
                <a:schemeClr val="accent1"/>
              </a:solidFill>
              <a:latin typeface="Cambr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05469" y="3645024"/>
            <a:ext cx="678661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4000" b="1" i="1" dirty="0" smtClean="0">
                <a:latin typeface="Cambria" pitchFamily="18" charset="0"/>
              </a:rPr>
              <a:t>Ответ: </a:t>
            </a:r>
            <a:r>
              <a:rPr lang="ru-RU" sz="3200" b="1" dirty="0" smtClean="0">
                <a:solidFill>
                  <a:srgbClr val="FFC000"/>
                </a:solidFill>
              </a:rPr>
              <a:t>мастерская </a:t>
            </a:r>
            <a:r>
              <a:rPr lang="ru-RU" sz="3200" b="1" dirty="0">
                <a:solidFill>
                  <a:srgbClr val="FFC000"/>
                </a:solidFill>
              </a:rPr>
              <a:t>с печью для переплавки металлов, для подковывания лошадей.</a:t>
            </a:r>
            <a:endParaRPr lang="ru-RU" sz="3200" b="1" i="1" dirty="0">
              <a:solidFill>
                <a:srgbClr val="FFC000"/>
              </a:solidFill>
              <a:latin typeface="Cambria" pitchFamily="18" charset="0"/>
            </a:endParaRPr>
          </a:p>
        </p:txBody>
      </p:sp>
      <p:pic>
        <p:nvPicPr>
          <p:cNvPr id="8" name="i-main-pic" descr="Картинка 77 из 6087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0"/>
            <a:ext cx="107632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5-конечная звезда 1">
            <a:hlinkClick r:id="rId2" action="ppaction://hlinksldjump"/>
          </p:cNvPr>
          <p:cNvSpPr/>
          <p:nvPr/>
        </p:nvSpPr>
        <p:spPr>
          <a:xfrm>
            <a:off x="8358214" y="6143644"/>
            <a:ext cx="628680" cy="557210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76056" y="142852"/>
            <a:ext cx="38536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Непонятное слово 30</a:t>
            </a:r>
            <a:endParaRPr lang="ru-RU" sz="24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3774357" y="1416029"/>
            <a:ext cx="36473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4000" b="1" i="1" dirty="0">
                <a:solidFill>
                  <a:srgbClr val="F0AD00"/>
                </a:solidFill>
                <a:latin typeface="Cambria" pitchFamily="18" charset="0"/>
              </a:rPr>
              <a:t>Чирок -свистунок</a:t>
            </a:r>
          </a:p>
          <a:p>
            <a:r>
              <a:rPr lang="ru-RU" sz="4000" b="1" i="1" dirty="0" smtClean="0">
                <a:solidFill>
                  <a:schemeClr val="accent1"/>
                </a:solidFill>
                <a:latin typeface="Cambria" pitchFamily="18" charset="0"/>
              </a:rPr>
              <a:t> </a:t>
            </a:r>
            <a:endParaRPr lang="ru-RU" sz="4000" b="1" i="1" dirty="0">
              <a:solidFill>
                <a:schemeClr val="accent1"/>
              </a:solidFill>
              <a:latin typeface="Cambria" pitchFamily="18" charset="0"/>
            </a:endParaRPr>
          </a:p>
        </p:txBody>
      </p:sp>
      <p:pic>
        <p:nvPicPr>
          <p:cNvPr id="7" name="i-main-pic" descr="Картинка 77 из 6087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0"/>
            <a:ext cx="107632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269743" y="4293096"/>
            <a:ext cx="71048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4000" b="1" i="1" dirty="0" smtClean="0">
                <a:latin typeface="Cambria" pitchFamily="18" charset="0"/>
              </a:rPr>
              <a:t>Ответ: </a:t>
            </a:r>
            <a:r>
              <a:rPr lang="ru-RU" sz="3200" b="1" i="1" dirty="0">
                <a:solidFill>
                  <a:srgbClr val="FFC000"/>
                </a:solidFill>
                <a:latin typeface="Cambria" pitchFamily="18" charset="0"/>
              </a:rPr>
              <a:t>Водоплавающая птица</a:t>
            </a:r>
          </a:p>
          <a:p>
            <a:endParaRPr lang="ru-RU" sz="4000" b="1" i="1" dirty="0">
              <a:latin typeface="Cambri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5-конечная звезда 1">
            <a:hlinkClick r:id="rId2" action="ppaction://hlinksldjump"/>
          </p:cNvPr>
          <p:cNvSpPr/>
          <p:nvPr/>
        </p:nvSpPr>
        <p:spPr>
          <a:xfrm>
            <a:off x="8286776" y="6072206"/>
            <a:ext cx="642942" cy="628648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26593" y="126388"/>
            <a:ext cx="37816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Непонятное слово 40</a:t>
            </a:r>
            <a:endParaRPr lang="ru-RU" sz="2400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2843808" y="1628800"/>
            <a:ext cx="44377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err="1" smtClean="0">
                <a:solidFill>
                  <a:schemeClr val="accent1"/>
                </a:solidFill>
                <a:latin typeface="Cambria" pitchFamily="18" charset="0"/>
              </a:rPr>
              <a:t>Паров`ое</a:t>
            </a:r>
            <a:r>
              <a:rPr lang="ru-RU" sz="4000" b="1" i="1" dirty="0" smtClean="0">
                <a:solidFill>
                  <a:schemeClr val="accent1"/>
                </a:solidFill>
                <a:latin typeface="Cambria" pitchFamily="18" charset="0"/>
              </a:rPr>
              <a:t> поле</a:t>
            </a:r>
            <a:endParaRPr lang="ru-RU" sz="4000" b="1" i="1" dirty="0">
              <a:solidFill>
                <a:schemeClr val="accent1"/>
              </a:solidFill>
              <a:latin typeface="Cambr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95960" y="3789040"/>
            <a:ext cx="719246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4000" b="1" i="1" dirty="0" smtClean="0">
                <a:latin typeface="Cambria" pitchFamily="18" charset="0"/>
              </a:rPr>
              <a:t>Ответ: </a:t>
            </a:r>
            <a:r>
              <a:rPr lang="ru-RU" sz="3200" b="1" dirty="0">
                <a:solidFill>
                  <a:srgbClr val="FFC000"/>
                </a:solidFill>
              </a:rPr>
              <a:t>поле,  оставленное на одно лето незасеянным для очищения от сорняков и удобрения почвы.</a:t>
            </a:r>
            <a:endParaRPr lang="ru-RU" sz="3200" b="1" i="1" dirty="0">
              <a:solidFill>
                <a:srgbClr val="FFC000"/>
              </a:solidFill>
              <a:latin typeface="Cambria" pitchFamily="18" charset="0"/>
            </a:endParaRPr>
          </a:p>
          <a:p>
            <a:r>
              <a:rPr lang="ru-RU" sz="4000" b="1" i="1" dirty="0" smtClean="0">
                <a:solidFill>
                  <a:srgbClr val="C00000"/>
                </a:solidFill>
                <a:latin typeface="Cambria" pitchFamily="18" charset="0"/>
              </a:rPr>
              <a:t> </a:t>
            </a:r>
            <a:endParaRPr lang="ru-RU" sz="4000" b="1" i="1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8" name="i-main-pic" descr="Картинка 77 из 6087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0"/>
            <a:ext cx="107632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5-конечная звезда 1">
            <a:hlinkClick r:id="rId2" action="ppaction://hlinksldjump"/>
          </p:cNvPr>
          <p:cNvSpPr/>
          <p:nvPr/>
        </p:nvSpPr>
        <p:spPr>
          <a:xfrm>
            <a:off x="8429652" y="6072206"/>
            <a:ext cx="557242" cy="628648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76056" y="142852"/>
            <a:ext cx="38536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Непонятное слово 50</a:t>
            </a:r>
            <a:endParaRPr lang="ru-RU" sz="2400" b="1" i="1" dirty="0"/>
          </a:p>
        </p:txBody>
      </p:sp>
      <p:pic>
        <p:nvPicPr>
          <p:cNvPr id="8" name="i-main-pic" descr="Картинка 77 из 6087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0"/>
            <a:ext cx="107632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707904" y="1984286"/>
            <a:ext cx="202331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>
                <a:solidFill>
                  <a:srgbClr val="F0AD00"/>
                </a:solidFill>
                <a:latin typeface="Cambria" pitchFamily="18" charset="0"/>
              </a:rPr>
              <a:t>Верста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188389" y="3789040"/>
            <a:ext cx="716982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4000" b="1" i="1" dirty="0" smtClean="0">
                <a:latin typeface="Cambria" pitchFamily="18" charset="0"/>
              </a:rPr>
              <a:t>Ответ: </a:t>
            </a:r>
            <a:r>
              <a:rPr lang="ru-RU" sz="3200" b="1" dirty="0" smtClean="0">
                <a:solidFill>
                  <a:srgbClr val="FFC000"/>
                </a:solidFill>
              </a:rPr>
              <a:t>старая </a:t>
            </a:r>
            <a:r>
              <a:rPr lang="ru-RU" sz="3200" b="1" dirty="0">
                <a:solidFill>
                  <a:srgbClr val="FFC000"/>
                </a:solidFill>
              </a:rPr>
              <a:t>русская мера длины равна 1,06 км.</a:t>
            </a:r>
            <a:endParaRPr lang="ru-RU" sz="3200" b="1" i="1" dirty="0">
              <a:solidFill>
                <a:srgbClr val="FFC000"/>
              </a:solidFill>
              <a:latin typeface="Cambria" pitchFamily="18" charset="0"/>
            </a:endParaRPr>
          </a:p>
          <a:p>
            <a:r>
              <a:rPr lang="ru-RU" sz="4000" b="1" i="1" dirty="0" smtClean="0">
                <a:latin typeface="Cambria" pitchFamily="18" charset="0"/>
              </a:rPr>
              <a:t> </a:t>
            </a:r>
            <a:endParaRPr lang="ru-RU" sz="4000" b="1" i="1" dirty="0">
              <a:latin typeface="Cambri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5-конечная звезда 1">
            <a:hlinkClick r:id="rId2" action="ppaction://hlinksldjump"/>
          </p:cNvPr>
          <p:cNvSpPr/>
          <p:nvPr/>
        </p:nvSpPr>
        <p:spPr>
          <a:xfrm>
            <a:off x="8286776" y="6143644"/>
            <a:ext cx="628680" cy="557210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24128" y="142852"/>
            <a:ext cx="3205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Утка и утята 10</a:t>
            </a:r>
            <a:endParaRPr lang="ru-RU" sz="24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050785" y="1772816"/>
            <a:ext cx="75724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accent1"/>
                </a:solidFill>
                <a:latin typeface="Cambria" pitchFamily="18" charset="0"/>
              </a:rPr>
              <a:t>Сколько было утят?</a:t>
            </a:r>
            <a:endParaRPr lang="ru-RU" sz="3600" b="1" i="1" dirty="0">
              <a:solidFill>
                <a:schemeClr val="accent1"/>
              </a:solidFill>
              <a:latin typeface="Cambr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03648" y="4509120"/>
            <a:ext cx="6237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u="sng" dirty="0" smtClean="0">
                <a:latin typeface="Cambria" pitchFamily="18" charset="0"/>
              </a:rPr>
              <a:t>Ответ</a:t>
            </a:r>
            <a:r>
              <a:rPr lang="ru-RU" sz="3600" b="1" i="1" dirty="0" smtClean="0">
                <a:latin typeface="Cambria" pitchFamily="18" charset="0"/>
              </a:rPr>
              <a:t>: </a:t>
            </a:r>
            <a:r>
              <a:rPr lang="ru-RU" sz="3600" b="1" i="1" dirty="0" smtClean="0">
                <a:solidFill>
                  <a:srgbClr val="FFC000"/>
                </a:solidFill>
                <a:latin typeface="Cambria" pitchFamily="18" charset="0"/>
              </a:rPr>
              <a:t>5</a:t>
            </a:r>
            <a:endParaRPr lang="ru-RU" sz="3600" b="1" i="1" dirty="0">
              <a:solidFill>
                <a:srgbClr val="FFC000"/>
              </a:solidFill>
              <a:latin typeface="Cambria" pitchFamily="18" charset="0"/>
            </a:endParaRPr>
          </a:p>
        </p:txBody>
      </p:sp>
      <p:pic>
        <p:nvPicPr>
          <p:cNvPr id="7" name="i-main-pic" descr="Картинка 77 из 6087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0"/>
            <a:ext cx="107632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5-конечная звезда 1">
            <a:hlinkClick r:id="rId2" action="ppaction://hlinksldjump"/>
          </p:cNvPr>
          <p:cNvSpPr/>
          <p:nvPr/>
        </p:nvSpPr>
        <p:spPr>
          <a:xfrm>
            <a:off x="8358214" y="6143644"/>
            <a:ext cx="628680" cy="557210"/>
          </a:xfrm>
          <a:prstGeom prst="star5">
            <a:avLst>
              <a:gd name="adj" fmla="val 20557"/>
              <a:gd name="hf" fmla="val 105146"/>
              <a:gd name="vf" fmla="val 11055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64088" y="214290"/>
            <a:ext cx="3494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Утка и утята 20 </a:t>
            </a:r>
            <a:endParaRPr lang="ru-RU" sz="24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786167" y="1844824"/>
            <a:ext cx="78581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accent1"/>
                </a:solidFill>
                <a:latin typeface="Cambria" pitchFamily="18" charset="0"/>
              </a:rPr>
              <a:t>Правда ли, что прочное место для гнезда можно было найти в болотистом лесу на кочке? Почему?</a:t>
            </a:r>
            <a:endParaRPr lang="ru-RU" sz="3600" b="1" i="1" dirty="0">
              <a:solidFill>
                <a:schemeClr val="accent1"/>
              </a:solidFill>
              <a:latin typeface="Cambr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17460" y="4293096"/>
            <a:ext cx="53692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u="sng" dirty="0" smtClean="0">
                <a:latin typeface="Cambria" pitchFamily="18" charset="0"/>
              </a:rPr>
              <a:t>Ответ</a:t>
            </a:r>
            <a:r>
              <a:rPr lang="ru-RU" sz="3600" b="1" i="1" dirty="0" smtClean="0">
                <a:latin typeface="Cambria" pitchFamily="18" charset="0"/>
              </a:rPr>
              <a:t>:  да</a:t>
            </a:r>
            <a:endParaRPr lang="ru-RU" sz="3600" b="1" i="1" dirty="0">
              <a:latin typeface="Cambria" pitchFamily="18" charset="0"/>
            </a:endParaRPr>
          </a:p>
        </p:txBody>
      </p:sp>
      <p:pic>
        <p:nvPicPr>
          <p:cNvPr id="7" name="i-main-pic" descr="Картинка 77 из 6087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0"/>
            <a:ext cx="107632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461</TotalTime>
  <Words>339</Words>
  <Application>Microsoft Office PowerPoint</Application>
  <PresentationFormat>Экран (4:3)</PresentationFormat>
  <Paragraphs>130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8" baseType="lpstr">
      <vt:lpstr>Cambria</vt:lpstr>
      <vt:lpstr>Century Gothic</vt:lpstr>
      <vt:lpstr>Comic Sans MS</vt:lpstr>
      <vt:lpstr>Impact</vt:lpstr>
      <vt:lpstr>Monotype Corsiva</vt:lpstr>
      <vt:lpstr>Times New Roman</vt:lpstr>
      <vt:lpstr>Verdana</vt:lpstr>
      <vt:lpstr>Wingdings 2</vt:lpstr>
      <vt:lpstr>Яркая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54</cp:revision>
  <dcterms:created xsi:type="dcterms:W3CDTF">2012-01-21T11:47:29Z</dcterms:created>
  <dcterms:modified xsi:type="dcterms:W3CDTF">2016-04-07T03:03:10Z</dcterms:modified>
</cp:coreProperties>
</file>