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58" r:id="rId6"/>
    <p:sldId id="259" r:id="rId7"/>
    <p:sldId id="263" r:id="rId8"/>
    <p:sldId id="265" r:id="rId9"/>
    <p:sldId id="262" r:id="rId10"/>
    <p:sldId id="264" r:id="rId11"/>
    <p:sldId id="266" r:id="rId12"/>
    <p:sldId id="269" r:id="rId13"/>
    <p:sldId id="270" r:id="rId14"/>
    <p:sldId id="272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7B2E2-24BD-4C62-8A7A-A7E613FA481B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9A52F-7C36-426B-8841-BF440B6297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77567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7B2E2-24BD-4C62-8A7A-A7E613FA481B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9A52F-7C36-426B-8841-BF440B6297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44433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7B2E2-24BD-4C62-8A7A-A7E613FA481B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9A52F-7C36-426B-8841-BF440B6297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29417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7B2E2-24BD-4C62-8A7A-A7E613FA481B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9A52F-7C36-426B-8841-BF440B6297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4569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7B2E2-24BD-4C62-8A7A-A7E613FA481B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9A52F-7C36-426B-8841-BF440B6297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3762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7B2E2-24BD-4C62-8A7A-A7E613FA481B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9A52F-7C36-426B-8841-BF440B6297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11944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7B2E2-24BD-4C62-8A7A-A7E613FA481B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9A52F-7C36-426B-8841-BF440B6297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63962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7B2E2-24BD-4C62-8A7A-A7E613FA481B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9A52F-7C36-426B-8841-BF440B6297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65560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7B2E2-24BD-4C62-8A7A-A7E613FA481B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9A52F-7C36-426B-8841-BF440B6297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60744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7B2E2-24BD-4C62-8A7A-A7E613FA481B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9A52F-7C36-426B-8841-BF440B6297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08497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7B2E2-24BD-4C62-8A7A-A7E613FA481B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9A52F-7C36-426B-8841-BF440B6297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73827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B7B2E2-24BD-4C62-8A7A-A7E613FA481B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9A52F-7C36-426B-8841-BF440B6297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46810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microsoft.com/office/2007/relationships/hdphoto" Target="../media/hdphoto9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microsoft.com/office/2007/relationships/hdphoto" Target="../media/hdphoto4.wdp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7.wdp"/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microsoft.com/office/2007/relationships/hdphoto" Target="../media/hdphoto6.wdp"/><Relationship Id="rId5" Type="http://schemas.openxmlformats.org/officeDocument/2006/relationships/image" Target="../media/image9.png"/><Relationship Id="rId4" Type="http://schemas.microsoft.com/office/2007/relationships/hdphoto" Target="../media/hdphoto5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8.wdp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metod-kopilka.ru/images/doc/42/36939/img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33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18002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«Влияет ли зубная паста на прочность зубов?»</a:t>
            </a:r>
            <a:endParaRPr lang="ru-RU" sz="4800" b="1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15816" y="3429000"/>
            <a:ext cx="5976664" cy="3399926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Исследовательская работа </a:t>
            </a:r>
          </a:p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ученицы 3 «А» класса</a:t>
            </a:r>
          </a:p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Рябовой Софьи</a:t>
            </a:r>
          </a:p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Руководитель: </a:t>
            </a:r>
            <a:r>
              <a:rPr lang="ru-RU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Дуракова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С.Т.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://i.ytimg.com/vi/2R4qqB8em_A/hqdefaul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t="556" b="98611" l="0" r="99167">
                        <a14:foregroundMark x1="3125" y1="23889" x2="68125" y2="6667"/>
                        <a14:foregroundMark x1="48542" y1="32222" x2="61458" y2="34722"/>
                        <a14:foregroundMark x1="46667" y1="31111" x2="51250" y2="60833"/>
                        <a14:foregroundMark x1="85833" y1="34722" x2="92917" y2="28056"/>
                        <a14:foregroundMark x1="86250" y1="25278" x2="87292" y2="38889"/>
                        <a14:foregroundMark x1="91250" y1="31111" x2="97917" y2="26944"/>
                        <a14:foregroundMark x1="21042" y1="14444" x2="26250" y2="122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90999"/>
            <a:ext cx="3263999" cy="244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12389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metod-kopilka.ru/images/doc/42/36939/img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330" y="21095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60" y="260648"/>
            <a:ext cx="77768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dirty="0">
                <a:solidFill>
                  <a:srgbClr val="1F497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На яйцо №1 наношу детскую зубную пасту и опускаю в ёмкость с уксусной кислотой.</a:t>
            </a:r>
          </a:p>
        </p:txBody>
      </p:sp>
      <p:pic>
        <p:nvPicPr>
          <p:cNvPr id="10242" name="Picture 2" descr="C:\Users\Евгений\Desktop\Новая папка\20160329_08252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1520" y="1182095"/>
            <a:ext cx="3472707" cy="4536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Евгений\Desktop\Новая папка\20160329_08260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0015" y="1091645"/>
            <a:ext cx="4050000" cy="540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606111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metod-kopilka.ru/images/doc/42/36939/img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4" y="10638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332656"/>
            <a:ext cx="84249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dirty="0">
                <a:solidFill>
                  <a:srgbClr val="1F497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На яйцо №2 наношу взрослую зубную пасту и помещаю в кислую среду.</a:t>
            </a:r>
          </a:p>
        </p:txBody>
      </p:sp>
      <p:pic>
        <p:nvPicPr>
          <p:cNvPr id="7" name="Picture 2" descr="C:\Users\Евгений\Desktop\Новая папка\20160329_08220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628800"/>
            <a:ext cx="3240000" cy="432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Евгений\Desktop\Новая папка\20160329_08234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060848"/>
            <a:ext cx="3132000" cy="4176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458684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metod-kopilka.ru/images/doc/42/36939/img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095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396044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Через 2 часа</a:t>
            </a:r>
            <a:b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Яйцо не обработанное зубной пастой начало увеличиваться в размере и всплывать. </a:t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банках №1 и №2 с яйцами никаких изменений не произошло.</a:t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4000" b="1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4000" b="1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</a:br>
            <a:endParaRPr lang="ru-RU" sz="4000" b="1" dirty="0">
              <a:solidFill>
                <a:schemeClr val="tx2">
                  <a:lumMod val="75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12291" name="Picture 3" descr="C:\Users\Евгений\Desktop\Новая папка\20160329_08282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25" y="2204864"/>
            <a:ext cx="2970000" cy="396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Евгений\Desktop\Новая папка\20160329_08284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4719" y="2420888"/>
            <a:ext cx="2970000" cy="396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C:\Users\Евгений\Desktop\Новая папка\20160329_08283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636912"/>
            <a:ext cx="2970000" cy="396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340191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metod-kopilka.ru/images/doc/42/36939/img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330" y="21095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603448"/>
            <a:ext cx="8229600" cy="424847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Monotype Corsiva" pitchFamily="66" charset="0"/>
              </a:rPr>
              <a:t>Через 4 часа</a:t>
            </a:r>
            <a:br>
              <a:rPr lang="ru-RU" b="1" dirty="0" smtClean="0">
                <a:solidFill>
                  <a:schemeClr val="tx2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Не обработанное яйцо продолжало находиться на поверхности.</a:t>
            </a:r>
            <a:b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Яйцо №1 всплыло и покрылось пенкой</a:t>
            </a:r>
            <a:b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Яйцо №2 покрылось пеной</a:t>
            </a:r>
            <a:r>
              <a:rPr lang="ru-RU" b="1" dirty="0" smtClean="0">
                <a:solidFill>
                  <a:schemeClr val="tx2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chemeClr val="tx2"/>
                </a:solidFill>
                <a:latin typeface="Monotype Corsiva" pitchFamily="66" charset="0"/>
              </a:rPr>
            </a:br>
            <a:endParaRPr lang="ru-RU" b="1" dirty="0">
              <a:solidFill>
                <a:schemeClr val="tx2"/>
              </a:solidFill>
              <a:latin typeface="Monotype Corsiva" pitchFamily="66" charset="0"/>
            </a:endParaRPr>
          </a:p>
        </p:txBody>
      </p:sp>
      <p:pic>
        <p:nvPicPr>
          <p:cNvPr id="13314" name="Picture 2" descr="C:\Users\Евгений\Desktop\Новая папка\20160329_092325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967" y="2106760"/>
            <a:ext cx="2517943" cy="432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Евгений\Desktop\Новая папка\20160329_092334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29910" y="2497158"/>
            <a:ext cx="3908983" cy="396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C:\Users\Евгений\Desktop\Новая папка\20160329_092330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852486" y="2636912"/>
            <a:ext cx="4291514" cy="396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965117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metod-kopilka.ru/images/doc/42/36939/img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330" y="21095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1643" y="-315416"/>
            <a:ext cx="8229600" cy="3175457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  <a:latin typeface="Monotype Corsiva" pitchFamily="66" charset="0"/>
              </a:rPr>
              <a:t>Через 9 часов</a:t>
            </a:r>
            <a:br>
              <a:rPr lang="ru-RU" sz="4000" b="1" dirty="0" smtClean="0">
                <a:solidFill>
                  <a:schemeClr val="tx2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Скорлупа необработанного яйца стала мягкой, а в некоторых местах её не наблюдалось.</a:t>
            </a:r>
            <a:b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 яиц №1 и №2 скорлупа оставалась твёрдой.</a:t>
            </a:r>
            <a:b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solidFill>
                <a:schemeClr val="tx2"/>
              </a:solidFill>
              <a:latin typeface="Monotype Corsiva" pitchFamily="66" charset="0"/>
            </a:endParaRPr>
          </a:p>
        </p:txBody>
      </p:sp>
      <p:pic>
        <p:nvPicPr>
          <p:cNvPr id="15363" name="Picture 3" descr="C:\Users\Евгений\Desktop\Новая папка\20160329_161648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7544" y="3968840"/>
            <a:ext cx="3605069" cy="2736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C:\Users\Евгений\Desktop\Новая папка\20160329_16180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3670" y="2132856"/>
            <a:ext cx="2970000" cy="396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467950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5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metod-kopilka.ru/images/doc/42/36939/img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  <a:latin typeface="Monotype Corsiva" pitchFamily="66" charset="0"/>
              </a:rPr>
              <a:t>Выводы</a:t>
            </a:r>
            <a:endParaRPr lang="ru-RU" b="1" dirty="0">
              <a:solidFill>
                <a:schemeClr val="tx2"/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268760"/>
            <a:ext cx="8496944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Зубные пасты имеют многовековую историю.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Основная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причина заболеваний-бактериальный зубной налет.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Пищевые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кислоты ослабляют зубную эмаль.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Современная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зубная паста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(и детская, и взрослая)хорошо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очищает зубы, укрепляет зубную эмаль.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Ежедневная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гигиена полости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рта - профилактика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стоматологических заболеваний.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7410" name="Picture 2" descr="http://www.2-999-999.ru/files/image/news/img140418105401294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t="0" b="99000" l="0" r="99375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365104"/>
            <a:ext cx="3686400" cy="2304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467950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http://www.metod-kopilka.ru/images/doc/42/36939/img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33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476672"/>
            <a:ext cx="7848872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работы: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изучить влияние зубной пасты на прочность зубов. </a:t>
            </a:r>
          </a:p>
          <a:p>
            <a:endParaRPr lang="ru-RU" sz="2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Объект исследования: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етская и взрослая зубная паста.</a:t>
            </a:r>
          </a:p>
          <a:p>
            <a:endParaRPr lang="ru-RU" sz="2800" b="1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изучить историю создания зубной пасты;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состав и действие компонентов зубных паст;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провести наблюдение и эксперимент;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сравнить воздействие детской и взрослой зубной пасты на прочность зубов;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сделать выводы.</a:t>
            </a:r>
          </a:p>
          <a:p>
            <a:endParaRPr lang="ru-RU" sz="1600" dirty="0"/>
          </a:p>
        </p:txBody>
      </p:sp>
      <p:pic>
        <p:nvPicPr>
          <p:cNvPr id="2049" name="Picture 1" descr="C:\Users\Евгений\Desktop\Новая папка\SAM_648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t="10000" b="100000" l="34581" r="96587">
                        <a14:backgroundMark x1="36842" y1="37454" x2="78207" y2="38935"/>
                        <a14:backgroundMark x1="58635" y1="49514" x2="72574" y2="43171"/>
                        <a14:backgroundMark x1="50740" y1="54606" x2="54893" y2="59468"/>
                        <a14:backgroundMark x1="50740" y1="53333" x2="53372" y2="5226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5" y="-747464"/>
            <a:ext cx="2898118" cy="514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117751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metod-kopilka.ru/images/doc/42/36939/img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33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332656"/>
            <a:ext cx="8208911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Гипотеза: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способна ли детская и взрослая зубные пасты оказать влияние на прочность зубов? </a:t>
            </a:r>
          </a:p>
          <a:p>
            <a:endParaRPr lang="ru-RU" sz="2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Методы исследования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сбор информации о составе зубных паст;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систематизация полученных теоретических и практических знаний;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исследование;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аблюдение;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эксперимент.</a:t>
            </a:r>
          </a:p>
        </p:txBody>
      </p:sp>
      <p:pic>
        <p:nvPicPr>
          <p:cNvPr id="3074" name="Picture 2" descr="C:\Users\Евгений\Desktop\Новая папка\SAM_648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t="52708" b="100000" l="38734" r="100000">
                        <a14:backgroundMark x1="97738" y1="73866" x2="96628" y2="89306"/>
                        <a14:backgroundMark x1="98643" y1="62778" x2="99753" y2="6363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-891480"/>
            <a:ext cx="4053336" cy="720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4418178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s00.infourok.ru/images/doc/236/133343/2/img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53415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3424818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metod-kopilka.ru/images/doc/42/36939/img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З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убной налёт</a:t>
            </a:r>
            <a:endParaRPr lang="ru-RU" sz="4000" b="1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5124" name="Picture 4" descr="http://www.stihi.ru/pics/2012/12/26/669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t="651" b="100000" l="0" r="100000">
                        <a14:foregroundMark x1="21270" y1="9766" x2="65524" y2="76693"/>
                        <a14:foregroundMark x1="75504" y1="8984" x2="21270" y2="68620"/>
                        <a14:foregroundMark x1="8165" y1="53255" x2="53730" y2="54948"/>
                        <a14:foregroundMark x1="78629" y1="25911" x2="76210" y2="36328"/>
                        <a14:foregroundMark x1="81149" y1="70313" x2="86190" y2="7109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1692" y="4365104"/>
            <a:ext cx="2697000" cy="208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55576" y="1988840"/>
            <a:ext cx="748883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Налёт – липкая пленка, состоящая из бактерий и остатков пищи. </a:t>
            </a:r>
            <a:endParaRPr lang="ru-RU" sz="28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Бактерии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вырабатывают кислоту, разрушающую зубы. </a:t>
            </a:r>
            <a:endParaRPr lang="ru-RU" sz="28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является причиной болезни десен (гингивит) и зубов (кариес).</a:t>
            </a:r>
          </a:p>
        </p:txBody>
      </p:sp>
      <p:pic>
        <p:nvPicPr>
          <p:cNvPr id="5126" name="Picture 6" descr="http://www.appbite.com/wp-content/uploads/2012/10/tooth-monster-hd-ipad-app-review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300192" y="404840"/>
            <a:ext cx="2554222" cy="1584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059437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http://www.metod-kopilka.ru/images/doc/42/36939/img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330" y="21095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188640"/>
            <a:ext cx="84249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tx2"/>
                </a:solidFill>
                <a:latin typeface="Monotype Corsiva" pitchFamily="66" charset="0"/>
              </a:rPr>
              <a:t>История зубной пасты </a:t>
            </a:r>
            <a:endParaRPr lang="ru-RU" sz="4000" b="1" dirty="0" smtClean="0">
              <a:solidFill>
                <a:schemeClr val="tx2"/>
              </a:solidFill>
              <a:latin typeface="Monotype Corsiva" pitchFamily="66" charset="0"/>
            </a:endParaRPr>
          </a:p>
          <a:p>
            <a:pPr algn="ctr"/>
            <a:endParaRPr lang="ru-RU" sz="4000" b="1" dirty="0" smtClean="0">
              <a:solidFill>
                <a:schemeClr val="tx2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1268760"/>
            <a:ext cx="76328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Первое упоминание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 уходе за зубами встречаются уже в письменных источниках Древнего Египта.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2274838"/>
            <a:ext cx="7848872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Руси издревле чистили зубы березовым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углем. 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указу Петра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этой цели начали применять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мел.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Долгое время использовали зубной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порошок. 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Первая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советская зубная паста в тюбике была выпущена в 1950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году.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100" name="Picture 4" descr="http://s00.yaplakal.com/pics/pics_original/8/7/5/215957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t="2500" b="90000" l="10000" r="9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4320" y="4221088"/>
            <a:ext cx="2400000" cy="180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poxe.ru/uploads/posts/2010-06/1277222839_1271224387_00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backgroundRemoval t="4113" b="99351" l="3200" r="9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3340" y="4005064"/>
            <a:ext cx="2688311" cy="2484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apxiv.ucoz.ru/_ph/29/2/44035505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BEBA8EAE-BF5A-486C-A8C5-ECC9F3942E4B}">
                <a14:imgProps xmlns="" xmlns:a14="http://schemas.microsoft.com/office/drawing/2010/main">
                  <a14:imgLayer r:embed="rId8">
                    <a14:imgEffect>
                      <a14:backgroundRemoval t="0" b="99074" l="10000" r="96125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563" y="4240493"/>
            <a:ext cx="2222222" cy="180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471377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metod-kopilka.ru/images/doc/42/36939/img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330" y="21095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41717" y="39576"/>
            <a:ext cx="856895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chemeClr val="tx2"/>
                </a:solidFill>
                <a:latin typeface="Monotype Corsiva" pitchFamily="66" charset="0"/>
              </a:rPr>
              <a:t>Состав </a:t>
            </a:r>
            <a:r>
              <a:rPr lang="ru-RU" sz="4000" b="1" dirty="0" smtClean="0">
                <a:solidFill>
                  <a:schemeClr val="tx2"/>
                </a:solidFill>
                <a:latin typeface="Monotype Corsiva" pitchFamily="66" charset="0"/>
              </a:rPr>
              <a:t>и виды современных  зубных </a:t>
            </a:r>
            <a:r>
              <a:rPr lang="ru-RU" sz="4000" b="1" dirty="0">
                <a:solidFill>
                  <a:schemeClr val="tx2"/>
                </a:solidFill>
                <a:latin typeface="Monotype Corsiva" pitchFamily="66" charset="0"/>
              </a:rPr>
              <a:t>паст </a:t>
            </a:r>
            <a:endParaRPr lang="ru-RU" sz="4000" b="1" dirty="0" smtClean="0">
              <a:solidFill>
                <a:schemeClr val="tx2"/>
              </a:solidFill>
              <a:latin typeface="Monotype Corsiva" pitchFamily="66" charset="0"/>
            </a:endParaRPr>
          </a:p>
          <a:p>
            <a:r>
              <a:rPr lang="ru-RU" sz="28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Состав:</a:t>
            </a:r>
            <a:endParaRPr lang="ru-RU" sz="28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Абразивные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материалы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Биологически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активные вещества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Антисептики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Консерванты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Вкусовые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добавки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Ароматизаторы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Фториды</a:t>
            </a:r>
          </a:p>
          <a:p>
            <a:r>
              <a:rPr lang="ru-RU" sz="28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Виды: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етские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зрослые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атовые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4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гелевые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://otravleniya.net/wp-content/uploads/2016/03/toothpast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92696"/>
            <a:ext cx="3577800" cy="2412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ja-rastu.ru/uploads/posts/2014-10/1414051107_pasta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ackgroundRemoval t="0" b="100000" l="0" r="98429">
                        <a14:foregroundMark x1="21857" y1="90600" x2="42429" y2="81200"/>
                        <a14:foregroundMark x1="90000" y1="87400" x2="80857" y2="10000"/>
                        <a14:foregroundMark x1="18000" y1="94800" x2="19429" y2="14000"/>
                        <a14:foregroundMark x1="16000" y1="94000" x2="13143" y2="80600"/>
                        <a14:foregroundMark x1="86143" y1="90600" x2="82286" y2="70600"/>
                        <a14:foregroundMark x1="92429" y1="88600" x2="94714" y2="30800"/>
                        <a14:foregroundMark x1="13714" y1="96800" x2="13143" y2="82000"/>
                        <a14:foregroundMark x1="86143" y1="91400" x2="93857" y2="91400"/>
                        <a14:foregroundMark x1="41000" y1="88600" x2="48143" y2="88000"/>
                        <a14:backgroundMark x1="51571" y1="69200" x2="51571" y2="90600"/>
                        <a14:backgroundMark x1="75143" y1="39600" x2="75571" y2="95400"/>
                        <a14:backgroundMark x1="32857" y1="49600" x2="32857" y2="98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789040"/>
            <a:ext cx="3024000" cy="216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292037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metod-kopilka.ru/images/doc/42/36939/img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095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19672" y="188640"/>
            <a:ext cx="54726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/>
                </a:solidFill>
                <a:latin typeface="Monotype Corsiva" pitchFamily="66" charset="0"/>
              </a:rPr>
              <a:t>Мой </a:t>
            </a:r>
            <a:r>
              <a:rPr lang="ru-RU" sz="4000" b="1" dirty="0">
                <a:solidFill>
                  <a:schemeClr val="tx2"/>
                </a:solidFill>
                <a:latin typeface="Monotype Corsiva" pitchFamily="66" charset="0"/>
              </a:rPr>
              <a:t>эксперимент </a:t>
            </a:r>
            <a:endParaRPr lang="ru-RU" sz="4000" b="1" dirty="0" smtClean="0">
              <a:solidFill>
                <a:schemeClr val="tx2"/>
              </a:solidFill>
              <a:latin typeface="Monotype Corsiva" pitchFamily="66" charset="0"/>
            </a:endParaRPr>
          </a:p>
          <a:p>
            <a:pPr algn="ctr"/>
            <a:endParaRPr lang="ru-RU" sz="4000" b="1" dirty="0">
              <a:solidFill>
                <a:schemeClr val="tx2"/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911914"/>
            <a:ext cx="7992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Яичная скорлупа, как и зубная эмаль, состоит из кальция. Поэтому для эксперимента в качестве модели зуба было выбрано яйцо.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018315"/>
            <a:ext cx="7992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Наполняю три ёмкости 9% раствором уксусной кислоты.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0" name="Picture 4" descr="C:\Users\Евгений\Desktop\Новая папка\SAM_649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267744" y="2492896"/>
            <a:ext cx="4175875" cy="396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244807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metod-kopilka.ru/images/doc/42/36939/img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330" y="21095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5535" y="419472"/>
            <a:ext cx="85044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solidFill>
                  <a:srgbClr val="1F497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Беру три куриных яйца и одно из них опускаю в кислую среду.</a:t>
            </a:r>
          </a:p>
        </p:txBody>
      </p:sp>
      <p:pic>
        <p:nvPicPr>
          <p:cNvPr id="8193" name="Picture 1" descr="C:\Users\Евгений\Desktop\Новая папка\20160329_082117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716016" y="1196752"/>
            <a:ext cx="4039955" cy="5364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Евгений\Desktop\Новая папка\SAM_6492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7717" y="1340767"/>
            <a:ext cx="4252687" cy="51477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07368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360</Words>
  <Application>Microsoft Office PowerPoint</Application>
  <PresentationFormat>Экран (4:3)</PresentationFormat>
  <Paragraphs>67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«Влияет ли зубная паста на прочность зубов?»</vt:lpstr>
      <vt:lpstr>Слайд 2</vt:lpstr>
      <vt:lpstr>Слайд 3</vt:lpstr>
      <vt:lpstr>Слайд 4</vt:lpstr>
      <vt:lpstr>Зубной налёт</vt:lpstr>
      <vt:lpstr>Слайд 6</vt:lpstr>
      <vt:lpstr>Слайд 7</vt:lpstr>
      <vt:lpstr>Слайд 8</vt:lpstr>
      <vt:lpstr>Слайд 9</vt:lpstr>
      <vt:lpstr>Слайд 10</vt:lpstr>
      <vt:lpstr>Слайд 11</vt:lpstr>
      <vt:lpstr>Через 2 часа Яйцо не обработанное зубной пастой начало увеличиваться в размере и всплывать.  В банках №1 и №2 с яйцами никаких изменений не произошло.    </vt:lpstr>
      <vt:lpstr>Через 4 часа Не обработанное яйцо продолжало находиться на поверхности. Яйцо №1 всплыло и покрылось пенкой Яйцо №2 покрылось пеной </vt:lpstr>
      <vt:lpstr>Через 9 часов Скорлупа необработанного яйца стала мягкой, а в некоторых местах её не наблюдалось. У яиц №1 и №2 скорлупа оставалась твёрдой. </vt:lpstr>
      <vt:lpstr>Выводы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«Влияет ли детская зубная паста на прочность зубов?»</dc:title>
  <dc:creator>Евгений</dc:creator>
  <cp:lastModifiedBy>Пользователь</cp:lastModifiedBy>
  <cp:revision>23</cp:revision>
  <dcterms:created xsi:type="dcterms:W3CDTF">2016-03-30T15:20:36Z</dcterms:created>
  <dcterms:modified xsi:type="dcterms:W3CDTF">2017-09-12T15:42:22Z</dcterms:modified>
</cp:coreProperties>
</file>