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30" r:id="rId76"/>
    <p:sldId id="331" r:id="rId77"/>
    <p:sldId id="332" r:id="rId78"/>
    <p:sldId id="333" r:id="rId79"/>
    <p:sldId id="334" r:id="rId80"/>
    <p:sldId id="335" r:id="rId81"/>
    <p:sldId id="336" r:id="rId8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2B523F5-3D57-4F5C-80E2-2293AE9FDF5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548680"/>
            <a:ext cx="7772400" cy="30517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Times New Roman"/>
                <a:ea typeface="Calibri"/>
              </a:rPr>
              <a:t>«Педагогический инструментарий решения задач дошкольного образования </a:t>
            </a:r>
            <a:br>
              <a:rPr lang="ru-RU" b="1" dirty="0" smtClean="0">
                <a:effectLst/>
                <a:latin typeface="Times New Roman"/>
                <a:ea typeface="Calibri"/>
              </a:rPr>
            </a:br>
            <a:r>
              <a:rPr lang="ru-RU" b="1" dirty="0" smtClean="0">
                <a:effectLst/>
                <a:latin typeface="Times New Roman"/>
                <a:ea typeface="Calibri"/>
              </a:rPr>
              <a:t>в  соответствии с ФГОС ДО»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5641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Здесь нельзя винить ребенка в непонятливости или непослушании. Задача воспитателя как раз состоит в том, чтобы создать эту общность, т. е. понять ребенка и вовлечь его в то содержание, по поводу которого происходит общение. Но для этого нужно хорошо знать своего маленького партнера, а не ограничиваться требованиями и замечаниями.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06430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..Особенно велика роль общения в детстве. Для маленького ребенка его общение с другими людьми — это не только источник разнообразных переживаний, но и главное условие формирования его личности, его человеческого развития.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Жизнь подчас устраивает жестокие эксперименты, лишая маленьких детей необходимого общения с близкими людьми, когда они по тем или иным причинам лишаются родительской заботы.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Последствия подобных случаев бывают трагическими: в три – пять лет дети не владеют простейшими навыками самообслуживания, не говорят, не ходят, проявляют поразительную пассивность.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27150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«Но даже тогда, когда дети не лишены общения совсем, однако не имеют должной его полноты и качества, последствия бывают весьма печальными — дети существенно отстают в психическом развитии.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Давно было замечено, что дети, растущие в детских домах, как правило, отстают в психическом развитии от своих сверстников, живущих в семье.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Почему же так получается? Ведь, казалось бы, медицинское обслуживание, питание и физический уход. </a:t>
            </a:r>
            <a:r>
              <a:rPr lang="ru-RU" dirty="0">
                <a:solidFill>
                  <a:srgbClr val="1A1B1C"/>
                </a:solidFill>
                <a:latin typeface="Times New Roman"/>
                <a:ea typeface="Calibri"/>
                <a:cs typeface="Times New Roman"/>
              </a:rPr>
              <a:t>В закрытых детских учреждениях ничуть не хуже, чем в обычных детских садах...." "..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71294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«Порою нам, взрослым, кажется, что психическое развитие ребенка происходит как бы само собой: дети растут, становятся сильнее, умнее, а роль взрослых сводится к тому, чтобы создавать необходимые условия для детского развития: обеспечивать безопасность, кормить, одевать, согревать.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Но это не так..»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26456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Окружающие взрослые не только условие, помогающее детям нормально жить и расти, но и главный источник, двигатель психического развития.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Ребенок не может стать нормальным человеком, если он не овладеет теми способностями, знаниями, умениями, отношениями, которые существуют в обществе людей.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Сам по себе ребенок никогда не научится говорить, пользоваться предметами, думать, чувствовать, рассуждать, как бы его хорошо ни одевали и ни кормили.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Все это он может освоить только вместе с другими людьми и только через общение с ними..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04559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"...Многочисленные психологические исследования показывают, что общение ребенка со взрослым является главным и решающим условием становления всех психических способностей и качеств ребенка: мышления, речи, самооценки, эмоциональной сферы, воображения. От количества и качества общения зависят уровень будущих способностей ребенка, его характер, его будущее...."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7103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Личность ребенка, его интересы, понимание себя, его сознание и самосознание могут возникнуть только в отношениях со взрослыми.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Без любви, внимания и понимания близких взрослых ребенок не может стать полноценным человеком.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Понятно, что такое внимание и понимание он может получить прежде всего в семье.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21250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Но, к сожалению, дефицит необходимого общения дети нередко испытывают и в семье, и в детском саду.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Достаточно часто ребенок не имеет удовлетворительных эмоциональных связей с родителями, или ему недостает положительных эмоциональных контактов со сверстниками, или его недолюбливает воспитатель.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0171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Такое неполноценное, деформированное общение, конечно же, отрицательно сказывается на формировании личности ребенка и его психическом развитии. Чтобы взрослым, несущим ответственность за судьбу и развитие детей, вовремя предупредить пагубные последствия дефицита общения, надо хорошо понимать, что такое общение и какую роль оно играет в разные периоды детства...."</a:t>
            </a:r>
            <a:r>
              <a:rPr lang="ru-RU" dirty="0" smtClean="0">
                <a:effectLst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6187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Наблюдая, как люди общаются друг с другом, мы можем видеть только внешнюю, поверхностную картину их взаимодействия — кто что говорит, кто как смотрит и т. д.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Между тем за этой внешней картиной всегда лежит внутренний, невидимый, но очень важный слой общения — межличностные отношения, т. е. то, что побуждает одного человека тянуться к другому. За каждым высказыванием или действием, обращенным к другому человеку, стоит особое отношение, особая потребность в общении.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Одно и то же действие или высказывание может иметь совершенно разную основу и отвечать разным потребностям. Например, ребенок задает взрослому вопрос: «Кто быстрее бегает, волк или заяц?»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85130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04664"/>
            <a:ext cx="8229600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Взаимодействие воспитателя </a:t>
            </a:r>
          </a:p>
          <a:p>
            <a:pPr algn="ctr">
              <a:buNone/>
            </a:pPr>
            <a:r>
              <a:rPr lang="ru-RU" sz="4400" dirty="0" smtClean="0"/>
              <a:t>и детей дошкольного возраста </a:t>
            </a:r>
          </a:p>
          <a:p>
            <a:pPr algn="ctr">
              <a:buNone/>
            </a:pPr>
            <a:r>
              <a:rPr lang="ru-RU" sz="4400" dirty="0" smtClean="0"/>
              <a:t>в детском саду</a:t>
            </a:r>
          </a:p>
          <a:p>
            <a:pPr algn="ctr"/>
            <a:endParaRPr lang="ru-RU" sz="4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Что побуждает ребенка обратиться с этим вопросом? Ответить, не зная этого ребенка и конкретной ситуации, невозможно.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За этим простым обращением могут стоять самые разные мотивы.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Может, ребенка действительно интересует, кто из животных быстрее бегает, может, ему хочется обратить на себя внимание взрослого, а может, ему важно продемонстрироват</a:t>
            </a:r>
            <a:r>
              <a:rPr lang="ru-RU" dirty="0" smtClean="0">
                <a:solidFill>
                  <a:srgbClr val="1A1B1C"/>
                </a:solidFill>
                <a:latin typeface="Times New Roman"/>
                <a:ea typeface="Calibri"/>
              </a:rPr>
              <a:t>ь</a:t>
            </a:r>
            <a:r>
              <a:rPr lang="ru-RU" dirty="0">
                <a:solidFill>
                  <a:srgbClr val="1A1B1C"/>
                </a:solidFill>
                <a:latin typeface="Times New Roman"/>
                <a:ea typeface="Calibri"/>
              </a:rPr>
              <a:t> 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взрослым и привлечь его внимание,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а может, потребность утвердиться в своей правоте («Я знаю, как нужно правильно себя вести!»), или, может быть, ребенку хочется, чтобы его товарищ был наказан, а он на его фоне выглядел хорошим...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63124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«Если воспитатель не будет знать, понимать, чувствовать внутреннюю потребность, побуждающую ребенка вступить в общение, он не сможет его понять, а значит, и правильно ответить ему.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И, чтобы правильно ответить ребенку и понять его, нужно хорошо знать не только его индивидуальные особенности, но и общие закономерности развития общения в детском возрасте.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Вместе с тем потребность в общении и характер отношений зависят и от партнера по общению, от того, с кем общается ребенок. В дошкольном возрасте существуют две сферы общения — со взрослым и со сверстником...."</a:t>
            </a:r>
            <a:r>
              <a:rPr lang="ru-RU" sz="2400" dirty="0">
                <a:ea typeface="Calibri"/>
                <a:cs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3994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480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"...Часто возникает вопрос: кто нужнее ребенку и с кем дети должны проводить больше времени — со взрослыми или со сверстниками? Отвечая на этот вопрос, важно подчеркнуть, что здесь не может быть противопоставления «или-или».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И взрослые, и сверстники необходимы для нормального развития личности ребенка. Но их роль в жизни детей, конечно, различна. Общение со взрослым и со сверстником развивается тоже по-разному.»</a:t>
            </a:r>
          </a:p>
        </p:txBody>
      </p:sp>
    </p:spTree>
    <p:extLst>
      <p:ext uri="{BB962C8B-B14F-4D97-AF65-F5344CB8AC3E}">
        <p14:creationId xmlns="" xmlns:p14="http://schemas.microsoft.com/office/powerpoint/2010/main" val="3600770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ОБЩЕНИЕ РЕБЕНКА СО ВЗРОСЛЫМ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Общение со взрослым имеет исключительное значение для ребенка на всех этапах детства. Но особенно важным оно является в первые семь лет жизни, когда закладываются все основы личности и деятельности растущего человека. И чем меньше ребенку лет, тем большее значение для него имеет общение со взрослым. Конечно, «взрослый» — это понятие не абстрактное.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32430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«Взрослый — это всегда конкретный человек — мама, папа, воспитатель, медсестра.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Некоторые думают, что налаживать контакты с ребенком, пытаться понять его и формировать его хорошие качества — задача родителей; только мать или отец могут по-настоящему понять своего малыша, дать ему тепло и ласку. Но это не так.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Нередки случаи, когда в силу неблагополучной обстановки в семье самым значимым и любимым взрослым для ребенка становился воспитатель детского сада.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Именно он удовлетворял потребность ребенка в общении и давал ему то, что не могли дать родители. Да и для детей, растущих в хороших семьях, отношение воспитателя и..."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89211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«Проблема общения дошкольника со взрослым имеет два аспекта.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Первый аспект — развитие самого общения на протяжении дошкольного детства. Воспитателю необходимо знать, как развивается общение, какие его виды и формы характерны для детей разного возраста, как определить уровень развития общения и компенсировать возможные недостатки.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Второй аспект — влияние общения на развитие личности ребенка. Работая с детьми, важно представлять, как через общение можно развивать мотивы и смыслы детских действий,...сознание и самосознание, инициативность и произвольность и т. п....»</a:t>
            </a:r>
            <a:r>
              <a:rPr lang="ru-RU" sz="2400" dirty="0">
                <a:ea typeface="Calibri"/>
                <a:cs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73842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1A1B1C"/>
                </a:solidFill>
                <a:latin typeface="Times New Roman"/>
                <a:ea typeface="Calibri"/>
                <a:cs typeface="+mn-cs"/>
              </a:rPr>
              <a:t>РАЗВИТИЕ ОБЩЕНИЯ РЕБЕНКА СО ВЗРОСЛЫМ В ДОШКОЛЬНОМ ВОЗРАСТЕ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Понятие «форма общения» Отечественный психолог М. И. Лисина рассматривала общение ребенка со взрослым как своеобразную деятельность, предметом которой является другой человек. </a:t>
            </a:r>
          </a:p>
          <a:p>
            <a:pPr marL="0" indent="0" algn="just">
              <a:buNone/>
            </a:pPr>
            <a:r>
              <a:rPr lang="ru-RU" sz="3600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Подобно всякой другой деятельности, общение направлено на удовлетворение особой потребности.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3460449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Потребность в общении нельзя свести к другим нуждам человека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(например, в пище, во впечатлениях, в безопасности, в активности и т. п.)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Психологическая сущность потребности в общении состоит в стремлении к познанию самого себя и других людей.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Такое познание включает два пути или аспекта.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Первый путь заключается в том, что человек стремится узнать и оценить свои отдельные качества и способности (что он может, умеет, знает). Сделать это он может только с помощью других людей. Сравнивая себя с другими и выясняя, как они оценивают его, человек формирует самооценку, познает и оценивает других.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34438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600" dirty="0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Второй путь познания себя и другого заключается в соединении, в </a:t>
            </a:r>
            <a:r>
              <a:rPr lang="ru-RU" sz="3600" dirty="0" err="1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приобщенности</a:t>
            </a:r>
            <a:r>
              <a:rPr lang="ru-RU" sz="3600" dirty="0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..."</a:t>
            </a:r>
            <a:r>
              <a:rPr lang="ru-RU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"...Если первый путь познания предполагает отстраненный, объективный анализ отдельных качеств — их обнаружение, оценку и сравнение, то второй направлен на познание «изнутри», на переживание общности себя и другого в целостности и единстве</a:t>
            </a:r>
            <a:r>
              <a:rPr lang="ru-RU" dirty="0" smtClean="0">
                <a:effectLst/>
              </a:rPr>
              <a:t>...."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633488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latin typeface="Times New Roman"/>
                <a:ea typeface="Calibri"/>
              </a:rPr>
              <a:t>«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...Помимо потребности, которая определяется характером отношения к другому, общение всякий раз имеет определенные мотивы, ради которых оно происходит. В широком смысле мотивом общения является другой человек, в нашем случае для ребенка — взрослый. Однако человек — предмет чрезвычайно сложный и многогранный. Он обладает самыми разными свойствами и качествами»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27312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0" i="0" dirty="0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"...Жизнь каждого нормального человека буквально пронизана контактами с другими людьми. Потребность в общении — одна из самых важных человеческих потребностей. Отношения с близкими рождают наиболее острые и напряженные переживания, наполняют смыслом наши действия и поступки. Самые тяжелые переживания человека связаны с одиночеством, отверженностью или </a:t>
            </a:r>
            <a:r>
              <a:rPr lang="ru-RU" b="0" i="0" dirty="0" err="1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непонятостью</a:t>
            </a:r>
            <a:r>
              <a:rPr lang="ru-RU" b="0" i="0" dirty="0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другими людьми. </a:t>
            </a:r>
          </a:p>
          <a:p>
            <a:pPr algn="just"/>
            <a:r>
              <a:rPr lang="ru-RU" b="0" i="0" dirty="0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наиболее радостные и светлые чувства — любовь, признание, понимание — рождаются близостью и связанностью с другими. </a:t>
            </a:r>
          </a:p>
          <a:p>
            <a:pPr algn="just"/>
            <a:r>
              <a:rPr lang="ru-RU" b="0" i="0" dirty="0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— это главное условие и основной способ жизни человека. Только в общении и в отношениях с другими людьми человек может почувствовать и понять самого себя, найти свое место в мире...."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29043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Те качества, которые побуждают человека к общению, и являются на данном этапе главными, становятся мотивами общения.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М. И. Лисина выделила три группы качеств и соответственно три основные категории мотивов общения — деловые, познавательные и личностные.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05160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Деловые мотивы выражаются в способности к сотрудничеству, к игре, к общей активности. В общении с ребенком взрослый выступает как партнер, как участник совместной деятельности. Ребенку важно, как взрослый умеет играть, какие у него есть интересные предметы, что он может показать и т. д. 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7091877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Познавательные мотивы возникают в процессе удовлетворения потребности в новых впечатлениях, в познании нового.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Взрослый при этом выступает как источник новой информации и в то же время как слушатель, способный понять и оценить суждения и вопросы ребенка.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Деловые и познавательные мотивы общения включены в другую деятельность (практическую или познавательную) и играют в ней служебную роль.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Общение составляет здесь лишь часть более широкого взаимодействия ребенка и взрослого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292445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В отличие от этого третья категория мотивов общения — личностные мотивы — характерна только для общения как самостоятельного вида деятельности.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В этом случае общение побуждается самим человеком, его личностью.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Это могут быть отдельные личностные качества, а могут быть отношения с другим человеком как с целостной личностью</a:t>
            </a:r>
            <a:r>
              <a:rPr lang="ru-RU" sz="2400" dirty="0">
                <a:ea typeface="Calibri"/>
                <a:cs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5884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Потребности и мотивы общения удовлетворяются с помощью определенных средств. М. И. Лисина выделяла три категории средств общения: 1) экспрессивно-мимические (взгляды, улыбки, гримасы, различное выражение лица);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2) предметно-действенные (позы, жесты, действия с игрушками и т. д.);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3) речевые.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Первые — выражают, вторые — изображают, третьи — обозначают то содержание, которое ребенок стремится передать взрослому или получить от него....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22078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Психологические исследования показали, что данные аспекты общения порождают несколько этапов, на которых деятельность общения выступает в целостной, качественно своеобразной форме.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Потребности, мотивы и средства общения образуют устойчивые сочетания — формы общения, которые закономерно сменяются на протяжении детского возраста.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Развитие общения ребенка со взрослым М. И. Лисина рассматривала как смену своеобразных форм. </a:t>
            </a:r>
            <a:endParaRPr lang="ru-RU" dirty="0">
              <a:solidFill>
                <a:srgbClr val="1A1B1C"/>
              </a:solidFill>
              <a:latin typeface="Times New Roman"/>
              <a:ea typeface="Calibri"/>
            </a:endParaRPr>
          </a:p>
          <a:p>
            <a:r>
              <a:rPr lang="ru-RU" dirty="0">
                <a:solidFill>
                  <a:srgbClr val="1A1B1C"/>
                </a:solidFill>
                <a:latin typeface="Times New Roman"/>
                <a:ea typeface="Calibri"/>
              </a:rPr>
              <a:t>Ф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ормой общения называется деятельность общения на определенном этапе ее развития, взятая в целостной совокупности ее свойств.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25899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Форма общения характеризуется следующими параметрами: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1) время ее возникновения в онтогенезе; 2) ее место в системе общей жизнедеятельности;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3) основное содержание потребности, удовлетворяемой детьми в данной форме общения;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4) ведущие мотивы, побуждающие ребенка к общению;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5) основные средства общения....</a:t>
            </a:r>
            <a:r>
              <a:rPr lang="ru-RU" dirty="0" smtClean="0">
                <a:effectLst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609576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На протяжении детства появляются и развиваются четыре различные формы общения, по которым с полной очевидностью можно судить о характере происходящего психического развития ребенка.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Важной задачей воспитателя является умение правильно определить и правильно развить ту или иную форму общения соответственно возрасту и индивидуальным возможностям малыша. 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190338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Развитие общения в раннем возрасте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Ребенок не рождается на свет с готовой потребностью в общении.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В первые две – три недели он не видит и не воспринимает взрослого. Но, несмотря на это, родители постоянно разговаривают с ним, ласкают его, ловят на себе его блуждающий взгляд. 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Именно благодаря любви близких взрослых, которая выражается в этих, на первый взгляд бесполезных действиях, в конце первого месяца жизни младенцы начинают видеть взрослого, а потом и общаться с ним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79169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Первая форма общения ребенка со взрослым была названа ситуативно-личностной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Сначала это общение выглядит как ответ на воздействия взрослого: мать смотрит на ребенка, улыбается, разговаривает с ним, и он в ответ тоже улыбается, машет ручками и ножками. Потом (в три – четыре месяца) уже </a:t>
            </a:r>
            <a:r>
              <a:rPr lang="ru-RU" dirty="0" err="1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при..виде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 знакомого человека ребенок радуется, начинает активно двигаться, </a:t>
            </a:r>
            <a:r>
              <a:rPr lang="ru-RU" dirty="0" err="1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гулить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, привлекать к себе внимание взрослого, а если тот не обращает на него внимания или уходит по своим делам — громко и обиженно плачет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8070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60649"/>
            <a:ext cx="7571184" cy="583264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"...Общение всегда направлено на другого человека. Этот другой человек выступает не как физическое тело или организм, а как субъект, как личность, которая наделена своей собственной активностью и своим отношением к другим. Ориентация на активность другого и на его отношение составляет главное своеобразие общения. Отсюда следует, что общение — это всегда взаимная, обоюдная активность, предполагающая встречную направленность партнеров».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457878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Самое обидное для младенца, у которого уже есть потребность в общении, — когда взрослые не обращают на него внимания, просто не замечают. Даже недовольство взрослого, его гнев они воспринимают радостно, потому что в этом — внимание к ребенку, обращенность к нему.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 Потребность во внимании взрослого — первая и основная потребность в общении — остается у ребенка на всю жизнь. Но позднее к ней присоединяются другие потребности</a:t>
            </a:r>
          </a:p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dirty="0">
                <a:solidFill>
                  <a:srgbClr val="1A1B1C"/>
                </a:solidFill>
                <a:latin typeface="Times New Roman"/>
                <a:ea typeface="Calibri"/>
              </a:rPr>
              <a:t>В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 младенческом возрасте, она является единственной, и удовлетворить ее не так трудно. Нужно просто чаще улыбаться младенцу, разговаривать с ним, ласкать его.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765230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Некоторые родители считают все это ненужным и даже вредным. Стремясь не баловать малыша, не приучать его к излишнему вниманию, они сухо и формально исполняют свои родительские обязанности, кормят по часам, перепеленывают, гуляют и т. д., не выражая при этом никаких родительских чувств.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Такое строгое, формальное воспитание в младенческом возрасте очень вредно. Дело в том, что в положительных эмоциональных контактах со взрослым не только происходит удовлетворение уже существующей потребности малыша во внимании и доброжелательности, но и закладывается основа будущего развития его личности, его активное, деятельное отношение к окружающему, интерес к предметам, способность видеть, слышать, воспринимать мир, уверенность в себе и т. д...."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80433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Зародыши всех этих важнейших качеств появляются в самом простом и примитивном, на первый взгляд, общении матери с младенцем.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Если же на первом году жизни ребенок в силу каких-то причин не получает достаточного внимания и тепла от близких взрослых (оторванность от матери, занятость родителей), это так или иначе даст о себе знать в дальнейшем.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Такие дети становятся скованными, пассивными, неуверенными или, напротив, жестокими и агрессивными.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Компенсировать в более позднем возрасте их неудовлетворенную потребность во внимании и доброжелательности взрослых бывает очень трудно.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 Поэтому воспитателю необходимо показывать и объяснять родителям маленьких детей, как важны для младенца простое внимание и доброжелательность близких взрослых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633413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Ситуативно-деловая форма остается главной в общении ребенка со взрослым на протяжении всего раннего возраста (до трех лет). Для нее характерны потребность в сотрудничестве, деловые мотивы и предметно-действенные средства общения.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339869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Значение этой формы общения для психического развития ребенка огромно. Оно состоит в следующем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. </a:t>
            </a:r>
          </a:p>
          <a:p>
            <a:pPr marL="0" indent="0" algn="just">
              <a:buNone/>
            </a:pPr>
            <a:endParaRPr lang="ru-RU" dirty="0" smtClean="0">
              <a:solidFill>
                <a:srgbClr val="1A1B1C"/>
              </a:solidFill>
              <a:effectLst/>
              <a:latin typeface="Times New Roman"/>
              <a:ea typeface="Calibri"/>
            </a:endParaRP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Во-первых, в таком общении ребенок овладевает предметными действиями, учится пользоваться бытовыми предметами — ложкой, расческой, горшком, играть с игрушками, одеваться, умываться и т. д.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Во-вторых, здесь начинают проявляться активность и самостоятельность ребенка. Манипулируя предметами, он впервые чувствует себя независимым от взрослого и свободным в своих действиях. Он становится субъектом своей деятельности и самостоятельным партнером по общению. 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В-третьих, в ситуативно-деловом общении со взрослым появляются первые слова ребенка. Ведь для того, чтобы попросить у взрослого нужный предмет, ребенку необходимо назвать его, т. е. произнести слово.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42916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Причем эту задачу . "..сказать то или иное слово — опять же ставит перед ребенком только взрослый. Сам ребенок, без побуждения и поддержки взрослого, говорить никогда не начнет. В ситуативно-деловом общении взрослый постоянно ставит перед малышом речевую задачу: показывая ребенку новый предмет, он предлагает ему назвать этот предмет, т. е. произнести вслед за ним новое слово. Так, во взаимодействии со взрослым по поводу предметов возникает и развивается главное специфически человеческое средство общения, мышления и </a:t>
            </a:r>
            <a:r>
              <a:rPr lang="ru-RU" dirty="0" err="1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саморегуляции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 — речь.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43416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Внеситуативное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 общение дошкольника со взрослым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Появление и развитие речи делает возможным следующий этап в развитии общения ребенка со взрослым, который существенно отличается от двух предыдущих. Две первые формы общения были ситуативными, потому что основное их содержание непосредственно присутствовало в конкретной ситуации. И хорошее отношение взрослого, выраженное в его улыбке и ласковых жестах (ситуативно-личностное общение), и предметы в руках взрослого, которые можно увидеть, потрогать, рассмотреть (ситуативно-деловое общение), находились рядом с ребенком, перед его глазами.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745020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Содержание следующих форм общения уже не ограничивается наглядной ситуацией, а выходит за ее пределы.</a:t>
            </a:r>
          </a:p>
          <a:p>
            <a:pPr algn="just"/>
            <a:r>
              <a:rPr lang="ru-RU" dirty="0" smtClean="0"/>
              <a:t>    Предметом общения ребенка со взрослым могут стать такие явления и события, которые нельзя увидеть в конкретной ситуации взаимодействия. </a:t>
            </a:r>
          </a:p>
          <a:p>
            <a:pPr algn="just"/>
            <a:r>
              <a:rPr lang="ru-RU" dirty="0" smtClean="0"/>
              <a:t>    Например, ребенок и взрослый могут говорить о дожде, который уже прошел, о том, что светит солнце, о птицах, которые улетели в далекие страны, об устройстве машины и т. д.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Содержанием общения могут стать и собственные переживания, цели и планы, отношения, воспоминания.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это также нельзя увидеть глазами и потрогать руками, однако через общение со взрослым все это становится вполне реальным, значимым для ребенка.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634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err="1" smtClean="0"/>
              <a:t>Внеситуативное</a:t>
            </a:r>
            <a:r>
              <a:rPr lang="ru-RU" dirty="0" smtClean="0"/>
              <a:t> общение может проходить только в речевой форме, как разговор ребенка и взрослого. Такое общение предъявляет новые требования к поведению взрослого. Здесь уже недостаточно просто быть внимательным к ребенку и играть с ним в игрушки. Нужно обязательно разговаривать, рассказывать о том, чего сам дошкольник еще не знает, не видел, расширять его представления о мире. Существуют две формы </a:t>
            </a:r>
            <a:r>
              <a:rPr lang="ru-RU" dirty="0" err="1" smtClean="0"/>
              <a:t>внеситуативного</a:t>
            </a:r>
            <a:r>
              <a:rPr lang="ru-RU" dirty="0" smtClean="0"/>
              <a:t> общения — познавательная и личностная...."</a:t>
            </a: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нормальном ходе развития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внеситуативно-познавательное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общение складывается примерно к четырем-пяти годам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Явным свидетельством появления у ребенка такого общения становятся его вопросы, адресованные взрослому.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Эти вопросы в основном направлены на выяснение закономерностей живой и неживой природы</a:t>
            </a:r>
          </a:p>
          <a:p>
            <a:pPr algn="just"/>
            <a:r>
              <a:rPr lang="ru-RU" sz="2000" dirty="0" smtClean="0"/>
              <a:t>Детей этого возраста интересует все: почему белки от людей убегают, где зимуют бабочки, из чего делают бумагу и т. д. </a:t>
            </a:r>
          </a:p>
          <a:p>
            <a:pPr algn="just"/>
            <a:r>
              <a:rPr lang="ru-RU" sz="2000" dirty="0" smtClean="0"/>
              <a:t>Ответы на все эти вопросы может дать только взрослый. Взрослый становится для дошкольников главным источником новых знаний о событиях, предметах и явлениях, происходящих вокруг. </a:t>
            </a:r>
          </a:p>
          <a:p>
            <a:pPr algn="just"/>
            <a:r>
              <a:rPr lang="ru-RU" sz="2000" dirty="0" smtClean="0"/>
              <a:t>Интересно, что детей этого возраста удовлетворяют любые ответы взрослого. Им вовсе не обязательно давать научные обоснования интересующих их вопросов, да это и невозможно сделать, так как малыши далеко не все поймут. </a:t>
            </a:r>
          </a:p>
          <a:p>
            <a:pPr algn="just"/>
            <a:r>
              <a:rPr lang="ru-RU" sz="2000" dirty="0" smtClean="0"/>
              <a:t>Достаточно просто связать интересующее ребенка явление с тем, что он уже знает и понимает.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Любой акт, пусть даже имеющий все внешние признаки взаимодействия (речь, мимика, жесты), нельзя считать общением, если его предметом является тело, лишенное способности восприятия или ответной психической активности. И только ориентация на отношение другого и его активность, учет его действий может свидетельствовать, что данный акт есть общение.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97120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just"/>
            <a:r>
              <a:rPr lang="ru-RU" b="1" dirty="0" smtClean="0"/>
              <a:t>Например:</a:t>
            </a:r>
            <a:r>
              <a:rPr lang="ru-RU" dirty="0" smtClean="0"/>
              <a:t> бабочки зимуют под снегом, им там теплее; белки боятся охотников; бумагу делают из дерева и т. д. Такие весьма поверхностные ответы вполне удовлетворяют дошкольников и способствуют тому, что у них складывается своя, пусть еще примитивная, картина мира.</a:t>
            </a:r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Детские представления о мире надолго остаются в памяти человека.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Детские представления о мире надолго остаются в памяти человека. </a:t>
            </a:r>
          </a:p>
          <a:p>
            <a:r>
              <a:rPr lang="ru-RU" dirty="0" smtClean="0"/>
              <a:t>Поэтому ответы взрослого не должны искажать действительность и допускать в сознание ребенка все объясняющие волшебные силы. </a:t>
            </a:r>
          </a:p>
          <a:p>
            <a:r>
              <a:rPr lang="ru-RU" dirty="0" smtClean="0"/>
              <a:t>При всей простоте и доступности эти ответы должны отражать реальное положение вещей.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Главное — чтобы взрослый отвечал на вопросы детей, чтобы их интересы не остались незамеченными!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дошкольном возрасте складывается новая потребность —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потребность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уважении со стороны взрослого!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Ребенку уже недостаточно простого внимания и сотрудничества со взрослым. Ему нужно серьезное, уважительное отношение к его вопросам, интересам и действиям.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Потребность в уважении, в признании становится основной потребностью, побуждающей ребенка к общению.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поведении детей это выражается в том, что они начинают обижаться, когда взрослый отрицательно оценивает их действия, ругает, часто делает замечания.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дети до трех – четырех лет, как правило, не реагируют на замечания взрослого, то в более старшем возрасте они уже ждут оценки воспитателя. Им важно, чтобы воспитатель не просто заметил, но обязательно похвалил их действия, ответил на их вопросы.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взрослый слишком часто делает замечания, постоянно подчеркивает неумение или неспособность ребенка к какому-нибудь занятию, у последнего пропадает всякий интерес к этому делу.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Лучший способ научить чему-то дошкольника, привить ему интерес к какому-то занятию — это поощрение его успехов, похвала. </a:t>
            </a:r>
          </a:p>
          <a:p>
            <a:r>
              <a:rPr lang="ru-RU" b="1" dirty="0" smtClean="0"/>
              <a:t>Например,</a:t>
            </a:r>
            <a:r>
              <a:rPr lang="ru-RU" dirty="0" smtClean="0"/>
              <a:t> что делать, если ребенок пяти лет совсем не умеет рисовать? </a:t>
            </a:r>
          </a:p>
          <a:p>
            <a:r>
              <a:rPr lang="ru-RU" dirty="0" smtClean="0"/>
              <a:t> Можно объективно оценивать его возможности, постоянно делать ему замечания, сравнивая его плохие рисунки с хорошими рисунками других детей и призывая его учиться рисовать. </a:t>
            </a:r>
          </a:p>
          <a:p>
            <a:r>
              <a:rPr lang="ru-RU" dirty="0" smtClean="0"/>
              <a:t>Но от этого у него пропадет всякий интерес к рисованию, он будет отказываться от того занятия, которое вызывает сплошные нарекания со стороны воспитателя. </a:t>
            </a:r>
          </a:p>
          <a:p>
            <a:r>
              <a:rPr lang="ru-RU" dirty="0" smtClean="0"/>
              <a:t>И, конечно же, таким образом он не только не научится лучше рисовать, но будет избегать этого занятия!</a:t>
            </a:r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А можно, наоборот, формировать и поддерживать веру ребенка в свои способности похвалой его самых незначительных успехов. </a:t>
            </a:r>
          </a:p>
          <a:p>
            <a:r>
              <a:rPr lang="ru-RU" dirty="0" smtClean="0"/>
              <a:t>Даже если рисунок далек от совершенства, лучше подчеркнуть его минимальные (пусть даже несуществующие) достоинства, чем давать отрицательную оценку. </a:t>
            </a:r>
          </a:p>
          <a:p>
            <a:r>
              <a:rPr lang="ru-RU" dirty="0" smtClean="0"/>
              <a:t>Поощрение взрослого не только внушает ребенку уверенность в своих силах, но и делает важной и любимой ту деятельность, за которую его похвалили. </a:t>
            </a:r>
          </a:p>
          <a:p>
            <a:r>
              <a:rPr lang="ru-RU" dirty="0" smtClean="0"/>
              <a:t>Ребенок, стремясь поддержать и усилить положительное отношение и уважение взрослого, будет стараться рисовать лучше и больше.</a:t>
            </a:r>
          </a:p>
          <a:p>
            <a:r>
              <a:rPr lang="ru-RU" dirty="0" smtClean="0"/>
              <a:t> А это, конечно же, принесет больше пользы, чем давать отрицательную оценку!</a:t>
            </a:r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Поощрение взрослого не только внушает ребенку уверенность в своих силах, но и делает важной и любимой ту деятельность, за которую его похвалили. </a:t>
            </a:r>
          </a:p>
          <a:p>
            <a:pPr algn="just"/>
            <a:r>
              <a:rPr lang="ru-RU" dirty="0" smtClean="0"/>
              <a:t>Ребенок, стремясь поддержать и усилить положительное отношение и уважение взрослого, будет стараться рисовать лучше и больше. </a:t>
            </a:r>
          </a:p>
          <a:p>
            <a:pPr algn="just"/>
            <a:r>
              <a:rPr lang="ru-RU" dirty="0" smtClean="0"/>
              <a:t>А это, конечно же, принесет больше пользы, чем страх перед замечаниями и сознание своей неспособности.</a:t>
            </a:r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познавательного общения ребенка со взрослым характерны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1)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хорошее владение речью, которое позволяет разговаривать со взрослым о вещах, не находящихся в конкретной ситуации;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 познавательные мотивы общения, любознательность, стремление объяснить мир, что проявляется в детских вопросах;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 потребность в уважении взрослого, которая выражается в обиде на замечания и отрицательные оценки.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Внеситуативно-личностное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общение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 временем внимание дошкольников все больше привлекают события, происходящие среди окружающих людей.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Человеческие отношения, нормы поведения, качества отдельных людей начинают интересовать ребенка даже больше, чем жизнь животных или явления природы.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можно, а что нельзя, кто добрый, а кто злой, что хорошо, а что плохо — эти и другие подобные вопросы уже волнуют старших дошкольников.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отв</a:t>
            </a:r>
            <a:r>
              <a:rPr lang="ru-RU" dirty="0" smtClean="0"/>
              <a:t>еты тут опять же может дать только взрослый.</a:t>
            </a:r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 шесть – семь лет, правила поведения, человеческие отношения, качества, поступки интересуют уже самих детей. </a:t>
            </a:r>
          </a:p>
          <a:p>
            <a:pPr algn="just"/>
            <a:r>
              <a:rPr lang="ru-RU" dirty="0" smtClean="0"/>
              <a:t>Им важно понять требования взрослых, утвердиться в своей правоте. </a:t>
            </a:r>
          </a:p>
          <a:p>
            <a:pPr algn="just"/>
            <a:r>
              <a:rPr lang="ru-RU" dirty="0" smtClean="0"/>
              <a:t>Поэтому в старшем дошкольном возрасте дети предпочитают разговаривать со взрослыми не на познавательные темы, а на личностные, касающиеся жизни людей. Так возникает самая сложная и высшая в дошкольном возрасте — </a:t>
            </a:r>
            <a:r>
              <a:rPr lang="ru-RU" b="1" dirty="0" err="1" smtClean="0"/>
              <a:t>внеситуативно-личностная</a:t>
            </a:r>
            <a:r>
              <a:rPr lang="ru-RU" b="1" dirty="0" smtClean="0"/>
              <a:t> форма общения...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Взрослый по-прежнему является для детей источником новых знаний, и дети по-прежнему нуждаются в его уважении и признании. </a:t>
            </a:r>
          </a:p>
          <a:p>
            <a:pPr algn="just">
              <a:buNone/>
            </a:pPr>
            <a:r>
              <a:rPr lang="ru-RU" dirty="0" smtClean="0"/>
              <a:t>    Но для ребенка становится очень важно оценить те или иные качества и поступки (и свои, и других детей) и важно, чтобы его отношение к тем или иным событиям совпало с отношением взрослого.</a:t>
            </a:r>
          </a:p>
          <a:p>
            <a:pPr algn="just">
              <a:buNone/>
            </a:pPr>
            <a:r>
              <a:rPr lang="ru-RU" dirty="0" smtClean="0"/>
              <a:t>    Общность взглядов и оценок является для ребенка показателем их правильности. </a:t>
            </a:r>
          </a:p>
          <a:p>
            <a:pPr algn="just">
              <a:buNone/>
            </a:pPr>
            <a:r>
              <a:rPr lang="ru-RU" dirty="0" smtClean="0"/>
              <a:t>    Ребенку в старшем дошкольном возрасте очень важно быть хорошим, все делать правильно: правильно вести себя, правильно оценивать поступки и качества своих сверстников, правильно строить свои отношения со взрослыми и с ровесниками.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1A1B1C"/>
                </a:solidFill>
                <a:latin typeface="Times New Roman"/>
                <a:ea typeface="Calibri"/>
                <a:cs typeface="+mn-cs"/>
              </a:rPr>
              <a:t> Четыре критерия общения М</a:t>
            </a:r>
            <a:r>
              <a:rPr lang="ru-RU" sz="3200" dirty="0">
                <a:solidFill>
                  <a:srgbClr val="1A1B1C"/>
                </a:solidFill>
                <a:latin typeface="Times New Roman"/>
                <a:ea typeface="Calibri"/>
                <a:cs typeface="+mn-cs"/>
              </a:rPr>
              <a:t>. И. </a:t>
            </a:r>
            <a:r>
              <a:rPr lang="ru-RU" sz="3200" dirty="0" smtClean="0">
                <a:solidFill>
                  <a:srgbClr val="1A1B1C"/>
                </a:solidFill>
                <a:latin typeface="Times New Roman"/>
                <a:ea typeface="Calibri"/>
                <a:cs typeface="+mn-cs"/>
              </a:rPr>
              <a:t>Лисина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 Первый критерий: общение предполагает </a:t>
            </a: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внимание и интерес к другому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;</a:t>
            </a:r>
          </a:p>
          <a:p>
            <a:pPr algn="just"/>
            <a:r>
              <a:rPr lang="ru-RU" dirty="0" smtClean="0">
                <a:solidFill>
                  <a:srgbClr val="1A1B1C"/>
                </a:solidFill>
                <a:latin typeface="Times New Roman"/>
                <a:ea typeface="Calibri"/>
              </a:rPr>
              <a:t>Второй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 свидетельствуют о том, что </a:t>
            </a: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субъект воспринимает другого человека, что он направлен на него.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 Общение — это не просто безразличное восприятие другого человека, это всегда эмоциональное отношение к нему. Эмоциональная окраска восприятия воздействий партнера является вторым критерием общения.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640646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Это стремление, конечно же, должен поддерживать воспитатель. Для этого нужно чаще разговаривать с детьми об их поступках и отношениях между ними, давать оценки их действиям. </a:t>
            </a:r>
          </a:p>
          <a:p>
            <a:pPr algn="just">
              <a:buNone/>
            </a:pPr>
            <a:r>
              <a:rPr lang="ru-RU" dirty="0" smtClean="0"/>
              <a:t>     Старших дошкольников уже больше волнует оценка не конкретных умений, а их моральных качеств и личности в целом. </a:t>
            </a:r>
          </a:p>
          <a:p>
            <a:pPr algn="just">
              <a:buNone/>
            </a:pPr>
            <a:r>
              <a:rPr lang="ru-RU" dirty="0" smtClean="0"/>
              <a:t>     Если ребенок уверен, что взрослый хорошо относится к нему и уважает его личность, он может спокойно, по-деловому относиться к замечаниям, касающимся его отдельных действий или умений. Теперь уже отрицательная оценка его рисунка не так сильно обижает ребенка. </a:t>
            </a:r>
          </a:p>
          <a:p>
            <a:pPr algn="just">
              <a:buNone/>
            </a:pPr>
            <a:r>
              <a:rPr lang="ru-RU" dirty="0" smtClean="0"/>
              <a:t>     Главное, чтобы он в целом был хорошим, чтобы взрослый понимал и разделял его мнения.</a:t>
            </a:r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Потребность во взаимопонимании — отличительная особенность личностной формы общения!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взрослый часто говорит ребенку, что он жадный, ленивый, трусливый, это может сильно обидеть и ранить, но отнюдь не приведет к исправлению отрицательных черт характера.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опять же для поддержания стремления «быть хорошим» значительно более полезным окажется поощрение правильных поступков и положительных качеств, чем осуждение недостатков.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b="1" dirty="0" smtClean="0"/>
              <a:t>В старшем дошкольном возрасте </a:t>
            </a:r>
            <a:r>
              <a:rPr lang="ru-RU" b="1" dirty="0" err="1" smtClean="0"/>
              <a:t>внеситуативно-личностное</a:t>
            </a:r>
            <a:r>
              <a:rPr lang="ru-RU" b="1" dirty="0" smtClean="0"/>
              <a:t> общение существует самостоятельно и представляет собой «чистое общение», не включенное ни в какую другую деятельность.</a:t>
            </a:r>
          </a:p>
          <a:p>
            <a:pPr algn="just"/>
            <a:r>
              <a:rPr lang="ru-RU" dirty="0" smtClean="0"/>
              <a:t>     Оно побуждается личностными мотивами, когда другой человек привлекает ребенка сам по себе. </a:t>
            </a:r>
          </a:p>
          <a:p>
            <a:pPr algn="just"/>
            <a:r>
              <a:rPr lang="ru-RU" dirty="0" smtClean="0"/>
              <a:t>    Таким образом, эта форма общения сближается с тем примитивным личностным (но ситуативным) общением, которое наблюдается у младенцев. </a:t>
            </a:r>
          </a:p>
          <a:p>
            <a:pPr algn="just"/>
            <a:r>
              <a:rPr lang="ru-RU" dirty="0" smtClean="0"/>
              <a:t>    Однако личность взрослого выступает для дошкольника совсем по-другому, чем для младенца.</a:t>
            </a:r>
            <a:endParaRPr lang="ru-RU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Старший партнер является для него уже не абстрактным источником внимания и доброжелательности, а </a:t>
            </a:r>
            <a:r>
              <a:rPr lang="ru-RU" b="1" dirty="0" smtClean="0"/>
              <a:t>конкретной</a:t>
            </a:r>
            <a:r>
              <a:rPr lang="ru-RU" dirty="0" smtClean="0"/>
              <a:t> </a:t>
            </a:r>
            <a:r>
              <a:rPr lang="ru-RU" b="1" dirty="0" smtClean="0"/>
              <a:t>личностью с определенными качествами </a:t>
            </a:r>
            <a:r>
              <a:rPr lang="ru-RU" dirty="0" smtClean="0"/>
              <a:t>(семейным положением, возрастом, профессией). </a:t>
            </a:r>
          </a:p>
          <a:p>
            <a:pPr algn="just">
              <a:buNone/>
            </a:pPr>
            <a:r>
              <a:rPr lang="ru-RU" dirty="0" smtClean="0"/>
              <a:t>    Все эти качества очень важны для ребенка. Взрослый для него — это компетентный судья, знающий </a:t>
            </a:r>
            <a:r>
              <a:rPr lang="ru-RU" b="1" dirty="0" smtClean="0"/>
              <a:t>«что такое хорошо и что такое плохо»,</a:t>
            </a:r>
            <a:r>
              <a:rPr lang="ru-RU" dirty="0" smtClean="0"/>
              <a:t> и образец для подражания. </a:t>
            </a:r>
            <a:endParaRPr lang="ru-RU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внеситуативно-личностного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общения, которое складывается к концу дошкольного возраста, характерны: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1) потребность во взаимопонимании и сопереживании;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2) личностные мотивы;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3) речевые средства общения</a:t>
            </a:r>
            <a:endParaRPr lang="ru-RU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Внеситуативно-личностное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общение имеет важное значение для развития личности ребенка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Во-первых,он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сознательно усваивает нормы и правила поведения и начинает сознательно следовать им в своих действиях и поступках.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Во-вторых, через личностное общение дети учатся видеть себя как бы со стороны, что является необходимым условием сознательного управления своим поведением.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В-третьих, в личностном общении дети учатся различать роли разных взрослых — воспитателя, врача, учителя — и в соответствии с этим по-разному строить свои отношения в общении с ними.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Диагностика форм общения ребенка со взрослым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Необходимо помнить, что общение обязательно предполагает взаимность, обоюдность. </a:t>
            </a:r>
          </a:p>
          <a:p>
            <a:pPr algn="just">
              <a:buNone/>
            </a:pPr>
            <a:r>
              <a:rPr lang="ru-RU" dirty="0" smtClean="0"/>
              <a:t>    Это ни в коем случае не воздействие на другого и не подчинение ему. </a:t>
            </a:r>
          </a:p>
          <a:p>
            <a:pPr algn="just">
              <a:buNone/>
            </a:pPr>
            <a:r>
              <a:rPr lang="ru-RU" dirty="0" smtClean="0"/>
              <a:t>    В общении должны быть активны оба партнера и обращение каждого направлено на ответ другого.</a:t>
            </a:r>
            <a:endParaRPr lang="ru-RU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диагностике общения необходимо учитывать две стороны — активность и чувствительность к партнеру.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Активность</a:t>
            </a:r>
            <a:r>
              <a:rPr lang="ru-RU" dirty="0" smtClean="0"/>
              <a:t> проявляется в стремлении обратить на себя внимание, высказать что-то свое, развить тему разговора, предложить что-то необычное. </a:t>
            </a:r>
          </a:p>
          <a:p>
            <a:r>
              <a:rPr lang="ru-RU" b="1" dirty="0" smtClean="0"/>
              <a:t>Чувствительность</a:t>
            </a:r>
            <a:r>
              <a:rPr lang="ru-RU" dirty="0" smtClean="0"/>
              <a:t> к партнеру выражается во внимании к нему (в интересе к его словам и действиям, во взглядах), в готовности </a:t>
            </a:r>
            <a:r>
              <a:rPr lang="ru-RU" dirty="0" smtClean="0"/>
              <a:t>ответить на </a:t>
            </a:r>
            <a:r>
              <a:rPr lang="ru-RU" dirty="0" smtClean="0"/>
              <a:t>его предложение, в способности услышать и понять другого. </a:t>
            </a:r>
          </a:p>
          <a:p>
            <a:r>
              <a:rPr lang="ru-RU" dirty="0" smtClean="0"/>
              <a:t>Обе стороны одинаково важны для полноценного общения, однако их выраженность может быть различной у разных детей и в разных ситуациях.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выявления формы общения следует использовать различные виды взаимодействия в разных ситуациях, моделирующих ту или иную форму общения.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Для моделирования </a:t>
            </a:r>
            <a:r>
              <a:rPr lang="ru-RU" b="1" dirty="0" smtClean="0"/>
              <a:t>ситуативно-деловой формы общения</a:t>
            </a:r>
            <a:r>
              <a:rPr lang="ru-RU" dirty="0" smtClean="0"/>
              <a:t> оптимальной ситуацией является </a:t>
            </a:r>
            <a:r>
              <a:rPr lang="ru-RU" b="1" dirty="0" smtClean="0"/>
              <a:t>совместная игр</a:t>
            </a:r>
            <a:r>
              <a:rPr lang="ru-RU" dirty="0" smtClean="0"/>
              <a:t>а, </a:t>
            </a:r>
            <a:r>
              <a:rPr lang="ru-RU" b="1" dirty="0" err="1" smtClean="0"/>
              <a:t>внеситуативно-познавательной</a:t>
            </a:r>
            <a:r>
              <a:rPr lang="ru-RU" b="1" dirty="0" smtClean="0"/>
              <a:t> — беседа по книжке</a:t>
            </a:r>
            <a:r>
              <a:rPr lang="ru-RU" dirty="0" smtClean="0"/>
              <a:t>, </a:t>
            </a:r>
            <a:r>
              <a:rPr lang="ru-RU" b="1" dirty="0" err="1" smtClean="0"/>
              <a:t>внеситуативно-личностной</a:t>
            </a:r>
            <a:r>
              <a:rPr lang="ru-RU" b="1" dirty="0" smtClean="0"/>
              <a:t> — разговор по душам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Предложите ребенку на выбор разные формы взаимодействия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Спросите его, что он больше хочет делать вместе с вами: играть с игрушками, читать новую книжку или просто поговорить о чем-нибудь. </a:t>
            </a:r>
          </a:p>
          <a:p>
            <a:r>
              <a:rPr lang="ru-RU" dirty="0" smtClean="0"/>
              <a:t>Если ребенок уверенно и однозначно выбирает совместную игру, значит, он предпочитает ситуативно-деловое общение со взрослым. </a:t>
            </a:r>
          </a:p>
          <a:p>
            <a:r>
              <a:rPr lang="ru-RU" dirty="0" smtClean="0"/>
              <a:t>Выбор новой книжки означает интерес к познавательному общению, </a:t>
            </a:r>
          </a:p>
          <a:p>
            <a:r>
              <a:rPr lang="ru-RU" dirty="0" smtClean="0"/>
              <a:t>а предпочтение разговора может свидетельствовать о стремлении ребенка к личностному общению.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Третьим критерием общения являются </a:t>
            </a:r>
            <a:r>
              <a:rPr lang="ru-RU" sz="2400" b="1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инициативные акты, направленные на привлечение внимания партнера </a:t>
            </a:r>
            <a:r>
              <a:rPr lang="ru-RU" sz="2400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к себе. Поскольку общение — процесс взаимный, человек должен быть уверен, что его партнер воспринимает его и относится к его воздействиям. Стремление вызвать интерес другого, обратить на себя внимание — наиболее характерный момент общения.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Четвертым критерием общения является </a:t>
            </a:r>
            <a:r>
              <a:rPr lang="ru-RU" sz="2400" b="1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чувствительность</a:t>
            </a:r>
            <a:r>
              <a:rPr lang="ru-RU" sz="2400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 человека </a:t>
            </a:r>
            <a:r>
              <a:rPr lang="ru-RU" sz="2400" b="1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к тому отношению</a:t>
            </a:r>
            <a:r>
              <a:rPr lang="ru-RU" sz="2400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, которое проявляет к нему партнер. Изменение своей активности (настроения, слов, действий) под влиянием отношения партнера явно свидетельствует о такой чувствительности.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dirty="0" smtClean="0">
                <a:solidFill>
                  <a:srgbClr val="1A1B1C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совокупности перечисленные критерии могут свидетельствовать о том, что данное взаимодействие есть общение. </a:t>
            </a:r>
            <a:endParaRPr lang="ru-RU" sz="2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82176613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Однако сознательный выбор, хотя и является весьма показательным, не может быть единственным основанием для определения формы общения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43050"/>
            <a:ext cx="7498080" cy="460535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Например</a:t>
            </a:r>
            <a:r>
              <a:rPr lang="ru-RU" dirty="0" smtClean="0"/>
              <a:t>, если ребенок выбирает совместную игру, это еще не означает его неспособности к личностному общению. Некоторые дети сразу не могут осуществить такой выбор или выбирают все три формы взаимодействия, поскольку они в равной мере являются для них привлекательными. Поэтому для более точного определения формы общения важно провести все три вида взаимодействия с одним ребенком.</a:t>
            </a:r>
            <a:endParaRPr lang="ru-RU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Начинать лучше с самого простого и доступного для дошкольников — с ситуативно-делового общения, т. е. с совместной игры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этого подходят любые игрушки — кубики, куклы, машинки, конструктор. Играя с ребенком, нужно обращать внимание не на саму его способность играть с предметами, а на способность играть вместе со взрослым.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отмечать, умеет ли ребенок ориентироваться на партнера, учитывает ли его интересы, увлечен ли он совместной деятельностью или предпочитает играть в одиночку.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правило, стремление и способность к ситуативно-деловому общению проявляют все дошкольники.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важно выяснить, не является ли этот вид общения единственным доступным ребенку, способен ли он 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внеситуативным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контактам со взрослым.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85794"/>
            <a:ext cx="7498080" cy="6318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выяснения способности ребенка к познавательному общению подходит беседа по поводу прочитанной книжки, в которой содержатся новые для ребенка знания — о машинах, животных, птицах, явлениях природы.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14554"/>
            <a:ext cx="7498080" cy="403384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Эта беседа должна строиться не как пересказ того, что запомнил ребенок или что он понял, а как обсуждение прочитанного или рассказанного воспитателем.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В беседе в равной мере должны участвовать и взрослый, и его младший собеседник. 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При этом взрослый должен отмечать, насколько увлечен ребенок, задает ли он вопросы (и если задает, то какие), рассказывает ли о своих познаниях, как долго он может разговаривать со взрослым, не меняя тему разговора и не отвлекаясь на посторонние действия. 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Бывает, что ребенок в этой ситуации не проявляет никакого интереса к содержанию книжки и новым знаниям — смотрит по сторонам, перескакивает с одной темы на другую, стремится поскорее закончить скучный для него разговор и заняться более интересной игрой. 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Это может свидетельствовать о том, что он еще не владеет познавательным общением со взрос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лым, что его познавательные интересы еще не развиты.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выяснения способности 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внеситуативно-личностному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общению можно начать простой разговор с ребенком о его отношениях с друзьями.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спросить у него, кто из его сверстников ему больше нравится и почему, с кем он чаще всего ссорится, с кем хотел бы дружить. 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Можно спросить, есть ли у него любимая сказка (или книжка), кто из ее героев обладает какими-либо положительными или отрицательными качествами.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Важно, чтобы взрослый не только спрашивал, но и сам высказывал свое отношение к тем или иным персонажам, рассказывал о себе, о других людях, словом, был равноправным участником разговора..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Темы личностного общения могут быть самыми разными. Желательно, чтобы они были связаны с реальными событиями из жизни ребенка, с его личными интересами и.."...опытом общения с другими людьми.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Главное — чтобы разговор шел не о предметах или животных (как при познавательном общении), а о людях, об их качествах, поступках, отношениях.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 этом нужно выяснить, интересуется ли ребенок мнением взрослого, важно ли ему, чтобы его оценки совпадали с оценками старшего партнера..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    Еще одно отличие личностного общения от познавательного заключается в том, что первое происходит без всякого наглядного материала.</a:t>
            </a:r>
          </a:p>
          <a:p>
            <a:pPr algn="just"/>
            <a:r>
              <a:rPr lang="ru-RU" dirty="0" smtClean="0"/>
              <a:t> Здесь ребенок должен говорить о таких вещах, которые невозможно увидеть, потрогать, нарисовать (например, о хороших и дурных качествах, настроениях человека). </a:t>
            </a:r>
          </a:p>
          <a:p>
            <a:pPr algn="just"/>
            <a:r>
              <a:rPr lang="ru-RU" dirty="0" smtClean="0"/>
              <a:t> Именно это делает речевое личностное общение самым сложным и трудным для дошкольников.</a:t>
            </a:r>
          </a:p>
          <a:p>
            <a:pPr algn="just"/>
            <a:r>
              <a:rPr lang="ru-RU" dirty="0" smtClean="0"/>
              <a:t> Но способность к чисто речевому общению, без опоры на наглядный материал, очень важна для дальнейшей жизни и подготовки к школе.</a:t>
            </a:r>
          </a:p>
          <a:p>
            <a:pPr algn="just"/>
            <a:r>
              <a:rPr lang="ru-RU" dirty="0" smtClean="0"/>
              <a:t> Разговаривая с ребенком на личностные темы, важно также следить за тем, насколько он способен слышать партнера, не перебивать его, не отвлекаться на посторонние действия.</a:t>
            </a:r>
            <a:endParaRPr lang="ru-RU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Вы осуществили с ребенком </a:t>
            </a:r>
          </a:p>
          <a:p>
            <a:pPr algn="ctr">
              <a:buNone/>
            </a:pPr>
            <a:r>
              <a:rPr lang="ru-RU" b="1" dirty="0" smtClean="0"/>
              <a:t>все три вида общения. </a:t>
            </a:r>
          </a:p>
          <a:p>
            <a:pPr algn="just"/>
            <a:r>
              <a:rPr lang="ru-RU" dirty="0" smtClean="0"/>
              <a:t>У вас сложилось определенное впечатление о нем — что ему больше нравится делать с вами, что — меньше. </a:t>
            </a:r>
          </a:p>
          <a:p>
            <a:pPr algn="just"/>
            <a:r>
              <a:rPr lang="ru-RU" dirty="0" smtClean="0"/>
              <a:t>Для того чтобы выявить уровень развития общения ребенка, нужно сравнить его активность и заинтересованность в разных ситуациях взаимодействия: когда он чаще всего обращался ко взрослому, когда проявлял максимальную для себя сосредоточенность, в какой ситуации чувствовал себя наиболее свободно и раскованно.</a:t>
            </a:r>
            <a:endParaRPr lang="ru-RU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Часто бывает так, что дети очень активно и эмоционально ведут себя во время игры, увлеченно рассматривают и обсуждают книжки, но, когда взрослый начинает с ними разговор о событиях из их жизни, о том, что они любят и чего хотят, они смущаются, отводят глаза в сторону и стремятся избежать такого общения. </a:t>
            </a:r>
          </a:p>
          <a:p>
            <a:pPr algn="just"/>
            <a:r>
              <a:rPr lang="ru-RU" dirty="0" smtClean="0"/>
              <a:t>Это может свидетельствовать о </a:t>
            </a:r>
            <a:r>
              <a:rPr lang="ru-RU" dirty="0" err="1" smtClean="0"/>
              <a:t>несформированности</a:t>
            </a:r>
            <a:r>
              <a:rPr lang="ru-RU" dirty="0" smtClean="0"/>
              <a:t> наиболее сложной для дошкольников </a:t>
            </a:r>
            <a:r>
              <a:rPr lang="ru-RU" b="1" dirty="0" err="1" smtClean="0"/>
              <a:t>внеситуативно-личностной</a:t>
            </a:r>
            <a:r>
              <a:rPr lang="ru-RU" b="1" dirty="0" smtClean="0"/>
              <a:t> формы общения. </a:t>
            </a:r>
          </a:p>
          <a:p>
            <a:pPr algn="just"/>
            <a:r>
              <a:rPr lang="ru-RU" dirty="0" smtClean="0"/>
              <a:t>Если же ребенок одинаково активен во всех ситуациях и с удовольствием принимает все формы взаимодействия, можно говорить о том, что он овладел </a:t>
            </a:r>
            <a:r>
              <a:rPr lang="ru-RU" b="1" dirty="0" smtClean="0"/>
              <a:t>всеми доступными для дошкольника формами общения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Важным показателем может быть также </a:t>
            </a:r>
            <a:r>
              <a:rPr lang="ru-RU" b="1" dirty="0" smtClean="0"/>
              <a:t>продолжительность того или иного взаимодействия</a:t>
            </a:r>
            <a:r>
              <a:rPr lang="ru-RU" dirty="0" smtClean="0"/>
              <a:t>, которую должен регулировать сам ребенок. </a:t>
            </a:r>
          </a:p>
          <a:p>
            <a:pPr algn="just"/>
            <a:r>
              <a:rPr lang="ru-RU" dirty="0" smtClean="0"/>
              <a:t>Чем дольше ему хочется общаться со взрослым в той или иной ситуации, тем больше эта ситуация соответствует его потребностям. </a:t>
            </a:r>
          </a:p>
          <a:p>
            <a:pPr algn="just"/>
            <a:r>
              <a:rPr lang="ru-RU" dirty="0" smtClean="0"/>
              <a:t>Конечно, продолжать разговор на личностную тему в течение долгого времени слишком трудно даже для шестилетнего ребенка. </a:t>
            </a:r>
          </a:p>
          <a:p>
            <a:pPr algn="just"/>
            <a:r>
              <a:rPr lang="ru-RU" dirty="0" smtClean="0"/>
              <a:t>Но если он может хотя бы в течение 10 минут поддерживать такой разговор, не отвлекаясь на посторонние действия, это свидетельствует о его </a:t>
            </a:r>
            <a:r>
              <a:rPr lang="ru-RU" b="1" dirty="0" smtClean="0"/>
              <a:t>способности</a:t>
            </a:r>
            <a:r>
              <a:rPr lang="ru-RU" dirty="0" smtClean="0"/>
              <a:t> </a:t>
            </a:r>
            <a:r>
              <a:rPr lang="ru-RU" b="1" dirty="0" smtClean="0"/>
              <a:t>к личностному общению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428760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Сопоставляя поведение ребенка в разных ситуациях, нужно иметь в виду следующие показатели: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43050"/>
            <a:ext cx="7498080" cy="460535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1) выбор ситуации общения; </a:t>
            </a:r>
          </a:p>
          <a:p>
            <a:r>
              <a:rPr lang="ru-RU" dirty="0" smtClean="0"/>
              <a:t>2) активность ребенка в разных ситуациях: его разговорчивость, способность проявить инициативу и развивать тему общения; </a:t>
            </a:r>
          </a:p>
          <a:p>
            <a:r>
              <a:rPr lang="ru-RU" dirty="0" smtClean="0"/>
              <a:t>3) чувствительность к словам и действиям партнера, способность слышать высказывания другого и адекватно отвечать на них; </a:t>
            </a:r>
          </a:p>
          <a:p>
            <a:r>
              <a:rPr lang="ru-RU" dirty="0" smtClean="0"/>
              <a:t>4) общий интерес и настроение ребенка: его сосредоточенность на теме общения, раскованность, эмоциональный комфорт; </a:t>
            </a:r>
          </a:p>
          <a:p>
            <a:r>
              <a:rPr lang="ru-RU" dirty="0" smtClean="0"/>
              <a:t>5) время, в течение которого ребенок может (хочет) общаться.</a:t>
            </a:r>
            <a:endParaRPr lang="ru-RU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удобства сравнения ряд показателей (активность, чувствительность, интерес) можно оценивать по следующей шкале: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0 — полное отсутствие данного качества; </a:t>
            </a:r>
          </a:p>
          <a:p>
            <a:pPr>
              <a:buNone/>
            </a:pPr>
            <a:r>
              <a:rPr lang="ru-RU" dirty="0" smtClean="0"/>
              <a:t>1 — слабая выраженность качества (отдельные проявления); </a:t>
            </a:r>
          </a:p>
          <a:p>
            <a:pPr>
              <a:buNone/>
            </a:pPr>
            <a:r>
              <a:rPr lang="ru-RU" dirty="0" smtClean="0"/>
              <a:t>2 — средняя выраженность качества; </a:t>
            </a:r>
          </a:p>
          <a:p>
            <a:pPr>
              <a:buNone/>
            </a:pPr>
            <a:r>
              <a:rPr lang="ru-RU" dirty="0" smtClean="0"/>
              <a:t>3 — сильная выраженность качества (яркие и частые проявления инициативы или повышенное внимание к собеседнику).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Однако общение — это не просто внимание к другому или выражение отношения к нему. Оно всегда </a:t>
            </a: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имеет свое содержание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, которое связывает. Уже само слово «общение» говорит об </a:t>
            </a: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общности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сопричастности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. Такая общность всегда образуется вокруг какого-то содержания или предмета общения. Это может быть </a:t>
            </a: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совместная деятельность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, направленная </a:t>
            </a: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на достижение результата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, или </a:t>
            </a: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тема разговора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, или </a:t>
            </a:r>
            <a:r>
              <a:rPr lang="ru-RU" b="1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обмен мнениями по поводу какого-либо события,</a:t>
            </a:r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  <a:cs typeface="Times New Roman"/>
              </a:rPr>
              <a:t> или просто ответная улыбка. Главное — чтобы этот предмет общения, это содержание были общими для людей, вступивших в общение...."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4218636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Сравнивая эти показатели в трех ситуациях общения, можно выяснить, какая из них является наиболее привлекательной для ребенка и, следовательно, какой уровень общения доступен для него. </a:t>
            </a:r>
          </a:p>
          <a:p>
            <a:pPr algn="just">
              <a:buNone/>
            </a:pPr>
            <a:r>
              <a:rPr lang="ru-RU" dirty="0" smtClean="0"/>
              <a:t>    Напомним, что уровень развития общения определяется по высшим достижениям. </a:t>
            </a:r>
          </a:p>
          <a:p>
            <a:pPr algn="just">
              <a:buNone/>
            </a:pPr>
            <a:r>
              <a:rPr lang="ru-RU" dirty="0" smtClean="0"/>
              <a:t>      Так, если ребенок одинаково активно принимает все предложенные ситуации, можно зафиксировать наиболее высокую </a:t>
            </a:r>
            <a:r>
              <a:rPr lang="ru-RU" b="1" dirty="0" smtClean="0"/>
              <a:t>форму общения со взрослым — </a:t>
            </a:r>
            <a:r>
              <a:rPr lang="ru-RU" b="1" dirty="0" err="1" smtClean="0"/>
              <a:t>внеситуативно-личностную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Презентация построена на материале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Смирнова Е.О. Общение дошкольников с взрослыми и сверстниками: </a:t>
            </a:r>
            <a:r>
              <a:rPr lang="ru-RU" smtClean="0"/>
              <a:t>Учебное  пособие.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1A1B1C"/>
                </a:solidFill>
                <a:effectLst/>
                <a:latin typeface="Times New Roman"/>
                <a:ea typeface="Calibri"/>
              </a:rPr>
              <a:t>Многие трудности в воспитании детей связаны как раз с тем, что содержание общения ребенка и взрослого не совпадает: взрослый говорит об одном, а ребенок воспринимает другое и соответственно говорит о своем. И хотя внешне такой разговор может быть очень похож на общение, в нем возникает не общность, а, напротив, отчуждение и непонимание.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54456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196</TotalTime>
  <Words>6208</Words>
  <Application>Microsoft Office PowerPoint</Application>
  <PresentationFormat>Экран (4:3)</PresentationFormat>
  <Paragraphs>262</Paragraphs>
  <Slides>81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81</vt:i4>
      </vt:variant>
    </vt:vector>
  </HeadingPairs>
  <TitlesOfParts>
    <vt:vector size="82" baseType="lpstr">
      <vt:lpstr>Солнцестояние</vt:lpstr>
      <vt:lpstr>«Педагогический инструментарий решения задач дошкольного образования  в  соответствии с ФГОС ДО»</vt:lpstr>
      <vt:lpstr>Слайд 2</vt:lpstr>
      <vt:lpstr>Слайд 3</vt:lpstr>
      <vt:lpstr>Слайд 4</vt:lpstr>
      <vt:lpstr>Слайд 5</vt:lpstr>
      <vt:lpstr> Четыре критерия общения М. И. Лисина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ОБЩЕНИЕ РЕБЕНКА СО ВЗРОСЛЫМ </vt:lpstr>
      <vt:lpstr>Слайд 24</vt:lpstr>
      <vt:lpstr>Слайд 25</vt:lpstr>
      <vt:lpstr>РАЗВИТИЕ ОБЩЕНИЯ РЕБЕНКА СО ВЗРОСЛЫМ В ДОШКОЛЬНОМ ВОЗРАСТЕ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Развитие общения в раннем возрасте </vt:lpstr>
      <vt:lpstr>Первая форма общения ребенка со взрослым была названа ситуативно-личностной</vt:lpstr>
      <vt:lpstr>Слайд 40</vt:lpstr>
      <vt:lpstr>Слайд 41</vt:lpstr>
      <vt:lpstr>Слайд 42</vt:lpstr>
      <vt:lpstr>Слайд 43</vt:lpstr>
      <vt:lpstr>Слайд 44</vt:lpstr>
      <vt:lpstr>Слайд 45</vt:lpstr>
      <vt:lpstr>Внеситуативное общение дошкольника со взрослым </vt:lpstr>
      <vt:lpstr>Слайд 47</vt:lpstr>
      <vt:lpstr>Содержанием общения могут стать и собственные переживания, цели и планы, отношения, воспоминания.  Все это также нельзя увидеть глазами и потрогать руками, однако через общение со взрослым все это становится вполне реальным, значимым для ребенка.</vt:lpstr>
      <vt:lpstr>При нормальном ходе развития внеситуативно-познавательное общение складывается примерно к четырем-пяти годам</vt:lpstr>
      <vt:lpstr>Слайд 50</vt:lpstr>
      <vt:lpstr>Детские представления о мире надолго остаются в памяти человека.</vt:lpstr>
      <vt:lpstr>В дошкольном возрасте складывается новая потребность — потребность в уважении со стороны взрослого!</vt:lpstr>
      <vt:lpstr>Слайд 53</vt:lpstr>
      <vt:lpstr>Слайд 54</vt:lpstr>
      <vt:lpstr>Слайд 55</vt:lpstr>
      <vt:lpstr>Для познавательного общения ребенка со взрослым характерны</vt:lpstr>
      <vt:lpstr>Внеситуативно-личностное общение</vt:lpstr>
      <vt:lpstr>Слайд 58</vt:lpstr>
      <vt:lpstr>Слайд 59</vt:lpstr>
      <vt:lpstr>Слайд 60</vt:lpstr>
      <vt:lpstr>Потребность во взаимопонимании — отличительная особенность личностной формы общения!</vt:lpstr>
      <vt:lpstr>Слайд 62</vt:lpstr>
      <vt:lpstr>Слайд 63</vt:lpstr>
      <vt:lpstr>Для внеситуативно-личностного общения, которое складывается к концу дошкольного возраста, характерны:</vt:lpstr>
      <vt:lpstr>Слайд 65</vt:lpstr>
      <vt:lpstr>Диагностика форм общения ребенка со взрослым  </vt:lpstr>
      <vt:lpstr>При диагностике общения необходимо учитывать две стороны — активность и чувствительность к партнеру.</vt:lpstr>
      <vt:lpstr>Для выявления формы общения следует использовать различные виды взаимодействия в разных ситуациях, моделирующих ту или иную форму общения.</vt:lpstr>
      <vt:lpstr>Предложите ребенку на выбор разные формы взаимодействия</vt:lpstr>
      <vt:lpstr>Однако сознательный выбор, хотя и является весьма показательным, не может быть единственным основанием для определения формы общения</vt:lpstr>
      <vt:lpstr>Начинать лучше с самого простого и доступного для дошкольников — с ситуативно-делового общения, т. е. с совместной игры</vt:lpstr>
      <vt:lpstr>Для выяснения способности ребенка к познавательному общению подходит беседа по поводу прочитанной книжки, в которой содержатся новые для ребенка знания — о машинах, животных, птицах, явлениях природы.</vt:lpstr>
      <vt:lpstr>Для выяснения способности к внеситуативно-личностному общению можно начать простой разговор с ребенком о его отношениях с друзьями.</vt:lpstr>
      <vt:lpstr>Слайд 74</vt:lpstr>
      <vt:lpstr>Слайд 75</vt:lpstr>
      <vt:lpstr>Слайд 76</vt:lpstr>
      <vt:lpstr>Слайд 77</vt:lpstr>
      <vt:lpstr>Сопоставляя поведение ребенка в разных ситуациях, нужно иметь в виду следующие показатели:</vt:lpstr>
      <vt:lpstr>Для удобства сравнения ряд показателей (активность, чувствительность, интерес) можно оценивать по следующей шкале:</vt:lpstr>
      <vt:lpstr>Слайд 80</vt:lpstr>
      <vt:lpstr>Презентация построена на материале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«Педагогический инструментарий решения задач дошкольного образования в  соответствии с ФГОС ДО»</dc:title>
  <dc:creator>Кудрявцева Елена</dc:creator>
  <cp:lastModifiedBy>Господин</cp:lastModifiedBy>
  <cp:revision>19</cp:revision>
  <dcterms:created xsi:type="dcterms:W3CDTF">2014-11-06T11:37:31Z</dcterms:created>
  <dcterms:modified xsi:type="dcterms:W3CDTF">2014-12-08T08:14:31Z</dcterms:modified>
</cp:coreProperties>
</file>