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4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Override6.xml" ContentType="application/vnd.openxmlformats-officedocument.themeOverride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Override7.xml" ContentType="application/vnd.openxmlformats-officedocument.themeOverride+xml"/>
  <Override PartName="/ppt/slideLayouts/slideLayout13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Override8.xml" ContentType="application/vnd.openxmlformats-officedocument.themeOverride+xml"/>
  <Override PartName="/ppt/slideLayouts/slideLayout138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Override5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708" r:id="rId3"/>
    <p:sldMasterId id="2147483732" r:id="rId4"/>
    <p:sldMasterId id="2147483744" r:id="rId5"/>
    <p:sldMasterId id="2147483756" r:id="rId6"/>
    <p:sldMasterId id="2147483768" r:id="rId7"/>
    <p:sldMasterId id="2147483792" r:id="rId8"/>
    <p:sldMasterId id="2147483804" r:id="rId9"/>
    <p:sldMasterId id="2147483816" r:id="rId10"/>
    <p:sldMasterId id="2147483840" r:id="rId11"/>
    <p:sldMasterId id="2147483852" r:id="rId12"/>
    <p:sldMasterId id="2147483864" r:id="rId13"/>
  </p:sld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70" r:id="rId27"/>
    <p:sldId id="272" r:id="rId28"/>
    <p:sldId id="27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5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D9791-71C5-4ACC-A1AE-FAFB88744DDE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F4CC6-5EE8-43D3-A382-7B4F17695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8DF92-2AA4-439B-A3C4-874773204B81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06EE4-C3BB-4E39-9896-2C0AC96E9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078F-E137-425A-B104-50B0D7E0B865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B3548-DB89-4B41-828F-85D8CCA8C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4A8F6-9BB2-481C-B646-556F40755560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94905-0B69-4899-9A52-1494C0EB9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D419E-631B-42C1-83D3-A29596C79866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22370-3119-4652-B272-C34FB3F0C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DBF95-9B3B-4DC3-A77F-12EE212EDBFC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DDFB3-F49A-4E12-875D-E270B8C01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0E770-5B4D-4415-9B97-A7F6A3A63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15783-9A4B-4C1E-A737-FA5FF1D19E86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02DA8-B4AD-4976-8E6B-E57CACC8C5C9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15358-D7D1-4ECB-9DB4-DDB6915B5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63B01-A937-47E3-9548-8DDE3B219515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B373F-3B7B-4379-8EAB-107A53BA0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2A32E-52CB-45BD-BA14-BEA7973D72F1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9F446-06AF-48DA-884B-E9859DDFB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716A2-454A-42EA-9B7D-7EFE649FDFD9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D33DB-D4D9-4A37-97D7-F70B399ED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DBC2F-0586-4233-B9F6-0F1CEDD0C241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29B94-335B-4B9F-B80D-39021AA09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8078F-FB46-482A-839C-19972311BC2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F769C-3CFF-42DD-ACE1-A86505A1E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50B50-30BF-48AE-B2F7-5CA2394834B5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89695-59A4-43CC-AC6B-1AB2BB747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3AE5C7A-60EC-4573-BAEB-D00A3E9C1E86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CB7845A-009E-4886-9977-D6E771FE63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15823-B442-402C-9F9F-7105F5AD658F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D9399-2C5A-4EC5-8ACA-F81C1619F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9412-490B-4335-8C67-2805E68E14D1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C9A028-CD5C-4891-9761-95D1B9F35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4FD400-D3B4-4386-9AC0-9D593B9D423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E4F383-7D2D-4310-9322-61ED3B1DE3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BBBED1-221C-416E-AFE0-7D22F6305811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FE126B-C694-435B-BC55-263525F3F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B659B2-D3D1-42A1-909D-6845BCC00CA7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CEC519-A7D1-46C4-8D52-1F268EF06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15511-F0E8-469C-83EF-BA167BBD215F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6D636-7FFA-4B36-A4D2-3844A99EA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748E18-9663-4A3C-B027-9DE1B65F6E5F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F70F1F-19A4-436A-9BDC-67A2353F1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903CE48-D710-432E-80F7-F7E9D220D35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8057929-914E-4CBD-8E2D-FAF741541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F047C6-F048-4969-A334-B0FC938C7A9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990F69-E77B-47C6-8250-B5A321AD3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4B953-A72C-4E63-A5C7-D0E8980E262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E8629-6337-44BD-A636-840AEC0B9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FF308-876B-484C-BB26-7F3299A0992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97273-7BA1-449B-A83C-C5C0F34FA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25BA9076-AFA5-4993-B9EA-62A0A14C060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8B4F842E-C490-4BD5-8296-8131039A6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FA23F1-C359-4C39-BECC-8DE2A00D8066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0E6C2A-00D3-4415-BC2E-7E09C4BED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EADF9C4D-A123-4C37-9C67-8F5225774FAC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ECBFDCB-6703-4E82-9904-FB5651A16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A44106-26A8-4FD0-85AC-24073C05CE79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363C8-6ACA-4934-8EB6-C117BC181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E4C4B7-F3FA-45C9-8AF6-489F6658F1D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797624-AB03-459C-8F55-BD479CD64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5F2DBE-21D7-4EB2-B546-580CAC6B532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2E6A4A-6AF7-4840-A98C-2E809F892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6C06E-9F00-428C-A8AB-985032E5DC00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2DC8A-666A-48C3-9DBD-ADC3D4CE7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A31A8EA0-D15A-4097-AA1A-9124D0C652CF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994FFEB-3D91-4A7C-AFA4-7A364736B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9C2FF-E026-477D-A1F7-B54A8C43ED82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D40F0-8524-46EA-B303-F5F3EB4D4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F9A3E29-DCA5-484D-B398-74EF5BBB4246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3191579-459B-4E7C-AAB8-2D8E8C8A1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22FF9-8D54-4921-9638-7005CF69AD9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B8090-CD8E-4CC9-939D-3E9640702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DA1A2-F783-427B-8D44-C0FDD04200BF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4BE69-8AC9-4384-90B1-8918B5C217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7E192-A3AC-4DE5-9456-54F954094BD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012172C-5202-4606-B66E-7A5D11BF5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11DE3-BA7B-4A99-ABFA-81DBF8E017D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55741-BBA7-49B7-AF0E-2C0A56DC3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5074E-B623-4226-8497-13EEA4D518D5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6DB5357-B3F3-4533-A079-8FC7BD566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8F2AD-D5DA-48C1-8130-303A1D9210B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2CF34-C572-433C-8EE5-95A1AB1A6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490B4-B58B-4729-8140-539D026EA7B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3AB82E52-3A74-49DD-A142-5A43591BF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D85FB-E6E6-430A-BCA6-52755E1E511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05F68-9359-449E-A9A4-95624A238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7DD0C-98F5-40DE-A8F7-FA587C3C6D1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0955C55-9B3D-4607-893A-1668D3BDD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E1B041-C184-4067-B87A-72612F23B3F7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3A447A-DB64-4E7E-875B-BA5FB2944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BF27333-DCF1-4378-A22F-4BBBC4372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B15D3-49F8-4563-A5F0-3F5BDE552D0E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C04B0-BDCC-4709-9168-029722A3B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9FB38-782C-4666-BE85-EF756535A45E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4306-99F0-49E9-826C-7182687D58B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04883-F3C4-4396-8619-EAF6B24CA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B872D-465B-43BC-B2C3-E120AF446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31E01-4FC0-409B-8323-C87A8D20AC8D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B4DCA-7458-4CF4-8CD2-52329DA70D6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A1D59-9187-4194-AC06-3D9A88E0C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778A7C-2C0D-48B0-903A-AB490581AF9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ACDC57-AEB4-4DCF-94B1-44121E8C0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03887-DD04-46EB-A63B-1280827FF95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2C6F6-5171-4C8C-87D8-66E8B68F6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B273A7-47EE-4689-BB8B-0BEB828C337D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9AE789-48B4-4DE9-84DF-518739314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D81A02-FC45-47F4-9D86-BFEF084E8BF0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E5352B-09BC-4031-BBCD-06706803D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541FF-2BAE-4479-948D-087ACCDF66A1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7A2B8-BAEB-4290-A2C2-1EA8E8FAD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DB3BD7-539C-47FA-A1AC-4A798F00AEC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2CF9F7-AF1A-4C64-B878-104182EEC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54518-2D54-4185-811E-8FE41A82AE1D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3B08C-EC4C-42FD-A82B-152282922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0FD3B-6BF6-409C-B3A9-93AD2ACE55C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4EC1-968F-434A-9DD8-3E7FF33F8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115DE-2496-4991-B058-FFF6CCB169CF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86603-B246-4182-8691-1696BAB2A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6AD32-DF43-4BD3-BB69-553501787B3C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9F700-86BC-4E5F-9746-BF6AE52149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9D4DD-D17F-4464-AE4A-C7C562790DBC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BC595-48FE-4C07-A534-895F44930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354E9-46C5-403E-B7F3-0D07BE320607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A9A9E-97CA-4060-9AD7-35422CB17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9A805-A409-4430-BC9A-4A1784BEA23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4E191-3839-42C7-BF54-A3FE069D3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26C74-43F4-4F47-9BD8-9F12D896450C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431B5-DF4D-4C08-8D09-AEC91376D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C0A43-68EE-4C82-9CC4-FAD0B7D4524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C0A93-ADAF-4352-ADE0-10BF5A5AE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C6C68-5AB9-4A02-A2E4-192641C4720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FA0FA-9D38-4C54-948E-02F26C522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BB88A-1061-4568-90B4-B417F0B7B7A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1CE4F-D37A-4C6A-A3A1-B86CC987A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2463D-3FBB-461D-8FB1-E46B7929DD32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CD35A-6CFE-4DE1-9C00-E6E07C4AF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2A07E-16A9-4528-971D-62D76FEC7BCE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6C94D-76F3-4800-8477-0A78C1297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74ED6-0698-43E3-AE8A-188A639EE86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24A7F-7417-4A50-A634-96124BEDB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7"/>
          <p:cNvCxnSpPr/>
          <p:nvPr/>
        </p:nvCxnSpPr>
        <p:spPr>
          <a:xfrm>
            <a:off x="0" y="2925763"/>
            <a:ext cx="9144000" cy="158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2514600" y="2362200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b="1" cap="all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/>
            </a:lvl1pPr>
          </a:lstStyle>
          <a:p>
            <a:pPr>
              <a:defRPr/>
            </a:pPr>
            <a:fld id="{C09E8816-610C-412C-9A25-8D10E97172F2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6107C-DAF2-41EB-9743-DCEBFF9B8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4BF8A-75B9-4A35-9468-CCAB5F75A30A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51FFC-1A5D-4803-BDB9-F13EDC74D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0" y="3922713"/>
            <a:ext cx="9144000" cy="2935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0"/>
          <p:cNvCxnSpPr/>
          <p:nvPr/>
        </p:nvCxnSpPr>
        <p:spPr>
          <a:xfrm>
            <a:off x="0" y="3921125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1"/>
          <p:cNvSpPr/>
          <p:nvPr/>
        </p:nvSpPr>
        <p:spPr>
          <a:xfrm>
            <a:off x="2514600" y="3368675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b="1" cap="all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bIns="0" anchor="b"/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/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D613D-24F4-4C51-81C3-D8CA52ADFCBF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FBFBA-8F2B-4906-88A9-3D4817513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F72A4-49C6-4D73-8086-DB8BADD9A07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E4E58-3782-47FF-AF5D-10B44728B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F0B05-A53C-40FE-AB2E-1A204769E389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AB60F-257C-416D-B40B-7BF6628E2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30FF2-9987-4488-93CB-6E444EB412A2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46A6B-68D2-4EC7-8599-5A7036E30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748B9-349D-4516-A43B-DCE9A45F60B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3CDBD-A4E1-4A3A-9D97-21BE053E4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DA056-9F07-4570-85F0-E4B62644958A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7C3AA-AA59-41D6-8704-DA0B913AB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t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147A5-12A8-4D1F-B57D-C424402D56A5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0875C-DF59-4413-B060-CDE06EF54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tIns="0" bIns="0" anchor="ctr" anchorCtr="0"/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2910F-4A44-472F-8084-62F8F7EB2897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FBEDC-CA1A-4771-828F-6F5624571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D3297-8661-4F44-ABBB-2FBB7029F14F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D840E-AB81-49E7-B6C6-FFE32E07D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/>
          <p:cNvCxnSpPr/>
          <p:nvPr/>
        </p:nvCxnSpPr>
        <p:spPr>
          <a:xfrm rot="5400000">
            <a:off x="4267201" y="3429000"/>
            <a:ext cx="6858000" cy="3175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6"/>
          <p:cNvSpPr/>
          <p:nvPr/>
        </p:nvSpPr>
        <p:spPr bwMode="hidden">
          <a:xfrm>
            <a:off x="0" y="0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04ED-7C46-4BDD-8EAB-7FB7A989971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E7A21-78EE-4B4C-8B0A-90E116128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9CDED-25B5-46AA-9561-DEEA87A5D7F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9A3FC-5C42-4684-A192-6B56DBFBF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D927A-563A-47A2-8C57-43E1CDC1FAB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EA983-4F23-4F56-9BD6-6074A5A86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8F03F-0042-4E48-A506-515881097AB6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6981A-43F2-4983-97F7-79DAB9CDD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6C6E4-F1B6-43FA-B264-9D9E1A8158EC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79ED3-DB99-4DAC-93CF-99236BA8E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EB86D-4273-4FA2-89CD-3A725A0883F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0CF81-954C-4596-BBD0-E55A9B42F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30346-14F7-4DFF-82D1-8BCDEAD2674D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AC0FE-7EAB-43DF-B87F-CA4541C6C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18FE-90C7-4605-A74E-1086FD773DFC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16891-6CFC-430C-A4D1-1BC032C1E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C4432-7868-4C1D-99E3-E6D6B3AF4FD9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A2D11-1E59-4F40-A930-1556A110E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0990D-54E4-4E9A-97B3-ADFEBE0A42E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4B0C0-5539-48BE-988F-179340C95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C0C9C-EF13-4A9C-A050-4865D9B908C6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A2ED2-7F9F-4250-B4AB-0B8D9B352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59B2A-8299-4B31-BA76-D912F8CCD8DC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992AA-DCC1-4234-BE1D-553672061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71491-241B-46CC-9456-8D46AE53785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E42EA-ADBF-4524-8374-7662A6862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11B4D-5243-4381-93CA-D78C37638812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D219C-BF28-43A9-B363-1511164DE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7BE9D-78F6-4AD1-B5E3-A1D40AC855AF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273A4-C07C-430E-BF8C-D295FDC7A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71718-45EB-4E0F-BD20-C5729EBAB8D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26EFA-0796-4012-BA8A-9D6902EF8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E2AD8-50D4-4BAC-9D9D-B92A80013FE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25D5F-4675-4253-AF77-9A35D6AD7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1FCF7-B59A-4569-9133-A23B4FDBF5DE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8321A-B03E-4DEE-9A45-7122BF069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FADDD-6019-4E13-9838-386FF7724E1C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F4475-177D-435B-A168-C394F6424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5FC83-4091-4E47-A39D-26BD0BB81561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C4174-5D17-4E80-A6BD-C73DC7086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C1A4B-1026-4730-98BD-FD221D648E10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C3821-31FF-441B-8375-824ACC9E8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B4706-297D-48D9-9F6D-750BF270ABD5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CC4E9-E75A-4A2B-BFBB-02A491F2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024D8-05A7-4FB1-A52C-DAF58B626265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F6014-B743-476E-B85E-7C366EA70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BD5C-FE15-4CDE-B52E-14B422A10D11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4ED12-0408-4413-8B15-6E7CEB263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7BFF0-043F-46FA-8255-B103DE97800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BE9D5-EB75-4AC8-844D-D7BA6F1DE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1414BA-80A7-4514-B62E-EAFC232A1FCF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BD97B1-7E3B-4BCB-B8F1-ADBF14A87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C3AE6-0DDB-44FA-8F85-4C8E28060B5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24666-913D-4874-8AE4-AB178214B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DFF7E2-9822-4C7E-9A34-9317544F08E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03AE70-2047-4D6C-8923-610A856D8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2F737-9375-45F8-BD36-8EF7DD2126A7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05028-68AE-44CF-B27B-A36B867F3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EFCF9-B6B5-4F91-BF3C-758642826162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A32AF-EB3D-4B4B-8C9D-2D37B8DD8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54143-6548-496B-9FA5-0D9B9E81F889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915AA-3478-43F7-A51F-B0639064E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0246D-8192-4ED4-9EC3-D93C9D31C2CE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1320-51BE-4B71-9D85-F4A82DD38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94E78B-49D5-4483-92D9-2173071A9239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65D48C-4C0E-453E-B0DE-B300E58CF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D8D3-7211-4A0F-99CA-C76656EE5A7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7952A-44CA-474A-ACE1-06946F9AA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4FC9C3-2C9D-4462-A6B0-CBFED514B1DD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86B136-49F0-413F-9A85-592486EAF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BB748-2237-4D2D-805A-0AF1E110D85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A59F9-8398-40BA-BC5A-AD4F5146D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54E92-CDEE-407A-B87C-03012F67A806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9112F-7814-46D7-B34D-F1B2CFB3E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7CC83-6B94-4A66-8C40-B2AE829B6DA0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2960B-5D2B-42B3-8D87-9F149011A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46C8A-E6EC-492C-9BEB-5C1DF715EB8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CFCBF-7AD9-4E0D-9AAA-648B6CB15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BEBE2-CC73-4636-BB90-F1EF592EEFF6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44B97-AB68-4770-9A21-13955E54F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5912D-4552-41AC-9956-F05F664C6CB7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46461-8A9F-48F2-B8C0-5080906E2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2DB26-8FEE-453E-B754-A708B6407C9E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F6E8D-76AB-48E5-80EB-5863C7A67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01BB2-ECE7-45CF-930A-E5DC9A427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E417A-CB39-456C-81D1-0DFD10A8F61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1D758-92B8-4C96-9244-2C5350AAE71E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C70DC-9327-4533-B3BF-4E8F52A5E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D5CF0-4123-45B7-B9B0-4BD2775E631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A334D-E746-4F05-AB3B-3493AE6D8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B36CF-8903-41E2-8DCC-BA235C166840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14741-FBDB-4723-89CB-B76333233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DCE85-A5F5-483C-8C47-38754C4AAB1A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195EC-1B4A-45D6-82C2-C99CF6DFE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89886-AA60-404F-B0E1-84EB0DB3576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05139-BCE6-4F03-96E0-FFEC98B96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05E7-0800-44E7-9A11-28737F0F88F7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C36EA-B7EA-47CF-8084-58D941F8C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verOverlay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6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E000EEA-65A5-460E-9609-9F591E27242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2908310-3F83-4138-8BE6-913D66E5B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3A51E-113A-43DE-B0D3-5712D19F6B2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98B0C-19F4-4669-9AAC-70FA7DEE3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12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6" name="Straight Connector 13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4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3C3E8-479F-46B2-8A75-A7833BD12C13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ACBF9-CE19-410C-8304-95C3AC6D3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overOverla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1173163" y="2887663"/>
            <a:ext cx="6778625" cy="923925"/>
            <a:chOff x="1172584" y="1381459"/>
            <a:chExt cx="6779110" cy="923330"/>
          </a:xfrm>
        </p:grpSpPr>
        <p:sp>
          <p:nvSpPr>
            <p:cNvPr id="6" name="TextBox 8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2033" y="1927207"/>
              <a:ext cx="3119661" cy="158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FAEB4-2713-4E85-8503-1F99DD2FCC0F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87631-34FB-4DAA-B630-246E336BC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6" name="TextBox 13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7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05EC2-8976-442F-8F45-70E49B3308E7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46A61-BF8E-4CEC-95B1-6A41A296B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8" name="TextBox 15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9" name="Straight Connector 16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7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E649B-7609-4484-AE22-5963816F28B0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492B2-2BAB-44D8-A11E-5D3249024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4" name="TextBox 13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5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8C603-2AC6-4245-93E3-579D1D739FA2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E4943-EF17-4949-A2B1-B6BD5AF36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08CD9-86C0-46E1-9F16-C55DBDCC4D3A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18488-79FE-4FCD-BAA6-787CC6692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E67C9-1934-4C76-A3A7-2924C6170287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07673-0176-4DC3-97C6-C3831EB76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83FFA-A828-49E3-9577-9BE4F6FD5A18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C8CBA-34CF-467B-B101-E77235FC6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14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6" name="Straight Connector 15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6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245CD-ED6D-4B05-9A1E-4862241AE08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FB739-7F75-4931-B51F-1405EECAE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 rot="5400000">
            <a:off x="3908425" y="2881313"/>
            <a:ext cx="5481637" cy="922338"/>
            <a:chOff x="1815339" y="1381459"/>
            <a:chExt cx="5480154" cy="923330"/>
          </a:xfrm>
        </p:grpSpPr>
        <p:sp>
          <p:nvSpPr>
            <p:cNvPr id="5" name="TextBox 11"/>
            <p:cNvSpPr txBox="1"/>
            <p:nvPr/>
          </p:nvSpPr>
          <p:spPr>
            <a:xfrm>
              <a:off x="4146745" y="1381458"/>
              <a:ext cx="877650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6" name="Straight Connector 12"/>
            <p:cNvCxnSpPr/>
            <p:nvPr/>
          </p:nvCxnSpPr>
          <p:spPr>
            <a:xfrm flipH="1" flipV="1">
              <a:off x="1815339" y="1924967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3"/>
            <p:cNvCxnSpPr/>
            <p:nvPr/>
          </p:nvCxnSpPr>
          <p:spPr>
            <a:xfrm rot="10800000">
              <a:off x="4826011" y="1928146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EB345-F1F5-4545-8107-0A71C47224F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A2D11-CB17-4FE0-874F-1C1FB9B6A7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A42594-36CF-4E66-AEE4-02F12087C720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195252-FD5D-4EBC-A123-3CCB70161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3937" r:id="rId2"/>
    <p:sldLayoutId id="2147484009" r:id="rId3"/>
    <p:sldLayoutId id="2147483936" r:id="rId4"/>
    <p:sldLayoutId id="2147483935" r:id="rId5"/>
    <p:sldLayoutId id="2147483934" r:id="rId6"/>
    <p:sldLayoutId id="2147483933" r:id="rId7"/>
    <p:sldLayoutId id="2147483932" r:id="rId8"/>
    <p:sldLayoutId id="2147484010" r:id="rId9"/>
    <p:sldLayoutId id="2147483931" r:id="rId10"/>
    <p:sldLayoutId id="214748393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019C3D-52F0-4C64-9203-474E6D6B632E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0C088F-84BF-484A-B00A-5864C1A23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42" r:id="rId1"/>
    <p:sldLayoutId id="2147484000" r:id="rId2"/>
    <p:sldLayoutId id="2147484043" r:id="rId3"/>
    <p:sldLayoutId id="2147483999" r:id="rId4"/>
    <p:sldLayoutId id="2147484044" r:id="rId5"/>
    <p:sldLayoutId id="2147483998" r:id="rId6"/>
    <p:sldLayoutId id="2147483997" r:id="rId7"/>
    <p:sldLayoutId id="2147484045" r:id="rId8"/>
    <p:sldLayoutId id="2147484046" r:id="rId9"/>
    <p:sldLayoutId id="2147483996" r:id="rId10"/>
    <p:sldLayoutId id="21474839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391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E334345-3B37-4F3E-9781-AC3E90FB01ED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81C9157-91E2-4DD7-A61E-1BE52512A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04" r:id="rId2"/>
    <p:sldLayoutId id="2147484048" r:id="rId3"/>
    <p:sldLayoutId id="2147484049" r:id="rId4"/>
    <p:sldLayoutId id="2147484050" r:id="rId5"/>
    <p:sldLayoutId id="2147484051" r:id="rId6"/>
    <p:sldLayoutId id="2147484003" r:id="rId7"/>
    <p:sldLayoutId id="2147484052" r:id="rId8"/>
    <p:sldLayoutId id="2147484053" r:id="rId9"/>
    <p:sldLayoutId id="2147484002" r:id="rId10"/>
    <p:sldLayoutId id="214748400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0EC7FE9-ABDD-4CD3-8035-340577570E0C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4E89D98-24AA-49F4-81CC-E7FC81F14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620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07" r:id="rId7"/>
    <p:sldLayoutId id="2147484060" r:id="rId8"/>
    <p:sldLayoutId id="2147484061" r:id="rId9"/>
    <p:sldLayoutId id="2147484006" r:id="rId10"/>
    <p:sldLayoutId id="2147484005" r:id="rId11"/>
  </p:sldLayoutIdLst>
  <p:txStyles>
    <p:titleStyle>
      <a:lvl1pPr marL="53975" indent="-53975" algn="r" rtl="0" fontAlgn="base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2pPr>
      <a:lvl3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3pPr>
      <a:lvl4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4pPr>
      <a:lvl5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DD0890-DAD3-4439-BDF7-45D7704CFD3A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233F2B-9329-4C46-97F3-F46BA4CAD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8494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48495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21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99C92E4-1CD9-4D03-BD13-6F29E892CFE0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DD5FA1F-6285-4DD4-8791-E404FEF25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3942" r:id="rId2"/>
    <p:sldLayoutId id="2147484012" r:id="rId3"/>
    <p:sldLayoutId id="2147483941" r:id="rId4"/>
    <p:sldLayoutId id="2147484013" r:id="rId5"/>
    <p:sldLayoutId id="2147483940" r:id="rId6"/>
    <p:sldLayoutId id="2147484014" r:id="rId7"/>
    <p:sldLayoutId id="2147484015" r:id="rId8"/>
    <p:sldLayoutId id="2147484016" r:id="rId9"/>
    <p:sldLayoutId id="2147483939" r:id="rId10"/>
    <p:sldLayoutId id="214748393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61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10963F-8A56-47DC-A18C-C6D9F95C157A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EFCF33-6C85-40D2-A3D6-AEA1AB671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3950" r:id="rId2"/>
    <p:sldLayoutId id="2147484018" r:id="rId3"/>
    <p:sldLayoutId id="2147483949" r:id="rId4"/>
    <p:sldLayoutId id="2147483948" r:id="rId5"/>
    <p:sldLayoutId id="2147483947" r:id="rId6"/>
    <p:sldLayoutId id="2147483946" r:id="rId7"/>
    <p:sldLayoutId id="2147483945" r:id="rId8"/>
    <p:sldLayoutId id="2147484019" r:id="rId9"/>
    <p:sldLayoutId id="2147483944" r:id="rId10"/>
    <p:sldLayoutId id="2147483943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6675"/>
            <a:ext cx="9144000" cy="5521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0"/>
            <a:ext cx="8229600" cy="4117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05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 cap="all" spc="300" baseline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56C1C2-F329-42C8-8A6D-033C96113259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0" cap="all" spc="30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A9E309-0E47-4EF0-A6F4-D6649CD8A9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913"/>
            <a:ext cx="9144000" cy="158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4725"/>
            <a:ext cx="4114800" cy="70167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0" r:id="rId1"/>
    <p:sldLayoutId id="2147483957" r:id="rId2"/>
    <p:sldLayoutId id="2147484021" r:id="rId3"/>
    <p:sldLayoutId id="2147483956" r:id="rId4"/>
    <p:sldLayoutId id="2147483955" r:id="rId5"/>
    <p:sldLayoutId id="2147483954" r:id="rId6"/>
    <p:sldLayoutId id="2147484022" r:id="rId7"/>
    <p:sldLayoutId id="2147483953" r:id="rId8"/>
    <p:sldLayoutId id="2147483952" r:id="rId9"/>
    <p:sldLayoutId id="2147483951" r:id="rId10"/>
    <p:sldLayoutId id="2147484023" r:id="rId11"/>
  </p:sldLayoutIdLst>
  <p:txStyles>
    <p:titleStyle>
      <a:lvl1pPr algn="ctr" rtl="0" fontAlgn="base">
        <a:spcBef>
          <a:spcPts val="400"/>
        </a:spcBef>
        <a:spcAft>
          <a:spcPct val="0"/>
        </a:spcAft>
        <a:defRPr b="1" kern="1200" cap="all">
          <a:solidFill>
            <a:srgbClr val="404040"/>
          </a:solidFill>
          <a:latin typeface="+mj-lt"/>
          <a:ea typeface="+mj-ea"/>
          <a:cs typeface="Tunga" pitchFamily="2"/>
        </a:defRPr>
      </a:lvl1pPr>
      <a:lvl2pPr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2pPr>
      <a:lvl3pPr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3pPr>
      <a:lvl4pPr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4pPr>
      <a:lvl5pPr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5pPr>
      <a:lvl6pPr marL="4572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6pPr>
      <a:lvl7pPr marL="9144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7pPr>
      <a:lvl8pPr marL="13716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8pPr>
      <a:lvl9pPr marL="18288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Constantia" pitchFamily="18" charset="0"/>
          <a:cs typeface="Tunga" pitchFamily="34" charset="0"/>
        </a:defRPr>
      </a:lvl9pPr>
    </p:titleStyle>
    <p:bodyStyle>
      <a:lvl1pPr algn="ctr" rtl="0" fontAlgn="base">
        <a:spcBef>
          <a:spcPts val="600"/>
        </a:spcBef>
        <a:spcAft>
          <a:spcPct val="0"/>
        </a:spcAft>
        <a:buClr>
          <a:schemeClr val="accent1"/>
        </a:buClr>
        <a:defRPr sz="2000" kern="1200" spc="3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algn="ctr" rtl="0" fontAlgn="base">
        <a:spcBef>
          <a:spcPts val="1200"/>
        </a:spcBef>
        <a:spcAft>
          <a:spcPct val="0"/>
        </a:spcAft>
        <a:buClr>
          <a:schemeClr val="accent1"/>
        </a:buClr>
        <a:defRPr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algn="ctr" rtl="0" fontAlgn="base">
        <a:spcBef>
          <a:spcPts val="1200"/>
        </a:spcBef>
        <a:spcAft>
          <a:spcPct val="0"/>
        </a:spcAft>
        <a:buClr>
          <a:schemeClr val="accent1"/>
        </a:buClr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algn="ctr" rtl="0" fontAlgn="base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algn="ctr" rtl="0" fontAlgn="base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7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224AD6-4D7F-434D-9663-6773716D0CC5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EA297F-8876-4809-A9E5-816A40078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7" r:id="rId2"/>
    <p:sldLayoutId id="2147483966" r:id="rId3"/>
    <p:sldLayoutId id="2147483965" r:id="rId4"/>
    <p:sldLayoutId id="2147483964" r:id="rId5"/>
    <p:sldLayoutId id="2147483963" r:id="rId6"/>
    <p:sldLayoutId id="2147483962" r:id="rId7"/>
    <p:sldLayoutId id="2147483961" r:id="rId8"/>
    <p:sldLayoutId id="2147483960" r:id="rId9"/>
    <p:sldLayoutId id="2147483959" r:id="rId10"/>
    <p:sldLayoutId id="214748395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246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6A6F4405-6F4F-42FD-B8DB-158DFC337269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F065A204-3444-4CB9-BCCC-763424B20B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7" r:id="rId2"/>
    <p:sldLayoutId id="2147484024" r:id="rId3"/>
    <p:sldLayoutId id="2147483976" r:id="rId4"/>
    <p:sldLayoutId id="2147483975" r:id="rId5"/>
    <p:sldLayoutId id="2147483974" r:id="rId6"/>
    <p:sldLayoutId id="2147483973" r:id="rId7"/>
    <p:sldLayoutId id="2147483972" r:id="rId8"/>
    <p:sldLayoutId id="2147483971" r:id="rId9"/>
    <p:sldLayoutId id="2147483970" r:id="rId10"/>
    <p:sldLayoutId id="2147483969" r:id="rId11"/>
  </p:sldLayoutIdLst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4759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8967043-069F-467E-BE36-182D75C5D211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A1B25E7-259B-4698-9A81-179473BE9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3985" r:id="rId2"/>
    <p:sldLayoutId id="2147484026" r:id="rId3"/>
    <p:sldLayoutId id="2147483984" r:id="rId4"/>
    <p:sldLayoutId id="2147483983" r:id="rId5"/>
    <p:sldLayoutId id="2147483982" r:id="rId6"/>
    <p:sldLayoutId id="2147484027" r:id="rId7"/>
    <p:sldLayoutId id="2147483981" r:id="rId8"/>
    <p:sldLayoutId id="2147484028" r:id="rId9"/>
    <p:sldLayoutId id="2147483980" r:id="rId10"/>
    <p:sldLayoutId id="21474839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7D77A6-50B9-4552-9B3B-B74B07AE46C4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4C7CEB-8A00-4F92-BD91-6A68627FD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9" r:id="rId1"/>
    <p:sldLayoutId id="2147483991" r:id="rId2"/>
    <p:sldLayoutId id="2147484030" r:id="rId3"/>
    <p:sldLayoutId id="2147483990" r:id="rId4"/>
    <p:sldLayoutId id="2147484031" r:id="rId5"/>
    <p:sldLayoutId id="2147483989" r:id="rId6"/>
    <p:sldLayoutId id="2147483988" r:id="rId7"/>
    <p:sldLayoutId id="2147484032" r:id="rId8"/>
    <p:sldLayoutId id="2147484033" r:id="rId9"/>
    <p:sldLayoutId id="2147483987" r:id="rId10"/>
    <p:sldLayoutId id="214748398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9333" name="Title Placeholder 1"/>
          <p:cNvSpPr>
            <a:spLocks noGrp="1"/>
          </p:cNvSpPr>
          <p:nvPr>
            <p:ph type="title"/>
          </p:nvPr>
        </p:nvSpPr>
        <p:spPr bwMode="auto">
          <a:xfrm>
            <a:off x="688975" y="569913"/>
            <a:ext cx="77565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933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8500" y="2247900"/>
            <a:ext cx="7747000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63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B86845-FEA9-46D1-8096-6A6480E1EBBB}" type="datetimeFigureOut">
              <a:rPr lang="ru-RU"/>
              <a:pPr>
                <a:defRPr/>
              </a:pPr>
              <a:t>12.09.2017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0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8925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6EA98F-7FA0-4B3C-A931-660E028014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3994" r:id="rId7"/>
    <p:sldLayoutId id="2147483993" r:id="rId8"/>
    <p:sldLayoutId id="2147483992" r:id="rId9"/>
    <p:sldLayoutId id="2147484040" r:id="rId10"/>
    <p:sldLayoutId id="214748404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125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76288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"/>
        <a:defRPr sz="2200" kern="1200">
          <a:solidFill>
            <a:srgbClr val="262626"/>
          </a:solidFill>
          <a:latin typeface="+mn-lt"/>
          <a:ea typeface="+mn-ea"/>
          <a:cs typeface="+mn-cs"/>
        </a:defRPr>
      </a:lvl2pPr>
      <a:lvl3pPr marL="1143000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508125" indent="-3190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1828800" indent="-3190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1600" kern="1200">
          <a:solidFill>
            <a:srgbClr val="262626"/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970"/>
            <a:ext cx="7772400" cy="14700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/>
              <a:t>Задачи, средства и методы </a:t>
            </a:r>
            <a:r>
              <a:rPr lang="ru-RU" sz="3200" dirty="0"/>
              <a:t>физического </a:t>
            </a:r>
            <a:r>
              <a:rPr lang="ru-RU" sz="3200" dirty="0" smtClean="0"/>
              <a:t>воспитания в старшем школьном возрасте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913" y="1989138"/>
            <a:ext cx="6400800" cy="1752600"/>
          </a:xfrm>
        </p:spPr>
        <p:txBody>
          <a:bodyPr>
            <a:noAutofit/>
          </a:bodyPr>
          <a:lstStyle/>
          <a:p>
            <a:pPr marR="0">
              <a:lnSpc>
                <a:spcPct val="80000"/>
              </a:lnSpc>
            </a:pPr>
            <a:r>
              <a:rPr lang="ru-RU" sz="2400" dirty="0" smtClean="0"/>
              <a:t>Школьные годы - один из важнейших этапов в становлении человека как активного члена общества. В этот период завершается развитие физиологических систем, в том числе и двигательного аппарата.</a:t>
            </a:r>
          </a:p>
          <a:p>
            <a:pPr marR="0">
              <a:lnSpc>
                <a:spcPct val="80000"/>
              </a:lnSpc>
            </a:pPr>
            <a:r>
              <a:rPr lang="ru-RU" sz="2400" dirty="0" smtClean="0"/>
              <a:t>Формирование основных двигательных качеств и навыков в процессе физического воспитания может быть более успешным при условии обоснованного применения средств и методов физической культуры. Однако при этом необходимо учитывать возрастно-половые и индивидуальные особенности детей и подростков, а также резервные возможности их организма на разных этапах развития.</a:t>
            </a:r>
          </a:p>
          <a:p>
            <a:pPr marR="0">
              <a:lnSpc>
                <a:spcPct val="80000"/>
              </a:lnSpc>
            </a:pPr>
            <a:endParaRPr lang="ru-RU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Rectangle 1"/>
          <p:cNvSpPr>
            <a:spLocks noChangeArrowheads="1"/>
          </p:cNvSpPr>
          <p:nvPr/>
        </p:nvSpPr>
        <p:spPr bwMode="auto">
          <a:xfrm>
            <a:off x="4654550" y="1052513"/>
            <a:ext cx="4376738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000">
                <a:cs typeface="Times New Roman" pitchFamily="18" charset="0"/>
              </a:rPr>
              <a:t>Плавание: </a:t>
            </a:r>
            <a:endParaRPr lang="ru-RU" sz="2000"/>
          </a:p>
          <a:p>
            <a:pPr indent="450850" algn="just" eaLnBrk="0" hangingPunct="0"/>
            <a:r>
              <a:rPr lang="ru-RU" sz="2000">
                <a:cs typeface="Times New Roman" pitchFamily="18" charset="0"/>
              </a:rPr>
              <a:t>1) повторное проплывание отрезков 25—100 м; </a:t>
            </a:r>
            <a:endParaRPr lang="ru-RU" sz="2000"/>
          </a:p>
          <a:p>
            <a:pPr indent="450850" algn="just" eaLnBrk="0" hangingPunct="0"/>
            <a:r>
              <a:rPr lang="ru-RU" sz="2000">
                <a:cs typeface="Times New Roman" pitchFamily="18" charset="0"/>
              </a:rPr>
              <a:t>2) плавание в умеренном и переменном темпе до 600 м (для развития выносливости); </a:t>
            </a:r>
            <a:endParaRPr lang="ru-RU" sz="2000"/>
          </a:p>
          <a:p>
            <a:pPr indent="450850" algn="just" eaLnBrk="0" hangingPunct="0"/>
            <a:r>
              <a:rPr lang="ru-RU" sz="2000">
                <a:cs typeface="Times New Roman" pitchFamily="18" charset="0"/>
              </a:rPr>
              <a:t>3) игры и эстафеты на воде и др.</a:t>
            </a:r>
            <a:endParaRPr lang="ru-RU" sz="2000"/>
          </a:p>
        </p:txBody>
      </p:sp>
      <p:pic>
        <p:nvPicPr>
          <p:cNvPr id="169986" name="Picture 3" descr="http://rsport.ru/images/60763/92/607639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988" y="1257300"/>
            <a:ext cx="43942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9987" name="Picture 5" descr="http://stroiniashka.ru/statii/eshe_str/poh/8/nadpis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810000"/>
            <a:ext cx="45450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Прямоугольник 1"/>
          <p:cNvSpPr>
            <a:spLocks noChangeArrowheads="1"/>
          </p:cNvSpPr>
          <p:nvPr/>
        </p:nvSpPr>
        <p:spPr bwMode="auto">
          <a:xfrm>
            <a:off x="0" y="0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Palatino Linotype" pitchFamily="18" charset="0"/>
              </a:rPr>
              <a:t>Элементы единоборств: </a:t>
            </a:r>
          </a:p>
          <a:p>
            <a:r>
              <a:rPr lang="ru-RU">
                <a:latin typeface="Palatino Linotype" pitchFamily="18" charset="0"/>
              </a:rPr>
              <a:t>1) силовые упражнения и единоборства в парах; </a:t>
            </a:r>
          </a:p>
          <a:p>
            <a:r>
              <a:rPr lang="ru-RU">
                <a:latin typeface="Palatino Linotype" pitchFamily="18" charset="0"/>
              </a:rPr>
              <a:t>2) подвижные игры типа «Сила и ловкость», «Борьба всадников», «Борьба двое против двоих» и т.д.; </a:t>
            </a:r>
          </a:p>
          <a:p>
            <a:r>
              <a:rPr lang="ru-RU">
                <a:latin typeface="Palatino Linotype" pitchFamily="18" charset="0"/>
              </a:rPr>
              <a:t>3) приемы самостраховки; </a:t>
            </a:r>
          </a:p>
          <a:p>
            <a:r>
              <a:rPr lang="ru-RU">
                <a:latin typeface="Palatino Linotype" pitchFamily="18" charset="0"/>
              </a:rPr>
              <a:t>4) приемы борьбы лежа и стоя; </a:t>
            </a:r>
          </a:p>
          <a:p>
            <a:r>
              <a:rPr lang="ru-RU">
                <a:latin typeface="Palatino Linotype" pitchFamily="18" charset="0"/>
              </a:rPr>
              <a:t>5) учебные схватки.</a:t>
            </a:r>
          </a:p>
          <a:p>
            <a:r>
              <a:rPr lang="ru-RU">
                <a:latin typeface="Palatino Linotype" pitchFamily="18" charset="0"/>
              </a:rPr>
              <a:t>Наряду с юношами элементы единоборств могут осваивать и девушки, проявившие к этому интерес.</a:t>
            </a:r>
          </a:p>
        </p:txBody>
      </p:sp>
      <p:pic>
        <p:nvPicPr>
          <p:cNvPr id="171010" name="Picture 4" descr="http://www.dush2-vo.ru/upload/iblock/ac8/ac8b6426c4fe7ca8cea2fa20b8ec5e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8" y="3416300"/>
            <a:ext cx="90678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1" name="Picture 6" descr="https://encrypted-tbn1.gstatic.com/images?q=tbn:ANd9GcRGiu0hXM23kVfMDPLAbXt1Ev2hGCcgVaqlVG06Opf4bxEAXbR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28575"/>
            <a:ext cx="3367088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3716338"/>
            <a:ext cx="8353425" cy="266541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В старшем школьном возрасте уроки физической культуры с юношами и девушками проводятся раздельно. Анатомо-физиологические и психические особенности юношей и девушек требуют различного подхода к организации занятий, подбору средств и методов обучения двигательным действиям и воспитанию физических качеств, к дозировке физической </a:t>
            </a:r>
            <a:r>
              <a:rPr lang="ru-RU" dirty="0" smtClean="0"/>
              <a:t>нагрузки.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7772400" cy="14700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/>
              <a:t>Методы физического воспитания детей старшего школьного </a:t>
            </a:r>
            <a:r>
              <a:rPr lang="ru-RU" sz="3200" b="1" smtClean="0"/>
              <a:t>возраста.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Прямоугольник 1"/>
          <p:cNvSpPr>
            <a:spLocks noChangeArrowheads="1"/>
          </p:cNvSpPr>
          <p:nvPr/>
        </p:nvSpPr>
        <p:spPr bwMode="auto">
          <a:xfrm>
            <a:off x="180975" y="692150"/>
            <a:ext cx="89630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mbria" pitchFamily="18" charset="0"/>
              </a:rPr>
              <a:t>При организации занятий с юношами надо помнить, что они должны быть готовы к службе в армии. Поэтому с ними следует предусмотреть занятия на местности, в нестандартных условиях, с различными помехами, в условиях дефицита времени, при максимальных физических и волевых нагрузках.</a:t>
            </a:r>
          </a:p>
        </p:txBody>
      </p:sp>
      <p:pic>
        <p:nvPicPr>
          <p:cNvPr id="173058" name="Picture 2" descr="http://www.abhaztur.com/upload/news/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138" y="2708275"/>
            <a:ext cx="5846762" cy="397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59" name="Прямоугольник 2"/>
          <p:cNvSpPr>
            <a:spLocks noChangeArrowheads="1"/>
          </p:cNvSpPr>
          <p:nvPr/>
        </p:nvSpPr>
        <p:spPr bwMode="auto">
          <a:xfrm>
            <a:off x="6019800" y="2708275"/>
            <a:ext cx="30003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>
                <a:latin typeface="Cambria" pitchFamily="18" charset="0"/>
              </a:rPr>
              <a:t>В старшем школьном возрасте в первую очередь следует уделить внимание развитию силовых и скоростно-силовых возможностей, различным видам выносливости.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0209"/>
            <a:ext cx="7772400" cy="119675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/>
              <a:t>Заключение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836613"/>
            <a:ext cx="8569325" cy="17526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/>
              <a:t>1. В </a:t>
            </a:r>
            <a:r>
              <a:rPr lang="ru-RU" sz="1600" dirty="0"/>
              <a:t>старшем школьном возрасте осуществляются общие задачи физического воспитания: оздоровительные, образовательные и воспитательные. Эти задачи очень тесно взаимосвязаны между собой. Процесс физического воспитания детей старшего школьного возраста должен, строится так, чтобы одновременно решались все перечисленные задачи.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/>
              <a:t>2</a:t>
            </a:r>
            <a:r>
              <a:rPr lang="ru-RU" sz="1600" dirty="0" smtClean="0"/>
              <a:t>. </a:t>
            </a:r>
            <a:r>
              <a:rPr lang="ru-RU" sz="1600" dirty="0"/>
              <a:t>С</a:t>
            </a:r>
            <a:r>
              <a:rPr lang="ru-RU" sz="1600" dirty="0" smtClean="0"/>
              <a:t>тарший </a:t>
            </a:r>
            <a:r>
              <a:rPr lang="ru-RU" sz="1600" dirty="0"/>
              <a:t>школьный возраст характеризуется продолжением процесса роста и развития, что выражается в относительно спокойном и равномерном его протекании в отдельных органах и системах. В этом возрасте замедляются рост тела в длину и увеличение его размеров в ширину, а также прирост в массе. Различия между юношами и девушками в размерах и формах тела достигают максимума</a:t>
            </a:r>
            <a:r>
              <a:rPr lang="ru-RU" sz="1600" dirty="0" smtClean="0"/>
              <a:t>.</a:t>
            </a:r>
          </a:p>
          <a:p>
            <a:pPr fontAlgn="auto">
              <a:spcAft>
                <a:spcPts val="0"/>
              </a:spcAft>
              <a:defRPr/>
            </a:pPr>
            <a:endParaRPr lang="ru-RU" sz="1600" dirty="0"/>
          </a:p>
          <a:p>
            <a:pPr fontAlgn="auto">
              <a:spcAft>
                <a:spcPts val="0"/>
              </a:spcAft>
              <a:defRPr/>
            </a:pPr>
            <a:endParaRPr lang="ru-RU" sz="1600" dirty="0"/>
          </a:p>
          <a:p>
            <a:pPr fontAlgn="auto">
              <a:spcAft>
                <a:spcPts val="0"/>
              </a:spcAft>
              <a:defRPr/>
            </a:pPr>
            <a:r>
              <a:rPr lang="ru-RU" sz="1600" dirty="0" smtClean="0"/>
              <a:t>3 .</a:t>
            </a:r>
            <a:r>
              <a:rPr lang="ru-RU" sz="1600" dirty="0"/>
              <a:t>В основу методики развития физического воспитания у детей старшего школьного возраста входят: В старшем школьном возрасте уроки физической культуры с юношами и девушками проводятся раздельно. Анатомо-физиологические и психические особенности юношей и девушек требуют различного подхода к организации </a:t>
            </a:r>
            <a:r>
              <a:rPr lang="ru-RU" sz="1600" dirty="0" smtClean="0"/>
              <a:t>занятий и </a:t>
            </a:r>
            <a:r>
              <a:rPr lang="ru-RU" sz="1600" dirty="0"/>
              <a:t>воспитанию физических </a:t>
            </a:r>
            <a:r>
              <a:rPr lang="ru-RU" sz="1600" dirty="0" smtClean="0"/>
              <a:t>качеств. В </a:t>
            </a:r>
            <a:r>
              <a:rPr lang="ru-RU" sz="1600" dirty="0"/>
              <a:t>старшем школьном возрасте в первую очередь следует уделить внимание развитию силовых и скоростно-силовых возможностей, различным видам </a:t>
            </a:r>
            <a:r>
              <a:rPr lang="ru-RU" sz="1600" dirty="0" smtClean="0"/>
              <a:t>выносливости. Наиболее </a:t>
            </a:r>
            <a:r>
              <a:rPr lang="ru-RU" sz="1600" dirty="0"/>
              <a:t>целесообразными средствами физического воспитания в этот период являются: гимнастические и акробатические упражнения, легкоатлетические упражнения, спортивные игры, плавание, элементы </a:t>
            </a:r>
            <a:r>
              <a:rPr lang="ru-RU" sz="1600" dirty="0" smtClean="0"/>
              <a:t>единоборств.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2997200"/>
            <a:ext cx="6400800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Холодов Ж.К. – Теория и методика физического воспитания и спорта: Учебник. - М.: Академия, 2003.-480с.</a:t>
            </a:r>
          </a:p>
        </p:txBody>
      </p:sp>
      <p:sp>
        <p:nvSpPr>
          <p:cNvPr id="175106" name="Заголовок 1"/>
          <p:cNvSpPr>
            <a:spLocks noGrp="1"/>
          </p:cNvSpPr>
          <p:nvPr>
            <p:ph type="ctrTitle"/>
          </p:nvPr>
        </p:nvSpPr>
        <p:spPr>
          <a:xfrm>
            <a:off x="539750" y="333375"/>
            <a:ext cx="7772400" cy="1470025"/>
          </a:xfrm>
        </p:spPr>
        <p:txBody>
          <a:bodyPr/>
          <a:lstStyle/>
          <a:p>
            <a:r>
              <a:rPr lang="ru-RU" b="1" smtClean="0"/>
              <a:t>Список используемой литературы</a:t>
            </a:r>
            <a:endParaRPr lang="ru-RU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Спасибо за внимание!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r">
              <a:buNone/>
            </a:pPr>
            <a:endParaRPr lang="ru-RU" sz="2000" dirty="0" smtClean="0"/>
          </a:p>
          <a:p>
            <a:pPr algn="r">
              <a:buNone/>
            </a:pPr>
            <a:r>
              <a:rPr lang="ru-RU" sz="2000" dirty="0" smtClean="0"/>
              <a:t>Учитель физической культуры </a:t>
            </a:r>
          </a:p>
          <a:p>
            <a:pPr algn="r">
              <a:buNone/>
            </a:pPr>
            <a:r>
              <a:rPr lang="ru-RU" sz="2000" dirty="0" smtClean="0"/>
              <a:t>МБОУ </a:t>
            </a:r>
            <a:r>
              <a:rPr lang="ru-RU" sz="2000" dirty="0" err="1" smtClean="0"/>
              <a:t>Лопандинская</a:t>
            </a:r>
            <a:r>
              <a:rPr lang="ru-RU" sz="2000" dirty="0" smtClean="0"/>
              <a:t> СОШ</a:t>
            </a:r>
          </a:p>
          <a:p>
            <a:pPr algn="r">
              <a:buNone/>
            </a:pPr>
            <a:r>
              <a:rPr lang="ru-RU" sz="2000" dirty="0" smtClean="0"/>
              <a:t>А.И. </a:t>
            </a:r>
            <a:r>
              <a:rPr lang="ru-RU" sz="2000" dirty="0" err="1" smtClean="0"/>
              <a:t>Низелюк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Заголовок 1"/>
          <p:cNvSpPr>
            <a:spLocks noGrp="1"/>
          </p:cNvSpPr>
          <p:nvPr>
            <p:ph type="title"/>
          </p:nvPr>
        </p:nvSpPr>
        <p:spPr bwMode="auto">
          <a:xfrm>
            <a:off x="179388" y="2420938"/>
            <a:ext cx="8713787" cy="151288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effectLst/>
                <a:latin typeface="Times New Roman" pitchFamily="18" charset="0"/>
                <a:cs typeface="Times New Roman" pitchFamily="18" charset="0"/>
              </a:rPr>
              <a:t>Так какие же задачи ставит физическое воспитание в данном возрасте:</a:t>
            </a:r>
            <a:br>
              <a:rPr lang="ru-RU" sz="1600" b="1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>1) приобретение двигательного опыта посредством овладения новыми двигательными действиями и формирование умений применять их в различных по сложности условиях;</a:t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>2) дальнейшее развитие кондиционных и координационных способностей;</a:t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>3) формирование знаний: о закономерностях двигательной активности, спортивной тренировке; о значении занятий физическими упражнениями для будущей трудовой деятельности; о выполнении функций отцовства и материнства, о подготовке к службе в армии;</a:t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>4) закрепление навыков в систематичных и регулярных занятиях физическими упражнениями и избранными видами спорта;</a:t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  <a:t>5) формирование адекватной самооценки личности, нравственного самосознания, мировоззрения, коллективизма; развитие целеустремленности, уверенности, выдержки, самообладания;</a:t>
            </a:r>
            <a:br>
              <a:rPr lang="ru-RU" sz="160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60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1052513"/>
            <a:ext cx="8135937" cy="14700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Возрастные анатомо-физиологические особенности развития детей старшего школьного возраста.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3644900"/>
            <a:ext cx="8135937" cy="1752600"/>
          </a:xfrm>
        </p:spPr>
        <p:txBody>
          <a:bodyPr>
            <a:normAutofit fontScale="25000" lnSpcReduction="20000"/>
          </a:bodyPr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200" b="1" dirty="0">
                <a:solidFill>
                  <a:schemeClr val="tx1"/>
                </a:solidFill>
              </a:rPr>
              <a:t> 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b="1" dirty="0">
                <a:solidFill>
                  <a:schemeClr val="tx1"/>
                </a:solidFill>
              </a:rPr>
              <a:t>В этом возрасте замедляются рост тела в длину и увеличение его размеров в ширину, а также прирост в массе. Различия между юношами и девушками в размерах и формах тела достигают максимума. Юноши перегоняют девушек в росте и массе тела. Юноши (в среднем) выше девушек на 10—12 см и тяжелее на 5— 8 кг. Масса их мышц по отношению к массе всего тела больше на 13%, а масса подкожной жировой ткани меньше на 10%, чем у девушек. Туловище юношей немного короче, а руки и ноги длиннее, чем у девушек.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Прямоугольник 1"/>
          <p:cNvSpPr>
            <a:spLocks noChangeArrowheads="1"/>
          </p:cNvSpPr>
          <p:nvPr/>
        </p:nvSpPr>
        <p:spPr bwMode="auto">
          <a:xfrm>
            <a:off x="3797300" y="928688"/>
            <a:ext cx="496570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FF0000"/>
                </a:solidFill>
                <a:latin typeface="Trebuchet MS" pitchFamily="34" charset="0"/>
              </a:rPr>
              <a:t>Сердце юношей на 10—15% больше по объему и массе, чем у девушек; пульс реже на 6—8 уд./мин, сердечные сокращения сильнее, что обусловливает больший выброс крови в сосуды и более высокое кровяное давление. Девушки дышат чаще и не так глубоко, как юноши; жизненная емкость их легких примерно на 100 см</a:t>
            </a:r>
            <a:r>
              <a:rPr lang="ru-RU" sz="2400" baseline="30000">
                <a:solidFill>
                  <a:srgbClr val="FF0000"/>
                </a:solidFill>
                <a:latin typeface="Trebuchet MS" pitchFamily="34" charset="0"/>
              </a:rPr>
              <a:t>3</a:t>
            </a:r>
            <a:r>
              <a:rPr lang="ru-RU" sz="2400">
                <a:solidFill>
                  <a:srgbClr val="FF0000"/>
                </a:solidFill>
                <a:latin typeface="Trebuchet MS" pitchFamily="34" charset="0"/>
              </a:rPr>
              <a:t> меньше.</a:t>
            </a:r>
          </a:p>
        </p:txBody>
      </p:sp>
      <p:pic>
        <p:nvPicPr>
          <p:cNvPr id="163842" name="Picture 2" descr="http://relief-body.com/wp-content/uploads/2012/10/heart_infig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908050"/>
            <a:ext cx="3673475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1628775"/>
            <a:ext cx="8569325" cy="1752600"/>
          </a:xfrm>
        </p:spPr>
        <p:txBody>
          <a:bodyPr/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Наиболее </a:t>
            </a:r>
            <a:r>
              <a:rPr lang="ru-RU" sz="1600" dirty="0"/>
              <a:t>целесообразными средствами физического воспитания в этот период являются: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/>
              <a:t>Гимнастические и акробатические упражнения: 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/>
              <a:t>1) Общеразвивающие упражнения без предметов на месте и в движении; 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/>
              <a:t>2) обще-развивающие упражнения с предметами: юноши — с набивными мячами 3—5 кг, гантелями до 8 кг, гирями 16 и 24 кг; упражнения на тренажерах; девушки — с обручами, булавами, скакалкой, большими мячами; 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/>
              <a:t>3) упражнения на параллельных брусьях и перекладине (юноши), упражнения на бревне и разновысоких брусьях (девушки); 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/>
              <a:t>4) опорные прыжки через гимнастического коня;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/>
              <a:t>5) акробатические упражнения: юноши — длинный кувырок через препятствие высотой до 90 см, стойка на руках, переворот боком с места и с разбега; девушки — сед углом, стойка на лопатках, «мост», кувырки вперед и назад; 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/>
              <a:t>6) ритмическая гимнастика; 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/>
              <a:t>7) эстафеты, игры, полосы препятствий с использованием гимнастического инвентаря и др.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>
                <a:solidFill>
                  <a:schemeClr val="tx1"/>
                </a:solidFill>
              </a:rPr>
              <a:t>Средства физического воспитания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Rectangle 2"/>
          <p:cNvSpPr>
            <a:spLocks noChangeArrowheads="1"/>
          </p:cNvSpPr>
          <p:nvPr/>
        </p:nvSpPr>
        <p:spPr bwMode="auto">
          <a:xfrm>
            <a:off x="107950" y="36513"/>
            <a:ext cx="8891588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1400">
                <a:cs typeface="Times New Roman" pitchFamily="18" charset="0"/>
              </a:rPr>
              <a:t>Легкоатлетические упражнения: </a:t>
            </a:r>
            <a:endParaRPr lang="ru-RU" sz="700"/>
          </a:p>
          <a:p>
            <a:pPr indent="450850" algn="just" eaLnBrk="0" hangingPunct="0"/>
            <a:r>
              <a:rPr lang="ru-RU" sz="1400">
                <a:cs typeface="Times New Roman" pitchFamily="18" charset="0"/>
              </a:rPr>
              <a:t>1) беговые упражнения; </a:t>
            </a:r>
            <a:endParaRPr lang="ru-RU" sz="700"/>
          </a:p>
          <a:p>
            <a:pPr indent="450850" algn="just" eaLnBrk="0" hangingPunct="0"/>
            <a:r>
              <a:rPr lang="ru-RU" sz="1400">
                <a:cs typeface="Times New Roman" pitchFamily="18" charset="0"/>
              </a:rPr>
              <a:t>2) бег с ускорением; </a:t>
            </a:r>
            <a:endParaRPr lang="ru-RU" sz="700"/>
          </a:p>
          <a:p>
            <a:pPr indent="450850" algn="just" eaLnBrk="0" hangingPunct="0"/>
            <a:r>
              <a:rPr lang="ru-RU" sz="1400">
                <a:cs typeface="Times New Roman" pitchFamily="18" charset="0"/>
              </a:rPr>
              <a:t>3) бег с высокого и низкого старта до 40 м; </a:t>
            </a:r>
            <a:endParaRPr lang="ru-RU" sz="700"/>
          </a:p>
          <a:p>
            <a:pPr indent="450850" algn="just" eaLnBrk="0" hangingPunct="0"/>
            <a:r>
              <a:rPr lang="ru-RU" sz="1400">
                <a:cs typeface="Times New Roman" pitchFamily="18" charset="0"/>
              </a:rPr>
              <a:t>4) бег на 60 и 100 м с максимальной скоростью; </a:t>
            </a:r>
            <a:endParaRPr lang="ru-RU" sz="700"/>
          </a:p>
          <a:p>
            <a:pPr indent="450850" algn="just" eaLnBrk="0" hangingPunct="0"/>
            <a:r>
              <a:rPr lang="ru-RU" sz="1400">
                <a:cs typeface="Times New Roman" pitchFamily="18" charset="0"/>
              </a:rPr>
              <a:t>5) эстафетный бег; </a:t>
            </a:r>
            <a:endParaRPr lang="ru-RU" sz="700"/>
          </a:p>
          <a:p>
            <a:pPr indent="450850" algn="just" eaLnBrk="0" hangingPunct="0"/>
            <a:r>
              <a:rPr lang="ru-RU" sz="1400">
                <a:cs typeface="Times New Roman" pitchFamily="18" charset="0"/>
              </a:rPr>
              <a:t>6) бег в равномерном и переменном темпе: юноши — 20—25 мин; девушки — 15—20 мин; </a:t>
            </a:r>
            <a:endParaRPr lang="ru-RU" sz="700"/>
          </a:p>
          <a:p>
            <a:pPr indent="450850" algn="just" eaLnBrk="0" hangingPunct="0"/>
            <a:r>
              <a:rPr lang="ru-RU" sz="1400">
                <a:cs typeface="Times New Roman" pitchFamily="18" charset="0"/>
              </a:rPr>
              <a:t>7) кросс: юноши — 3—5 км, девушки — 2—3 км; </a:t>
            </a:r>
            <a:endParaRPr lang="ru-RU" sz="700"/>
          </a:p>
          <a:p>
            <a:pPr indent="450850" algn="just" eaLnBrk="0" hangingPunct="0"/>
            <a:r>
              <a:rPr lang="ru-RU" sz="1400">
                <a:cs typeface="Times New Roman" pitchFamily="18" charset="0"/>
              </a:rPr>
              <a:t>8) прыжки в длину с 13—15 шагов разбега; </a:t>
            </a:r>
            <a:endParaRPr lang="ru-RU" sz="700"/>
          </a:p>
          <a:p>
            <a:pPr indent="450850" algn="just" eaLnBrk="0" hangingPunct="0"/>
            <a:r>
              <a:rPr lang="ru-RU" sz="1400">
                <a:cs typeface="Times New Roman" pitchFamily="18" charset="0"/>
              </a:rPr>
              <a:t>9) прыжки в высоту с 9—10 шагов разбега; </a:t>
            </a:r>
            <a:endParaRPr lang="ru-RU" sz="700"/>
          </a:p>
          <a:p>
            <a:pPr indent="450850" algn="just" eaLnBrk="0" hangingPunct="0"/>
            <a:r>
              <a:rPr lang="ru-RU" sz="1400">
                <a:cs typeface="Times New Roman" pitchFamily="18" charset="0"/>
              </a:rPr>
              <a:t>10) метание малого мяча и гранаты в цель с расстояния 18—20 м (юноши) и 12—14 м (девушки) и на дальность с разбега; </a:t>
            </a:r>
            <a:endParaRPr lang="ru-RU" sz="700"/>
          </a:p>
          <a:p>
            <a:pPr indent="450850" algn="just" eaLnBrk="0" hangingPunct="0"/>
            <a:r>
              <a:rPr lang="ru-RU" sz="1400">
                <a:cs typeface="Times New Roman" pitchFamily="18" charset="0"/>
              </a:rPr>
              <a:t>11) челночный бег 10x10 м (юноши) и др.</a:t>
            </a:r>
            <a:endParaRPr lang="ru-RU"/>
          </a:p>
        </p:txBody>
      </p:sp>
      <p:pic>
        <p:nvPicPr>
          <p:cNvPr id="165890" name="Picture 4" descr="http://www.runners.ru/images/2012/2012_12/t_2ky5jzy4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" y="3789363"/>
            <a:ext cx="4503738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891" name="Picture 6" descr="http://www.lyceum8.ru/latl/pr3.ht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1375" y="3789363"/>
            <a:ext cx="4379913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96850" y="239713"/>
            <a:ext cx="8401050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>
            <a:spAutoFit/>
          </a:bodyPr>
          <a:lstStyle/>
          <a:p>
            <a:pPr indent="450850" algn="just"/>
            <a:r>
              <a:rPr lang="ru-RU" sz="1600">
                <a:solidFill>
                  <a:srgbClr val="23263C"/>
                </a:solidFill>
                <a:cs typeface="Times New Roman" pitchFamily="18" charset="0"/>
              </a:rPr>
              <a:t>Лыжная подготовка:</a:t>
            </a:r>
            <a:endParaRPr lang="ru-RU" sz="1600">
              <a:solidFill>
                <a:srgbClr val="23263C"/>
              </a:solidFill>
            </a:endParaRPr>
          </a:p>
          <a:p>
            <a:pPr indent="450850" algn="just" eaLnBrk="0" hangingPunct="0"/>
            <a:r>
              <a:rPr lang="ru-RU" sz="1600">
                <a:solidFill>
                  <a:srgbClr val="23263C"/>
                </a:solidFill>
                <a:cs typeface="Times New Roman" pitchFamily="18" charset="0"/>
              </a:rPr>
              <a:t>1) повторное прохождение отрезков: для развития скорости: юноши — 150—200 м, девушки — 100—150 м; для развития скоростной выносливости: юноши — 300—600 м; девушки — 300—450 м; </a:t>
            </a:r>
            <a:endParaRPr lang="ru-RU" sz="1600">
              <a:solidFill>
                <a:srgbClr val="23263C"/>
              </a:solidFill>
            </a:endParaRPr>
          </a:p>
          <a:p>
            <a:pPr indent="450850" algn="just" eaLnBrk="0" hangingPunct="0"/>
            <a:r>
              <a:rPr lang="ru-RU" sz="1600">
                <a:solidFill>
                  <a:srgbClr val="23263C"/>
                </a:solidFill>
                <a:cs typeface="Times New Roman" pitchFamily="18" charset="0"/>
              </a:rPr>
              <a:t>2) эстафеты на отрезках от 50 до 200 м; </a:t>
            </a:r>
            <a:endParaRPr lang="ru-RU" sz="1600">
              <a:solidFill>
                <a:srgbClr val="23263C"/>
              </a:solidFill>
            </a:endParaRPr>
          </a:p>
          <a:p>
            <a:pPr indent="450850" algn="just" eaLnBrk="0" hangingPunct="0"/>
            <a:r>
              <a:rPr lang="ru-RU" sz="1600">
                <a:solidFill>
                  <a:srgbClr val="23263C"/>
                </a:solidFill>
                <a:cs typeface="Times New Roman" pitchFamily="18" charset="0"/>
              </a:rPr>
              <a:t>3) прохождение учебных дистанций: 5 км (юноши), 3 км (девушки) и др.</a:t>
            </a:r>
            <a:endParaRPr lang="ru-RU" sz="1600">
              <a:solidFill>
                <a:srgbClr val="23263C"/>
              </a:solidFill>
            </a:endParaRPr>
          </a:p>
        </p:txBody>
      </p:sp>
      <p:pic>
        <p:nvPicPr>
          <p:cNvPr id="166914" name="Picture 3" descr="http://www.nfbgu.ru/images/newspost_images/%D0%9E%D1%82%D0%BA%D1%80%D1%8B%D1%82%D0%B8%D0%B5%20%D0%B7%D0%B8%D0%BC%D0%BD%D0%B5%D0%B3%D0%BE%20%D1%81%D0%BF%D0%BE%D1%80%D1%82%D0%B8%D0%B2%D0%BD%D0%BE%D0%B3%D0%BE%20%D1%81%D0%B5%D0%B7%D0%BE%D0%BD%D0%B0%202013-2014%20%D0%B3%D0%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19350"/>
            <a:ext cx="666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260350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Спортивные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игры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67939" name="Picture 2" descr="http://olimpicglory.by/wp-content/uploads/2009/02/%D0%B2%D0%B8%D0%B4%D1%8B-%D1%81%D0%BF%D0%BE%D1%80%D1%82%D0%B0_%D0%BA%D0%B0%D1%80%D1%82%D0%B8%D0%BD%D0%BA%D0%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5" y="1700213"/>
            <a:ext cx="8366125" cy="45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Прямоугольник 1"/>
          <p:cNvSpPr>
            <a:spLocks noChangeArrowheads="1"/>
          </p:cNvSpPr>
          <p:nvPr/>
        </p:nvSpPr>
        <p:spPr bwMode="auto">
          <a:xfrm>
            <a:off x="179388" y="260350"/>
            <a:ext cx="88566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 качестве базовых игр рекомендуются баскетбол, ручной мяч (гандбол), волейбол, футбол (для юношей).</a:t>
            </a:r>
          </a:p>
          <a:p>
            <a:r>
              <a:rPr lang="ru-RU">
                <a:latin typeface="Calibri" pitchFamily="34" charset="0"/>
              </a:rPr>
              <a:t>Регулярное использование спортивных игр в старших классах значительно повышает интерес к занятиям физической культурой.</a:t>
            </a:r>
          </a:p>
        </p:txBody>
      </p:sp>
      <p:pic>
        <p:nvPicPr>
          <p:cNvPr id="168962" name="Picture 2" descr="http://moi-portal.ru/uploads/images/00/00/02/2012/05/31/9775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1647825"/>
            <a:ext cx="9142412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_rels/them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BlackTie">
    <a:dk1>
      <a:srgbClr val="000000"/>
    </a:dk1>
    <a:lt1>
      <a:srgbClr val="FFFFFF"/>
    </a:lt1>
    <a:dk2>
      <a:srgbClr val="46464A"/>
    </a:dk2>
    <a:lt2>
      <a:srgbClr val="E3DCCF"/>
    </a:lt2>
    <a:accent1>
      <a:srgbClr val="6F6F74"/>
    </a:accent1>
    <a:accent2>
      <a:srgbClr val="A7B789"/>
    </a:accent2>
    <a:accent3>
      <a:srgbClr val="BEAE98"/>
    </a:accent3>
    <a:accent4>
      <a:srgbClr val="92A9B9"/>
    </a:accent4>
    <a:accent5>
      <a:srgbClr val="9C8265"/>
    </a:accent5>
    <a:accent6>
      <a:srgbClr val="8D6974"/>
    </a:accent6>
    <a:hlink>
      <a:srgbClr val="67AABF"/>
    </a:hlink>
    <a:folHlink>
      <a:srgbClr val="B1B5AB"/>
    </a:folHlink>
  </a:clrScheme>
</a:themeOverride>
</file>

<file path=ppt/theme/themeOverride4.xml><?xml version="1.0" encoding="utf-8"?>
<a:themeOverride xmlns:a="http://schemas.openxmlformats.org/drawingml/2006/main">
  <a:clrScheme name="Твердый переплет">
    <a:dk1>
      <a:sysClr val="windowText" lastClr="000000"/>
    </a:dk1>
    <a:lt1>
      <a:sysClr val="window" lastClr="FFFFFF"/>
    </a:lt1>
    <a:dk2>
      <a:srgbClr val="895D1D"/>
    </a:dk2>
    <a:lt2>
      <a:srgbClr val="ECE9C6"/>
    </a:lt2>
    <a:accent1>
      <a:srgbClr val="873624"/>
    </a:accent1>
    <a:accent2>
      <a:srgbClr val="D6862D"/>
    </a:accent2>
    <a:accent3>
      <a:srgbClr val="D0BE40"/>
    </a:accent3>
    <a:accent4>
      <a:srgbClr val="877F6C"/>
    </a:accent4>
    <a:accent5>
      <a:srgbClr val="972109"/>
    </a:accent5>
    <a:accent6>
      <a:srgbClr val="AEB795"/>
    </a:accent6>
    <a:hlink>
      <a:srgbClr val="CC9900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8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</TotalTime>
  <Words>1027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16</vt:i4>
      </vt:variant>
    </vt:vector>
  </HeadingPairs>
  <TitlesOfParts>
    <vt:vector size="29" baseType="lpstr">
      <vt:lpstr>Поток</vt:lpstr>
      <vt:lpstr>Солнцестояние</vt:lpstr>
      <vt:lpstr>Воздушный поток</vt:lpstr>
      <vt:lpstr>BlackTie</vt:lpstr>
      <vt:lpstr>Тема Office</vt:lpstr>
      <vt:lpstr>Исполнительная</vt:lpstr>
      <vt:lpstr>Аспект</vt:lpstr>
      <vt:lpstr>Бумажная</vt:lpstr>
      <vt:lpstr>Твердый переплет</vt:lpstr>
      <vt:lpstr>1_Бумажная</vt:lpstr>
      <vt:lpstr>Открытая</vt:lpstr>
      <vt:lpstr>Литейная</vt:lpstr>
      <vt:lpstr>Официальная</vt:lpstr>
      <vt:lpstr>Задачи, средства и методы физического воспитания в старшем школьном возрасте</vt:lpstr>
      <vt:lpstr>  Так какие же задачи ставит физическое воспитание в данном возрасте:  1) приобретение двигательного опыта посредством овладения новыми двигательными действиями и формирование умений применять их в различных по сложности условиях;  2) дальнейшее развитие кондиционных и координационных способностей;  3) формирование знаний: о закономерностях двигательной активности, спортивной тренировке; о значении занятий физическими упражнениями для будущей трудовой деятельности; о выполнении функций отцовства и материнства, о подготовке к службе в армии;  4) закрепление навыков в систематичных и регулярных занятиях физическими упражнениями и избранными видами спорта;  5) формирование адекватной самооценки личности, нравственного самосознания, мировоззрения, коллективизма; развитие целеустремленности, уверенности, выдержки, самообладания; </vt:lpstr>
      <vt:lpstr>Возрастные анатомо-физиологические особенности развития детей старшего школьного возраста.</vt:lpstr>
      <vt:lpstr>Слайд 4</vt:lpstr>
      <vt:lpstr>Средства физического воспитания </vt:lpstr>
      <vt:lpstr>Слайд 6</vt:lpstr>
      <vt:lpstr>Слайд 7</vt:lpstr>
      <vt:lpstr>Спортивные игры  </vt:lpstr>
      <vt:lpstr>Слайд 9</vt:lpstr>
      <vt:lpstr>Слайд 10</vt:lpstr>
      <vt:lpstr>Слайд 11</vt:lpstr>
      <vt:lpstr>Методы физического воспитания детей старшего школьного возраста.</vt:lpstr>
      <vt:lpstr>Слайд 13</vt:lpstr>
      <vt:lpstr>Заключение </vt:lpstr>
      <vt:lpstr>Список используемой литературы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физического воспитания</dc:title>
  <dc:creator>Артём</dc:creator>
  <cp:lastModifiedBy>Илья</cp:lastModifiedBy>
  <cp:revision>14</cp:revision>
  <dcterms:created xsi:type="dcterms:W3CDTF">2014-01-07T22:12:46Z</dcterms:created>
  <dcterms:modified xsi:type="dcterms:W3CDTF">2017-09-12T16:09:42Z</dcterms:modified>
</cp:coreProperties>
</file>