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74" r:id="rId5"/>
    <p:sldId id="259" r:id="rId6"/>
    <p:sldId id="276" r:id="rId7"/>
    <p:sldId id="277" r:id="rId8"/>
    <p:sldId id="278" r:id="rId9"/>
    <p:sldId id="267" r:id="rId10"/>
    <p:sldId id="265" r:id="rId11"/>
    <p:sldId id="266" r:id="rId12"/>
    <p:sldId id="258" r:id="rId13"/>
    <p:sldId id="262" r:id="rId14"/>
    <p:sldId id="263" r:id="rId15"/>
    <p:sldId id="275" r:id="rId16"/>
    <p:sldId id="269" r:id="rId17"/>
    <p:sldId id="264" r:id="rId18"/>
    <p:sldId id="260" r:id="rId19"/>
    <p:sldId id="261" r:id="rId20"/>
    <p:sldId id="268" r:id="rId21"/>
    <p:sldId id="27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3399"/>
    <a:srgbClr val="006600"/>
    <a:srgbClr val="996633"/>
    <a:srgbClr val="CC0000"/>
    <a:srgbClr val="0000CC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5" d="100"/>
          <a:sy n="45" d="100"/>
        </p:scale>
        <p:origin x="-1236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5763" cy="3686857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EC9D1-458F-4851-88D4-17E764B07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1EB31-1561-4592-AC1B-44B221AE0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B6359-8D5C-405C-9904-07B0C6963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6F888-A1B6-41D7-85C5-65651E19C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D4A6-EB07-4202-9568-34CF53AC9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196B6-DC03-4D68-8999-99F578E11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EA64E-8061-43E8-B6EC-AC29B60A6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B09A5-3B56-47BA-9427-076F7EFF7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7FEE4-C8D6-4964-96F9-D4444931F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FE584-804F-48BC-81A3-46C93B406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28827-2BD1-406A-974F-5AB727FFA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62B16-E183-4FDE-9546-A980B1F30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CC77341-88B0-4FFA-ABA3-24C2A66E3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433637"/>
          </a:xfrm>
        </p:spPr>
        <p:txBody>
          <a:bodyPr/>
          <a:lstStyle/>
          <a:p>
            <a:pPr eaLnBrk="1" hangingPunct="1"/>
            <a:r>
              <a:rPr lang="ru-RU" sz="3200" i="1" dirty="0" smtClean="0">
                <a:latin typeface="Arial Unicode MS" pitchFamily="34" charset="-128"/>
              </a:rPr>
              <a:t>Урок математики в 5 классе </a:t>
            </a:r>
            <a:br>
              <a:rPr lang="ru-RU" sz="3200" i="1" dirty="0" smtClean="0">
                <a:latin typeface="Arial Unicode MS" pitchFamily="34" charset="-128"/>
              </a:rPr>
            </a:br>
            <a:r>
              <a:rPr lang="ru-RU" sz="3200" i="1" dirty="0" smtClean="0">
                <a:latin typeface="Arial Unicode MS" pitchFamily="34" charset="-128"/>
              </a:rPr>
              <a:t/>
            </a:r>
            <a:br>
              <a:rPr lang="ru-RU" sz="3200" i="1" dirty="0" smtClean="0">
                <a:latin typeface="Arial Unicode MS" pitchFamily="34" charset="-128"/>
              </a:rPr>
            </a:br>
            <a:r>
              <a:rPr lang="ru-RU" sz="3200" i="1" dirty="0" smtClean="0">
                <a:latin typeface="Arial Unicode MS" pitchFamily="34" charset="-128"/>
              </a:rPr>
              <a:t>учебник  4 </a:t>
            </a:r>
            <a:r>
              <a:rPr lang="ru-RU" sz="3200" i="1" dirty="0" err="1" smtClean="0">
                <a:latin typeface="Arial Unicode MS" pitchFamily="34" charset="-128"/>
              </a:rPr>
              <a:t>кл</a:t>
            </a:r>
            <a:r>
              <a:rPr lang="ru-RU" sz="3200" i="1" dirty="0" smtClean="0">
                <a:latin typeface="Arial Unicode MS" pitchFamily="34" charset="-128"/>
              </a:rPr>
              <a:t>. Моро М.И., Бантовой М.А.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789363"/>
            <a:ext cx="8229600" cy="2336800"/>
          </a:xfrm>
        </p:spPr>
        <p:txBody>
          <a:bodyPr/>
          <a:lstStyle/>
          <a:p>
            <a:pPr eaLnBrk="1" hangingPunct="1">
              <a:buNone/>
            </a:pPr>
            <a:r>
              <a:rPr lang="ru-RU" sz="2400" dirty="0" smtClean="0"/>
              <a:t>20.02.17</a:t>
            </a:r>
          </a:p>
          <a:p>
            <a:pPr eaLnBrk="1" hangingPunct="1">
              <a:buFontTx/>
              <a:buNone/>
            </a:pPr>
            <a:endParaRPr lang="ru-RU" sz="2400" i="1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44" name="Group 36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435975" cy="5851526"/>
        </p:xfrm>
        <a:graphic>
          <a:graphicData uri="http://schemas.openxmlformats.org/drawingml/2006/table">
            <a:tbl>
              <a:tblPr/>
              <a:tblGrid>
                <a:gridCol w="1954213"/>
                <a:gridCol w="2160587"/>
                <a:gridCol w="1800225"/>
                <a:gridCol w="2520950"/>
              </a:tblGrid>
              <a:tr h="1951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Средняя скорость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Время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Расстояние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4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 км/ч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120 км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1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 км/ч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120 км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4" name="Picture 30" descr="Рисунок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708275"/>
            <a:ext cx="180022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5" name="Picture 31" descr="Рисунок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868863"/>
            <a:ext cx="18002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45" name="Rectangle 37"/>
          <p:cNvSpPr>
            <a:spLocks noChangeArrowheads="1"/>
          </p:cNvSpPr>
          <p:nvPr/>
        </p:nvSpPr>
        <p:spPr bwMode="auto">
          <a:xfrm>
            <a:off x="250825" y="4149725"/>
            <a:ext cx="8642350" cy="2159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11188" y="2349500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CC0000"/>
                </a:solidFill>
              </a:rPr>
              <a:t>Скорость = Расстояние : время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11188" y="188913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CC0000"/>
                </a:solidFill>
              </a:rPr>
              <a:t>Расстояние = Скорость ∙ Время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11188" y="4508500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CC0000"/>
                </a:solidFill>
              </a:rPr>
              <a:t>Время = Расстояние : Скорость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132138" y="1268413"/>
            <a:ext cx="32400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S = v ∙ t</a:t>
            </a:r>
            <a:endParaRPr lang="ru-RU" sz="6000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492500" y="5589588"/>
            <a:ext cx="2879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t = S </a:t>
            </a:r>
            <a:r>
              <a:rPr lang="ru-RU" sz="6000"/>
              <a:t>:</a:t>
            </a:r>
            <a:r>
              <a:rPr lang="en-US" sz="6000"/>
              <a:t> v</a:t>
            </a:r>
            <a:r>
              <a:rPr lang="en-US" sz="3600"/>
              <a:t> </a:t>
            </a:r>
            <a:endParaRPr lang="ru-RU" sz="3600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3492500" y="3429000"/>
            <a:ext cx="2879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v = S </a:t>
            </a:r>
            <a:r>
              <a:rPr lang="ru-RU" sz="6000"/>
              <a:t>:</a:t>
            </a:r>
            <a:r>
              <a:rPr lang="en-US" sz="6000"/>
              <a:t> t</a:t>
            </a:r>
            <a:endParaRPr lang="ru-RU" sz="6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6" grpId="0" animBg="1"/>
      <p:bldP spid="20487" grpId="0" animBg="1"/>
      <p:bldP spid="20488" grpId="0"/>
      <p:bldP spid="20489" grpId="0"/>
      <p:bldP spid="204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3200" smtClean="0"/>
              <a:t>Аист может лететь со средней скоростью 40 м/с. Какое расстояние он может пролететь за 4 с?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1628775"/>
            <a:ext cx="4856162" cy="1079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40 </a:t>
            </a:r>
            <a:r>
              <a:rPr lang="ru-RU" smtClean="0">
                <a:cs typeface="Arial" charset="0"/>
              </a:rPr>
              <a:t>∙ 4 = 160 (м)- расстояние</a:t>
            </a:r>
          </a:p>
        </p:txBody>
      </p:sp>
      <p:pic>
        <p:nvPicPr>
          <p:cNvPr id="12292" name="Picture 8" descr="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36004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250825" y="3789363"/>
            <a:ext cx="8893175" cy="2976562"/>
            <a:chOff x="158" y="2387"/>
            <a:chExt cx="5602" cy="1875"/>
          </a:xfrm>
        </p:grpSpPr>
        <p:sp>
          <p:nvSpPr>
            <p:cNvPr id="12294" name="Line 13"/>
            <p:cNvSpPr>
              <a:spLocks noChangeShapeType="1"/>
            </p:cNvSpPr>
            <p:nvPr/>
          </p:nvSpPr>
          <p:spPr bwMode="auto">
            <a:xfrm>
              <a:off x="158" y="3294"/>
              <a:ext cx="0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295" name="Group 49"/>
            <p:cNvGrpSpPr>
              <a:grpSpLocks/>
            </p:cNvGrpSpPr>
            <p:nvPr/>
          </p:nvGrpSpPr>
          <p:grpSpPr bwMode="auto">
            <a:xfrm>
              <a:off x="158" y="2387"/>
              <a:ext cx="5602" cy="1875"/>
              <a:chOff x="158" y="2387"/>
              <a:chExt cx="5212" cy="1875"/>
            </a:xfrm>
          </p:grpSpPr>
          <p:sp>
            <p:nvSpPr>
              <p:cNvPr id="12297" name="Line 12"/>
              <p:cNvSpPr>
                <a:spLocks noChangeShapeType="1"/>
              </p:cNvSpPr>
              <p:nvPr/>
            </p:nvSpPr>
            <p:spPr bwMode="auto">
              <a:xfrm>
                <a:off x="158" y="3521"/>
                <a:ext cx="4763" cy="0"/>
              </a:xfrm>
              <a:prstGeom prst="line">
                <a:avLst/>
              </a:prstGeom>
              <a:noFill/>
              <a:ln w="38100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8" name="AutoShape 15"/>
              <p:cNvSpPr>
                <a:spLocks/>
              </p:cNvSpPr>
              <p:nvPr/>
            </p:nvSpPr>
            <p:spPr bwMode="auto">
              <a:xfrm rot="-5400000">
                <a:off x="548" y="3131"/>
                <a:ext cx="299" cy="1079"/>
              </a:xfrm>
              <a:prstGeom prst="leftBrace">
                <a:avLst>
                  <a:gd name="adj1" fmla="val 30072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299" name="AutoShape 19"/>
              <p:cNvSpPr>
                <a:spLocks/>
              </p:cNvSpPr>
              <p:nvPr/>
            </p:nvSpPr>
            <p:spPr bwMode="auto">
              <a:xfrm rot="-5400000">
                <a:off x="2163" y="1516"/>
                <a:ext cx="526" cy="4536"/>
              </a:xfrm>
              <a:prstGeom prst="leftBrace">
                <a:avLst>
                  <a:gd name="adj1" fmla="val 7186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300" name="Group 33"/>
              <p:cNvGrpSpPr>
                <a:grpSpLocks/>
              </p:cNvGrpSpPr>
              <p:nvPr/>
            </p:nvGrpSpPr>
            <p:grpSpPr bwMode="auto">
              <a:xfrm>
                <a:off x="4468" y="2387"/>
                <a:ext cx="902" cy="761"/>
                <a:chOff x="2976" y="2878"/>
                <a:chExt cx="915" cy="818"/>
              </a:xfrm>
            </p:grpSpPr>
            <p:grpSp>
              <p:nvGrpSpPr>
                <p:cNvPr id="12309" name="Group 34"/>
                <p:cNvGrpSpPr>
                  <a:grpSpLocks/>
                </p:cNvGrpSpPr>
                <p:nvPr/>
              </p:nvGrpSpPr>
              <p:grpSpPr bwMode="auto">
                <a:xfrm>
                  <a:off x="2976" y="2880"/>
                  <a:ext cx="768" cy="816"/>
                  <a:chOff x="2496" y="1968"/>
                  <a:chExt cx="768" cy="816"/>
                </a:xfrm>
              </p:grpSpPr>
              <p:grpSp>
                <p:nvGrpSpPr>
                  <p:cNvPr id="12311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2496" y="2640"/>
                    <a:ext cx="336" cy="144"/>
                    <a:chOff x="4752" y="4032"/>
                    <a:chExt cx="336" cy="144"/>
                  </a:xfrm>
                </p:grpSpPr>
                <p:sp>
                  <p:nvSpPr>
                    <p:cNvPr id="12313" name="Oval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52" y="4061"/>
                      <a:ext cx="336" cy="11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C0C0C0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314" name="Oval 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98" y="4046"/>
                      <a:ext cx="259" cy="8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C0C0C0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315" name="Oval 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28" y="4032"/>
                      <a:ext cx="184" cy="4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C0C0C0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2312" name="Freeform 39"/>
                  <p:cNvSpPr>
                    <a:spLocks/>
                  </p:cNvSpPr>
                  <p:nvPr/>
                </p:nvSpPr>
                <p:spPr bwMode="auto">
                  <a:xfrm>
                    <a:off x="2632" y="1968"/>
                    <a:ext cx="632" cy="672"/>
                  </a:xfrm>
                  <a:custGeom>
                    <a:avLst/>
                    <a:gdLst>
                      <a:gd name="T0" fmla="*/ 5 w 1009"/>
                      <a:gd name="T1" fmla="*/ 434 h 664"/>
                      <a:gd name="T2" fmla="*/ 43 w 1009"/>
                      <a:gd name="T3" fmla="*/ 430 h 664"/>
                      <a:gd name="T4" fmla="*/ 248 w 1009"/>
                      <a:gd name="T5" fmla="*/ 409 h 664"/>
                      <a:gd name="T6" fmla="*/ 204 w 1009"/>
                      <a:gd name="T7" fmla="*/ 217 h 664"/>
                      <a:gd name="T8" fmla="*/ 232 w 1009"/>
                      <a:gd name="T9" fmla="*/ 0 h 664"/>
                      <a:gd name="T10" fmla="*/ 0 w 1009"/>
                      <a:gd name="T11" fmla="*/ 38 h 664"/>
                      <a:gd name="T12" fmla="*/ 8 w 1009"/>
                      <a:gd name="T13" fmla="*/ 688 h 66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009"/>
                      <a:gd name="T22" fmla="*/ 0 h 664"/>
                      <a:gd name="T23" fmla="*/ 1009 w 1009"/>
                      <a:gd name="T24" fmla="*/ 664 h 66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009" h="664">
                        <a:moveTo>
                          <a:pt x="20" y="419"/>
                        </a:moveTo>
                        <a:lnTo>
                          <a:pt x="176" y="415"/>
                        </a:lnTo>
                        <a:lnTo>
                          <a:pt x="1009" y="394"/>
                        </a:lnTo>
                        <a:lnTo>
                          <a:pt x="830" y="208"/>
                        </a:lnTo>
                        <a:lnTo>
                          <a:pt x="944" y="0"/>
                        </a:lnTo>
                        <a:lnTo>
                          <a:pt x="0" y="38"/>
                        </a:lnTo>
                        <a:lnTo>
                          <a:pt x="33" y="664"/>
                        </a:lnTo>
                      </a:path>
                    </a:pathLst>
                  </a:custGeom>
                  <a:solidFill>
                    <a:srgbClr val="FF000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4136" name="Text Box 40"/>
                <p:cNvSpPr txBox="1">
                  <a:spLocks noChangeArrowheads="1"/>
                </p:cNvSpPr>
                <p:nvPr/>
              </p:nvSpPr>
              <p:spPr bwMode="auto">
                <a:xfrm rot="-192859">
                  <a:off x="3096" y="2878"/>
                  <a:ext cx="795" cy="434"/>
                </a:xfrm>
                <a:prstGeom prst="rect">
                  <a:avLst/>
                </a:prstGeom>
                <a:noFill/>
                <a:ln w="25400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3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4 с</a:t>
                  </a:r>
                </a:p>
              </p:txBody>
            </p:sp>
          </p:grpSp>
          <p:grpSp>
            <p:nvGrpSpPr>
              <p:cNvPr id="12301" name="Group 41"/>
              <p:cNvGrpSpPr>
                <a:grpSpLocks/>
              </p:cNvGrpSpPr>
              <p:nvPr/>
            </p:nvGrpSpPr>
            <p:grpSpPr bwMode="auto">
              <a:xfrm>
                <a:off x="158" y="2840"/>
                <a:ext cx="1134" cy="480"/>
                <a:chOff x="240" y="2256"/>
                <a:chExt cx="1160" cy="509"/>
              </a:xfrm>
            </p:grpSpPr>
            <p:sp>
              <p:nvSpPr>
                <p:cNvPr id="4138" name="Rectangle 42"/>
                <p:cNvSpPr>
                  <a:spLocks noChangeArrowheads="1"/>
                </p:cNvSpPr>
                <p:nvPr/>
              </p:nvSpPr>
              <p:spPr bwMode="auto">
                <a:xfrm>
                  <a:off x="240" y="2256"/>
                  <a:ext cx="1104" cy="5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ru-RU" sz="4400" b="1">
                      <a:solidFill>
                        <a:srgbClr val="0033CC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40 м/с</a:t>
                  </a:r>
                </a:p>
              </p:txBody>
            </p:sp>
            <p:sp>
              <p:nvSpPr>
                <p:cNvPr id="12308" name="Freeform 43"/>
                <p:cNvSpPr>
                  <a:spLocks/>
                </p:cNvSpPr>
                <p:nvPr/>
              </p:nvSpPr>
              <p:spPr bwMode="auto">
                <a:xfrm>
                  <a:off x="240" y="2736"/>
                  <a:ext cx="1160" cy="1"/>
                </a:xfrm>
                <a:custGeom>
                  <a:avLst/>
                  <a:gdLst>
                    <a:gd name="T0" fmla="*/ 0 w 1160"/>
                    <a:gd name="T1" fmla="*/ 0 h 1"/>
                    <a:gd name="T2" fmla="*/ 1160 w 1160"/>
                    <a:gd name="T3" fmla="*/ 0 h 1"/>
                    <a:gd name="T4" fmla="*/ 0 60000 65536"/>
                    <a:gd name="T5" fmla="*/ 0 60000 65536"/>
                    <a:gd name="T6" fmla="*/ 0 w 1160"/>
                    <a:gd name="T7" fmla="*/ 0 h 1"/>
                    <a:gd name="T8" fmla="*/ 1160 w 1160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160" h="1">
                      <a:moveTo>
                        <a:pt x="0" y="0"/>
                      </a:moveTo>
                      <a:lnTo>
                        <a:pt x="1160" y="0"/>
                      </a:lnTo>
                    </a:path>
                  </a:pathLst>
                </a:custGeom>
                <a:noFill/>
                <a:ln w="76200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02" name="Line 44"/>
              <p:cNvSpPr>
                <a:spLocks noChangeShapeType="1"/>
              </p:cNvSpPr>
              <p:nvPr/>
            </p:nvSpPr>
            <p:spPr bwMode="auto">
              <a:xfrm flipV="1">
                <a:off x="1292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3" name="Line 45"/>
              <p:cNvSpPr>
                <a:spLocks noChangeShapeType="1"/>
              </p:cNvSpPr>
              <p:nvPr/>
            </p:nvSpPr>
            <p:spPr bwMode="auto">
              <a:xfrm flipV="1">
                <a:off x="2426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4" name="Line 46"/>
              <p:cNvSpPr>
                <a:spLocks noChangeShapeType="1"/>
              </p:cNvSpPr>
              <p:nvPr/>
            </p:nvSpPr>
            <p:spPr bwMode="auto">
              <a:xfrm flipV="1">
                <a:off x="3560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5" name="Line 47"/>
              <p:cNvSpPr>
                <a:spLocks noChangeShapeType="1"/>
              </p:cNvSpPr>
              <p:nvPr/>
            </p:nvSpPr>
            <p:spPr bwMode="auto">
              <a:xfrm flipV="1">
                <a:off x="4694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6" name="Text Box 48"/>
              <p:cNvSpPr txBox="1">
                <a:spLocks noChangeArrowheads="1"/>
              </p:cNvSpPr>
              <p:nvPr/>
            </p:nvSpPr>
            <p:spPr bwMode="auto">
              <a:xfrm>
                <a:off x="1973" y="3974"/>
                <a:ext cx="68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b="1">
                    <a:solidFill>
                      <a:srgbClr val="CC0000"/>
                    </a:solidFill>
                  </a:rPr>
                  <a:t>? м</a:t>
                </a:r>
              </a:p>
            </p:txBody>
          </p:sp>
        </p:grpSp>
        <p:sp>
          <p:nvSpPr>
            <p:cNvPr id="12296" name="Text Box 50"/>
            <p:cNvSpPr txBox="1">
              <a:spLocks noChangeArrowheads="1"/>
            </p:cNvSpPr>
            <p:nvPr/>
          </p:nvSpPr>
          <p:spPr bwMode="auto">
            <a:xfrm>
              <a:off x="385" y="3521"/>
              <a:ext cx="68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t </a:t>
              </a:r>
              <a:r>
                <a:rPr lang="ru-RU" sz="1400" b="1"/>
                <a:t>=1 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Черепаха двигалась со средней скоростью 5 м/мин. Какое расстояние прошла она за 3 мин?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11188" y="1628775"/>
            <a:ext cx="6840537" cy="1079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/>
              <a:t>5 </a:t>
            </a:r>
            <a:r>
              <a:rPr lang="ru-RU" sz="3600" b="1" smtClean="0">
                <a:cs typeface="Arial" charset="0"/>
              </a:rPr>
              <a:t>∙ 3 = 15 (м)- расстояние</a:t>
            </a:r>
          </a:p>
        </p:txBody>
      </p:sp>
      <p:sp>
        <p:nvSpPr>
          <p:cNvPr id="11274" name="Freeform 10"/>
          <p:cNvSpPr>
            <a:spLocks/>
          </p:cNvSpPr>
          <p:nvPr/>
        </p:nvSpPr>
        <p:spPr bwMode="auto">
          <a:xfrm>
            <a:off x="0" y="3429000"/>
            <a:ext cx="9156700" cy="630238"/>
          </a:xfrm>
          <a:custGeom>
            <a:avLst/>
            <a:gdLst>
              <a:gd name="T0" fmla="*/ 2147483647 w 5768"/>
              <a:gd name="T1" fmla="*/ 2147483647 h 397"/>
              <a:gd name="T2" fmla="*/ 2147483647 w 5768"/>
              <a:gd name="T3" fmla="*/ 2147483647 h 397"/>
              <a:gd name="T4" fmla="*/ 2147483647 w 5768"/>
              <a:gd name="T5" fmla="*/ 2147483647 h 397"/>
              <a:gd name="T6" fmla="*/ 2147483647 w 5768"/>
              <a:gd name="T7" fmla="*/ 2147483647 h 397"/>
              <a:gd name="T8" fmla="*/ 2147483647 w 5768"/>
              <a:gd name="T9" fmla="*/ 2147483647 h 397"/>
              <a:gd name="T10" fmla="*/ 2147483647 w 5768"/>
              <a:gd name="T11" fmla="*/ 2147483647 h 397"/>
              <a:gd name="T12" fmla="*/ 2147483647 w 5768"/>
              <a:gd name="T13" fmla="*/ 2147483647 h 397"/>
              <a:gd name="T14" fmla="*/ 2147483647 w 5768"/>
              <a:gd name="T15" fmla="*/ 2147483647 h 397"/>
              <a:gd name="T16" fmla="*/ 2147483647 w 5768"/>
              <a:gd name="T17" fmla="*/ 2147483647 h 397"/>
              <a:gd name="T18" fmla="*/ 2147483647 w 5768"/>
              <a:gd name="T19" fmla="*/ 2147483647 h 397"/>
              <a:gd name="T20" fmla="*/ 2147483647 w 5768"/>
              <a:gd name="T21" fmla="*/ 2147483647 h 397"/>
              <a:gd name="T22" fmla="*/ 2147483647 w 5768"/>
              <a:gd name="T23" fmla="*/ 2147483647 h 397"/>
              <a:gd name="T24" fmla="*/ 2147483647 w 5768"/>
              <a:gd name="T25" fmla="*/ 2147483647 h 397"/>
              <a:gd name="T26" fmla="*/ 2147483647 w 5768"/>
              <a:gd name="T27" fmla="*/ 2147483647 h 397"/>
              <a:gd name="T28" fmla="*/ 2147483647 w 5768"/>
              <a:gd name="T29" fmla="*/ 2147483647 h 397"/>
              <a:gd name="T30" fmla="*/ 2147483647 w 5768"/>
              <a:gd name="T31" fmla="*/ 2147483647 h 397"/>
              <a:gd name="T32" fmla="*/ 2147483647 w 5768"/>
              <a:gd name="T33" fmla="*/ 2147483647 h 397"/>
              <a:gd name="T34" fmla="*/ 2147483647 w 5768"/>
              <a:gd name="T35" fmla="*/ 2147483647 h 397"/>
              <a:gd name="T36" fmla="*/ 2147483647 w 5768"/>
              <a:gd name="T37" fmla="*/ 2147483647 h 397"/>
              <a:gd name="T38" fmla="*/ 2147483647 w 5768"/>
              <a:gd name="T39" fmla="*/ 2147483647 h 397"/>
              <a:gd name="T40" fmla="*/ 2147483647 w 5768"/>
              <a:gd name="T41" fmla="*/ 2147483647 h 397"/>
              <a:gd name="T42" fmla="*/ 2147483647 w 5768"/>
              <a:gd name="T43" fmla="*/ 0 h 397"/>
              <a:gd name="T44" fmla="*/ 2147483647 w 5768"/>
              <a:gd name="T45" fmla="*/ 2147483647 h 397"/>
              <a:gd name="T46" fmla="*/ 2147483647 w 5768"/>
              <a:gd name="T47" fmla="*/ 2147483647 h 397"/>
              <a:gd name="T48" fmla="*/ 2147483647 w 5768"/>
              <a:gd name="T49" fmla="*/ 2147483647 h 397"/>
              <a:gd name="T50" fmla="*/ 2147483647 w 5768"/>
              <a:gd name="T51" fmla="*/ 2147483647 h 397"/>
              <a:gd name="T52" fmla="*/ 2147483647 w 5768"/>
              <a:gd name="T53" fmla="*/ 2147483647 h 397"/>
              <a:gd name="T54" fmla="*/ 2147483647 w 5768"/>
              <a:gd name="T55" fmla="*/ 2147483647 h 397"/>
              <a:gd name="T56" fmla="*/ 2147483647 w 5768"/>
              <a:gd name="T57" fmla="*/ 2147483647 h 397"/>
              <a:gd name="T58" fmla="*/ 2147483647 w 5768"/>
              <a:gd name="T59" fmla="*/ 2147483647 h 397"/>
              <a:gd name="T60" fmla="*/ 0 w 5768"/>
              <a:gd name="T61" fmla="*/ 2147483647 h 3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768"/>
              <a:gd name="T94" fmla="*/ 0 h 397"/>
              <a:gd name="T95" fmla="*/ 5768 w 5768"/>
              <a:gd name="T96" fmla="*/ 397 h 3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768" h="397">
                <a:moveTo>
                  <a:pt x="5768" y="397"/>
                </a:moveTo>
                <a:cubicBezTo>
                  <a:pt x="5722" y="382"/>
                  <a:pt x="5680" y="359"/>
                  <a:pt x="5635" y="342"/>
                </a:cubicBezTo>
                <a:cubicBezTo>
                  <a:pt x="5577" y="320"/>
                  <a:pt x="5516" y="307"/>
                  <a:pt x="5456" y="288"/>
                </a:cubicBezTo>
                <a:cubicBezTo>
                  <a:pt x="5380" y="264"/>
                  <a:pt x="5491" y="300"/>
                  <a:pt x="5410" y="264"/>
                </a:cubicBezTo>
                <a:cubicBezTo>
                  <a:pt x="5364" y="243"/>
                  <a:pt x="5297" y="236"/>
                  <a:pt x="5246" y="225"/>
                </a:cubicBezTo>
                <a:cubicBezTo>
                  <a:pt x="5184" y="195"/>
                  <a:pt x="5120" y="185"/>
                  <a:pt x="5052" y="179"/>
                </a:cubicBezTo>
                <a:cubicBezTo>
                  <a:pt x="4954" y="154"/>
                  <a:pt x="5011" y="161"/>
                  <a:pt x="4880" y="171"/>
                </a:cubicBezTo>
                <a:cubicBezTo>
                  <a:pt x="4835" y="201"/>
                  <a:pt x="4789" y="232"/>
                  <a:pt x="4740" y="256"/>
                </a:cubicBezTo>
                <a:cubicBezTo>
                  <a:pt x="4724" y="281"/>
                  <a:pt x="4724" y="288"/>
                  <a:pt x="4694" y="303"/>
                </a:cubicBezTo>
                <a:cubicBezTo>
                  <a:pt x="4679" y="310"/>
                  <a:pt x="4647" y="319"/>
                  <a:pt x="4647" y="319"/>
                </a:cubicBezTo>
                <a:cubicBezTo>
                  <a:pt x="4480" y="314"/>
                  <a:pt x="4378" y="348"/>
                  <a:pt x="4258" y="264"/>
                </a:cubicBezTo>
                <a:cubicBezTo>
                  <a:pt x="4030" y="267"/>
                  <a:pt x="3801" y="267"/>
                  <a:pt x="3573" y="272"/>
                </a:cubicBezTo>
                <a:cubicBezTo>
                  <a:pt x="3532" y="273"/>
                  <a:pt x="3494" y="307"/>
                  <a:pt x="3456" y="319"/>
                </a:cubicBezTo>
                <a:cubicBezTo>
                  <a:pt x="3400" y="337"/>
                  <a:pt x="3343" y="345"/>
                  <a:pt x="3285" y="350"/>
                </a:cubicBezTo>
                <a:cubicBezTo>
                  <a:pt x="2616" y="340"/>
                  <a:pt x="2930" y="376"/>
                  <a:pt x="2678" y="319"/>
                </a:cubicBezTo>
                <a:cubicBezTo>
                  <a:pt x="2644" y="296"/>
                  <a:pt x="2603" y="296"/>
                  <a:pt x="2569" y="272"/>
                </a:cubicBezTo>
                <a:cubicBezTo>
                  <a:pt x="2535" y="248"/>
                  <a:pt x="2508" y="222"/>
                  <a:pt x="2467" y="210"/>
                </a:cubicBezTo>
                <a:cubicBezTo>
                  <a:pt x="2406" y="169"/>
                  <a:pt x="2344" y="145"/>
                  <a:pt x="2273" y="124"/>
                </a:cubicBezTo>
                <a:cubicBezTo>
                  <a:pt x="2241" y="114"/>
                  <a:pt x="2211" y="102"/>
                  <a:pt x="2179" y="93"/>
                </a:cubicBezTo>
                <a:cubicBezTo>
                  <a:pt x="2143" y="83"/>
                  <a:pt x="2106" y="72"/>
                  <a:pt x="2070" y="62"/>
                </a:cubicBezTo>
                <a:cubicBezTo>
                  <a:pt x="2035" y="52"/>
                  <a:pt x="2004" y="30"/>
                  <a:pt x="1969" y="23"/>
                </a:cubicBezTo>
                <a:cubicBezTo>
                  <a:pt x="1931" y="15"/>
                  <a:pt x="1897" y="11"/>
                  <a:pt x="1860" y="0"/>
                </a:cubicBezTo>
                <a:cubicBezTo>
                  <a:pt x="1741" y="2"/>
                  <a:pt x="1621" y="2"/>
                  <a:pt x="1502" y="7"/>
                </a:cubicBezTo>
                <a:cubicBezTo>
                  <a:pt x="1488" y="8"/>
                  <a:pt x="1458" y="27"/>
                  <a:pt x="1448" y="31"/>
                </a:cubicBezTo>
                <a:cubicBezTo>
                  <a:pt x="1382" y="56"/>
                  <a:pt x="1307" y="61"/>
                  <a:pt x="1238" y="77"/>
                </a:cubicBezTo>
                <a:cubicBezTo>
                  <a:pt x="1200" y="86"/>
                  <a:pt x="1176" y="109"/>
                  <a:pt x="1136" y="116"/>
                </a:cubicBezTo>
                <a:cubicBezTo>
                  <a:pt x="1087" y="141"/>
                  <a:pt x="1033" y="185"/>
                  <a:pt x="981" y="202"/>
                </a:cubicBezTo>
                <a:cubicBezTo>
                  <a:pt x="811" y="258"/>
                  <a:pt x="604" y="252"/>
                  <a:pt x="436" y="256"/>
                </a:cubicBezTo>
                <a:cubicBezTo>
                  <a:pt x="407" y="254"/>
                  <a:pt x="378" y="253"/>
                  <a:pt x="350" y="249"/>
                </a:cubicBezTo>
                <a:cubicBezTo>
                  <a:pt x="325" y="246"/>
                  <a:pt x="298" y="226"/>
                  <a:pt x="272" y="225"/>
                </a:cubicBezTo>
                <a:cubicBezTo>
                  <a:pt x="181" y="223"/>
                  <a:pt x="91" y="225"/>
                  <a:pt x="0" y="225"/>
                </a:cubicBezTo>
              </a:path>
            </a:pathLst>
          </a:custGeom>
          <a:noFill/>
          <a:ln w="38100" cmpd="sng">
            <a:solidFill>
              <a:srgbClr val="9966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71" name="Picture 7" descr="cherep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3068638"/>
            <a:ext cx="25400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0" y="5229225"/>
            <a:ext cx="9144000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V="1">
            <a:off x="8893175" y="4868863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 flipV="1">
            <a:off x="6011863" y="4868863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V="1">
            <a:off x="611188" y="4868863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V="1">
            <a:off x="3132138" y="4868863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 flipH="1">
            <a:off x="6011863" y="4868863"/>
            <a:ext cx="2881312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1" name="AutoShape 17"/>
          <p:cNvSpPr>
            <a:spLocks/>
          </p:cNvSpPr>
          <p:nvPr/>
        </p:nvSpPr>
        <p:spPr bwMode="auto">
          <a:xfrm rot="-5400000">
            <a:off x="4334669" y="1505744"/>
            <a:ext cx="835025" cy="8281987"/>
          </a:xfrm>
          <a:prstGeom prst="leftBrace">
            <a:avLst>
              <a:gd name="adj1" fmla="val 82652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6732588" y="4149725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5 м/мин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50825" y="3429000"/>
            <a:ext cx="1800225" cy="1295400"/>
            <a:chOff x="2976" y="2880"/>
            <a:chExt cx="908" cy="816"/>
          </a:xfrm>
        </p:grpSpPr>
        <p:grpSp>
          <p:nvGrpSpPr>
            <p:cNvPr id="13328" name="Group 20"/>
            <p:cNvGrpSpPr>
              <a:grpSpLocks/>
            </p:cNvGrpSpPr>
            <p:nvPr/>
          </p:nvGrpSpPr>
          <p:grpSpPr bwMode="auto">
            <a:xfrm>
              <a:off x="2976" y="2880"/>
              <a:ext cx="768" cy="816"/>
              <a:chOff x="2496" y="1968"/>
              <a:chExt cx="768" cy="816"/>
            </a:xfrm>
          </p:grpSpPr>
          <p:grpSp>
            <p:nvGrpSpPr>
              <p:cNvPr id="13330" name="Group 21"/>
              <p:cNvGrpSpPr>
                <a:grpSpLocks/>
              </p:cNvGrpSpPr>
              <p:nvPr/>
            </p:nvGrpSpPr>
            <p:grpSpPr bwMode="auto">
              <a:xfrm>
                <a:off x="2496" y="2640"/>
                <a:ext cx="336" cy="144"/>
                <a:chOff x="4752" y="4032"/>
                <a:chExt cx="336" cy="144"/>
              </a:xfrm>
            </p:grpSpPr>
            <p:sp>
              <p:nvSpPr>
                <p:cNvPr id="13332" name="Oval 22"/>
                <p:cNvSpPr>
                  <a:spLocks noChangeArrowheads="1"/>
                </p:cNvSpPr>
                <p:nvPr/>
              </p:nvSpPr>
              <p:spPr bwMode="auto">
                <a:xfrm>
                  <a:off x="4752" y="4061"/>
                  <a:ext cx="336" cy="11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3333" name="Oval 23"/>
                <p:cNvSpPr>
                  <a:spLocks noChangeArrowheads="1"/>
                </p:cNvSpPr>
                <p:nvPr/>
              </p:nvSpPr>
              <p:spPr bwMode="auto">
                <a:xfrm>
                  <a:off x="4798" y="4046"/>
                  <a:ext cx="259" cy="8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3334" name="Oval 24"/>
                <p:cNvSpPr>
                  <a:spLocks noChangeArrowheads="1"/>
                </p:cNvSpPr>
                <p:nvPr/>
              </p:nvSpPr>
              <p:spPr bwMode="auto">
                <a:xfrm>
                  <a:off x="4828" y="4032"/>
                  <a:ext cx="184" cy="43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3331" name="Freeform 25"/>
              <p:cNvSpPr>
                <a:spLocks/>
              </p:cNvSpPr>
              <p:nvPr/>
            </p:nvSpPr>
            <p:spPr bwMode="auto">
              <a:xfrm>
                <a:off x="2632" y="1968"/>
                <a:ext cx="632" cy="672"/>
              </a:xfrm>
              <a:custGeom>
                <a:avLst/>
                <a:gdLst>
                  <a:gd name="T0" fmla="*/ 5 w 1009"/>
                  <a:gd name="T1" fmla="*/ 434 h 664"/>
                  <a:gd name="T2" fmla="*/ 43 w 1009"/>
                  <a:gd name="T3" fmla="*/ 430 h 664"/>
                  <a:gd name="T4" fmla="*/ 248 w 1009"/>
                  <a:gd name="T5" fmla="*/ 409 h 664"/>
                  <a:gd name="T6" fmla="*/ 204 w 1009"/>
                  <a:gd name="T7" fmla="*/ 217 h 664"/>
                  <a:gd name="T8" fmla="*/ 232 w 1009"/>
                  <a:gd name="T9" fmla="*/ 0 h 664"/>
                  <a:gd name="T10" fmla="*/ 0 w 1009"/>
                  <a:gd name="T11" fmla="*/ 38 h 664"/>
                  <a:gd name="T12" fmla="*/ 8 w 1009"/>
                  <a:gd name="T13" fmla="*/ 688 h 6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9"/>
                  <a:gd name="T22" fmla="*/ 0 h 664"/>
                  <a:gd name="T23" fmla="*/ 1009 w 1009"/>
                  <a:gd name="T24" fmla="*/ 664 h 6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9" h="664">
                    <a:moveTo>
                      <a:pt x="20" y="419"/>
                    </a:moveTo>
                    <a:lnTo>
                      <a:pt x="176" y="415"/>
                    </a:lnTo>
                    <a:lnTo>
                      <a:pt x="1009" y="394"/>
                    </a:lnTo>
                    <a:lnTo>
                      <a:pt x="830" y="208"/>
                    </a:lnTo>
                    <a:lnTo>
                      <a:pt x="944" y="0"/>
                    </a:lnTo>
                    <a:lnTo>
                      <a:pt x="0" y="38"/>
                    </a:lnTo>
                    <a:lnTo>
                      <a:pt x="33" y="664"/>
                    </a:lnTo>
                  </a:path>
                </a:pathLst>
              </a:custGeom>
              <a:solidFill>
                <a:srgbClr val="FF0000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90" name="Text Box 26"/>
            <p:cNvSpPr txBox="1">
              <a:spLocks noChangeArrowheads="1"/>
            </p:cNvSpPr>
            <p:nvPr/>
          </p:nvSpPr>
          <p:spPr bwMode="auto">
            <a:xfrm rot="-192859">
              <a:off x="3088" y="2880"/>
              <a:ext cx="796" cy="288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3 мин</a:t>
              </a:r>
            </a:p>
          </p:txBody>
        </p:sp>
      </p:grp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3851275" y="5949950"/>
            <a:ext cx="14398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?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2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build="p"/>
      <p:bldP spid="11274" grpId="0" animBg="1"/>
      <p:bldP spid="11275" grpId="0" animBg="1"/>
      <p:bldP spid="11276" grpId="0" animBg="1"/>
      <p:bldP spid="11277" grpId="0" animBg="1"/>
      <p:bldP spid="11278" grpId="0" animBg="1"/>
      <p:bldP spid="11279" grpId="0" animBg="1"/>
      <p:bldP spid="11280" grpId="0" animBg="1"/>
      <p:bldP spid="11281" grpId="0" animBg="1"/>
      <p:bldP spid="11282" grpId="0"/>
      <p:bldP spid="1129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Слон двигался со средней скоростью 100 м/мин. Какое расстояние он прошёл за 10 мин?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132138" y="1600200"/>
            <a:ext cx="5554662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100 </a:t>
            </a:r>
            <a:r>
              <a:rPr lang="ru-RU" smtClean="0">
                <a:cs typeface="Arial" charset="0"/>
              </a:rPr>
              <a:t>∙ 10 = 1000 (м)- расстояние</a:t>
            </a:r>
          </a:p>
        </p:txBody>
      </p:sp>
      <p:pic>
        <p:nvPicPr>
          <p:cNvPr id="14340" name="Picture 8" descr="slon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28775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Line 9"/>
          <p:cNvSpPr>
            <a:spLocks noChangeShapeType="1"/>
          </p:cNvSpPr>
          <p:nvPr/>
        </p:nvSpPr>
        <p:spPr bwMode="auto">
          <a:xfrm>
            <a:off x="0" y="3789363"/>
            <a:ext cx="9144000" cy="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0" y="4149725"/>
            <a:ext cx="9144000" cy="2616200"/>
            <a:chOff x="0" y="2614"/>
            <a:chExt cx="5760" cy="1648"/>
          </a:xfrm>
        </p:grpSpPr>
        <p:sp>
          <p:nvSpPr>
            <p:cNvPr id="14343" name="Line 29"/>
            <p:cNvSpPr>
              <a:spLocks noChangeShapeType="1"/>
            </p:cNvSpPr>
            <p:nvPr/>
          </p:nvSpPr>
          <p:spPr bwMode="auto">
            <a:xfrm flipV="1">
              <a:off x="4694" y="3294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344" name="Group 39"/>
            <p:cNvGrpSpPr>
              <a:grpSpLocks/>
            </p:cNvGrpSpPr>
            <p:nvPr/>
          </p:nvGrpSpPr>
          <p:grpSpPr bwMode="auto">
            <a:xfrm>
              <a:off x="0" y="2614"/>
              <a:ext cx="5760" cy="1648"/>
              <a:chOff x="0" y="2614"/>
              <a:chExt cx="5760" cy="1648"/>
            </a:xfrm>
          </p:grpSpPr>
          <p:sp>
            <p:nvSpPr>
              <p:cNvPr id="14345" name="Line 12"/>
              <p:cNvSpPr>
                <a:spLocks noChangeShapeType="1"/>
              </p:cNvSpPr>
              <p:nvPr/>
            </p:nvSpPr>
            <p:spPr bwMode="auto">
              <a:xfrm>
                <a:off x="158" y="3521"/>
                <a:ext cx="5602" cy="0"/>
              </a:xfrm>
              <a:prstGeom prst="line">
                <a:avLst/>
              </a:prstGeom>
              <a:noFill/>
              <a:ln w="38100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46" name="AutoShape 13"/>
              <p:cNvSpPr>
                <a:spLocks/>
              </p:cNvSpPr>
              <p:nvPr/>
            </p:nvSpPr>
            <p:spPr bwMode="auto">
              <a:xfrm rot="-5400000">
                <a:off x="235" y="3444"/>
                <a:ext cx="299" cy="454"/>
              </a:xfrm>
              <a:prstGeom prst="leftBrace">
                <a:avLst>
                  <a:gd name="adj1" fmla="val 12653"/>
                  <a:gd name="adj2" fmla="val 50000"/>
                </a:avLst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endParaRPr lang="ru-RU">
                  <a:solidFill>
                    <a:srgbClr val="CC0000"/>
                  </a:solidFill>
                </a:endParaRPr>
              </a:p>
            </p:txBody>
          </p:sp>
          <p:sp>
            <p:nvSpPr>
              <p:cNvPr id="14347" name="AutoShape 14"/>
              <p:cNvSpPr>
                <a:spLocks/>
              </p:cNvSpPr>
              <p:nvPr/>
            </p:nvSpPr>
            <p:spPr bwMode="auto">
              <a:xfrm rot="-5400000">
                <a:off x="2163" y="1516"/>
                <a:ext cx="526" cy="4536"/>
              </a:xfrm>
              <a:prstGeom prst="leftBrace">
                <a:avLst>
                  <a:gd name="adj1" fmla="val 7186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4348" name="Group 15"/>
              <p:cNvGrpSpPr>
                <a:grpSpLocks/>
              </p:cNvGrpSpPr>
              <p:nvPr/>
            </p:nvGrpSpPr>
            <p:grpSpPr bwMode="auto">
              <a:xfrm>
                <a:off x="4636" y="2614"/>
                <a:ext cx="1124" cy="761"/>
                <a:chOff x="2976" y="2878"/>
                <a:chExt cx="911" cy="818"/>
              </a:xfrm>
            </p:grpSpPr>
            <p:grpSp>
              <p:nvGrpSpPr>
                <p:cNvPr id="14362" name="Group 16"/>
                <p:cNvGrpSpPr>
                  <a:grpSpLocks/>
                </p:cNvGrpSpPr>
                <p:nvPr/>
              </p:nvGrpSpPr>
              <p:grpSpPr bwMode="auto">
                <a:xfrm>
                  <a:off x="2976" y="2880"/>
                  <a:ext cx="768" cy="816"/>
                  <a:chOff x="2496" y="1968"/>
                  <a:chExt cx="768" cy="816"/>
                </a:xfrm>
              </p:grpSpPr>
              <p:grpSp>
                <p:nvGrpSpPr>
                  <p:cNvPr id="14364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2496" y="2640"/>
                    <a:ext cx="336" cy="144"/>
                    <a:chOff x="4752" y="4032"/>
                    <a:chExt cx="336" cy="144"/>
                  </a:xfrm>
                </p:grpSpPr>
                <p:sp>
                  <p:nvSpPr>
                    <p:cNvPr id="14366" name="Oval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52" y="4061"/>
                      <a:ext cx="336" cy="11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C0C0C0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67" name="Oval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98" y="4046"/>
                      <a:ext cx="259" cy="8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C0C0C0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68" name="Oval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28" y="4032"/>
                      <a:ext cx="184" cy="4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C0C0C0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365" name="Freeform 21"/>
                  <p:cNvSpPr>
                    <a:spLocks/>
                  </p:cNvSpPr>
                  <p:nvPr/>
                </p:nvSpPr>
                <p:spPr bwMode="auto">
                  <a:xfrm>
                    <a:off x="2632" y="1968"/>
                    <a:ext cx="632" cy="672"/>
                  </a:xfrm>
                  <a:custGeom>
                    <a:avLst/>
                    <a:gdLst>
                      <a:gd name="T0" fmla="*/ 5 w 1009"/>
                      <a:gd name="T1" fmla="*/ 434 h 664"/>
                      <a:gd name="T2" fmla="*/ 43 w 1009"/>
                      <a:gd name="T3" fmla="*/ 430 h 664"/>
                      <a:gd name="T4" fmla="*/ 248 w 1009"/>
                      <a:gd name="T5" fmla="*/ 409 h 664"/>
                      <a:gd name="T6" fmla="*/ 204 w 1009"/>
                      <a:gd name="T7" fmla="*/ 217 h 664"/>
                      <a:gd name="T8" fmla="*/ 232 w 1009"/>
                      <a:gd name="T9" fmla="*/ 0 h 664"/>
                      <a:gd name="T10" fmla="*/ 0 w 1009"/>
                      <a:gd name="T11" fmla="*/ 38 h 664"/>
                      <a:gd name="T12" fmla="*/ 8 w 1009"/>
                      <a:gd name="T13" fmla="*/ 688 h 66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009"/>
                      <a:gd name="T22" fmla="*/ 0 h 664"/>
                      <a:gd name="T23" fmla="*/ 1009 w 1009"/>
                      <a:gd name="T24" fmla="*/ 664 h 66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009" h="664">
                        <a:moveTo>
                          <a:pt x="20" y="419"/>
                        </a:moveTo>
                        <a:lnTo>
                          <a:pt x="176" y="415"/>
                        </a:lnTo>
                        <a:lnTo>
                          <a:pt x="1009" y="394"/>
                        </a:lnTo>
                        <a:lnTo>
                          <a:pt x="830" y="208"/>
                        </a:lnTo>
                        <a:lnTo>
                          <a:pt x="944" y="0"/>
                        </a:lnTo>
                        <a:lnTo>
                          <a:pt x="0" y="38"/>
                        </a:lnTo>
                        <a:lnTo>
                          <a:pt x="33" y="664"/>
                        </a:lnTo>
                      </a:path>
                    </a:pathLst>
                  </a:custGeom>
                  <a:solidFill>
                    <a:srgbClr val="FF000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3334" name="Text Box 22"/>
                <p:cNvSpPr txBox="1">
                  <a:spLocks noChangeArrowheads="1"/>
                </p:cNvSpPr>
                <p:nvPr/>
              </p:nvSpPr>
              <p:spPr bwMode="auto">
                <a:xfrm rot="-192859">
                  <a:off x="3092" y="2878"/>
                  <a:ext cx="795" cy="310"/>
                </a:xfrm>
                <a:prstGeom prst="rect">
                  <a:avLst/>
                </a:prstGeom>
                <a:noFill/>
                <a:ln w="25400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24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10 мин</a:t>
                  </a:r>
                </a:p>
              </p:txBody>
            </p:sp>
          </p:grpSp>
          <p:sp>
            <p:nvSpPr>
              <p:cNvPr id="13336" name="Rectangle 24"/>
              <p:cNvSpPr>
                <a:spLocks noChangeArrowheads="1"/>
              </p:cNvSpPr>
              <p:nvPr/>
            </p:nvSpPr>
            <p:spPr bwMode="auto">
              <a:xfrm>
                <a:off x="0" y="2614"/>
                <a:ext cx="1374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3200" b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100 м/мин</a:t>
                </a:r>
              </a:p>
            </p:txBody>
          </p:sp>
          <p:sp>
            <p:nvSpPr>
              <p:cNvPr id="14350" name="Freeform 25"/>
              <p:cNvSpPr>
                <a:spLocks/>
              </p:cNvSpPr>
              <p:nvPr/>
            </p:nvSpPr>
            <p:spPr bwMode="auto">
              <a:xfrm>
                <a:off x="158" y="3067"/>
                <a:ext cx="454" cy="228"/>
              </a:xfrm>
              <a:custGeom>
                <a:avLst/>
                <a:gdLst>
                  <a:gd name="T0" fmla="*/ 0 w 1160"/>
                  <a:gd name="T1" fmla="*/ 0 h 1"/>
                  <a:gd name="T2" fmla="*/ 70 w 1160"/>
                  <a:gd name="T3" fmla="*/ 0 h 1"/>
                  <a:gd name="T4" fmla="*/ 0 60000 65536"/>
                  <a:gd name="T5" fmla="*/ 0 60000 65536"/>
                  <a:gd name="T6" fmla="*/ 0 w 1160"/>
                  <a:gd name="T7" fmla="*/ 0 h 1"/>
                  <a:gd name="T8" fmla="*/ 1160 w 1160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160" h="1">
                    <a:moveTo>
                      <a:pt x="0" y="0"/>
                    </a:moveTo>
                    <a:lnTo>
                      <a:pt x="1160" y="0"/>
                    </a:lnTo>
                  </a:path>
                </a:pathLst>
              </a:custGeom>
              <a:noFill/>
              <a:ln w="762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1" name="Line 26"/>
              <p:cNvSpPr>
                <a:spLocks noChangeShapeType="1"/>
              </p:cNvSpPr>
              <p:nvPr/>
            </p:nvSpPr>
            <p:spPr bwMode="auto">
              <a:xfrm flipV="1">
                <a:off x="612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2" name="Line 27"/>
              <p:cNvSpPr>
                <a:spLocks noChangeShapeType="1"/>
              </p:cNvSpPr>
              <p:nvPr/>
            </p:nvSpPr>
            <p:spPr bwMode="auto">
              <a:xfrm flipV="1">
                <a:off x="1973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3" name="Line 28"/>
              <p:cNvSpPr>
                <a:spLocks noChangeShapeType="1"/>
              </p:cNvSpPr>
              <p:nvPr/>
            </p:nvSpPr>
            <p:spPr bwMode="auto">
              <a:xfrm flipV="1">
                <a:off x="2880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4" name="Text Box 30"/>
              <p:cNvSpPr txBox="1">
                <a:spLocks noChangeArrowheads="1"/>
              </p:cNvSpPr>
              <p:nvPr/>
            </p:nvSpPr>
            <p:spPr bwMode="auto">
              <a:xfrm>
                <a:off x="1973" y="3974"/>
                <a:ext cx="68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b="1">
                    <a:solidFill>
                      <a:srgbClr val="CC0000"/>
                    </a:solidFill>
                  </a:rPr>
                  <a:t>? м</a:t>
                </a:r>
              </a:p>
            </p:txBody>
          </p:sp>
          <p:sp>
            <p:nvSpPr>
              <p:cNvPr id="14355" name="Line 31"/>
              <p:cNvSpPr>
                <a:spLocks noChangeShapeType="1"/>
              </p:cNvSpPr>
              <p:nvPr/>
            </p:nvSpPr>
            <p:spPr bwMode="auto">
              <a:xfrm flipV="1">
                <a:off x="1066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6" name="Line 32"/>
              <p:cNvSpPr>
                <a:spLocks noChangeShapeType="1"/>
              </p:cNvSpPr>
              <p:nvPr/>
            </p:nvSpPr>
            <p:spPr bwMode="auto">
              <a:xfrm flipV="1">
                <a:off x="1519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7" name="Line 33"/>
              <p:cNvSpPr>
                <a:spLocks noChangeShapeType="1"/>
              </p:cNvSpPr>
              <p:nvPr/>
            </p:nvSpPr>
            <p:spPr bwMode="auto">
              <a:xfrm flipV="1">
                <a:off x="2426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8" name="Line 34"/>
              <p:cNvSpPr>
                <a:spLocks noChangeShapeType="1"/>
              </p:cNvSpPr>
              <p:nvPr/>
            </p:nvSpPr>
            <p:spPr bwMode="auto">
              <a:xfrm flipV="1">
                <a:off x="3334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9" name="Line 35"/>
              <p:cNvSpPr>
                <a:spLocks noChangeShapeType="1"/>
              </p:cNvSpPr>
              <p:nvPr/>
            </p:nvSpPr>
            <p:spPr bwMode="auto">
              <a:xfrm flipV="1">
                <a:off x="3787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0" name="Line 36"/>
              <p:cNvSpPr>
                <a:spLocks noChangeShapeType="1"/>
              </p:cNvSpPr>
              <p:nvPr/>
            </p:nvSpPr>
            <p:spPr bwMode="auto">
              <a:xfrm flipV="1">
                <a:off x="4241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1" name="Line 37"/>
              <p:cNvSpPr>
                <a:spLocks noChangeShapeType="1"/>
              </p:cNvSpPr>
              <p:nvPr/>
            </p:nvSpPr>
            <p:spPr bwMode="auto">
              <a:xfrm flipV="1">
                <a:off x="158" y="3294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250825" y="128588"/>
            <a:ext cx="8893175" cy="642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/>
              <a:t>ФИЗМИНУТКА</a:t>
            </a:r>
          </a:p>
          <a:p>
            <a:pPr algn="ctr"/>
            <a:r>
              <a:rPr lang="ru-RU" sz="3200" b="1">
                <a:solidFill>
                  <a:srgbClr val="CC0000"/>
                </a:solidFill>
              </a:rPr>
              <a:t>Качу, лечу </a:t>
            </a:r>
          </a:p>
          <a:p>
            <a:pPr algn="ctr"/>
            <a:r>
              <a:rPr lang="ru-RU" sz="3200" b="1">
                <a:solidFill>
                  <a:srgbClr val="CC0000"/>
                </a:solidFill>
              </a:rPr>
              <a:t>Во весь опор.</a:t>
            </a:r>
            <a:r>
              <a:rPr lang="ru-RU" sz="3200"/>
              <a:t> </a:t>
            </a:r>
          </a:p>
          <a:p>
            <a:pPr algn="ctr"/>
            <a:r>
              <a:rPr lang="ru-RU" sz="3200"/>
              <a:t>(Выполняют ходьбу на месте.)</a:t>
            </a:r>
          </a:p>
          <a:p>
            <a:pPr algn="ctr"/>
            <a:r>
              <a:rPr lang="ru-RU" sz="3200" b="1">
                <a:solidFill>
                  <a:srgbClr val="CC0000"/>
                </a:solidFill>
              </a:rPr>
              <a:t>Я сам - шофер</a:t>
            </a:r>
            <a:r>
              <a:rPr lang="ru-RU" sz="3200"/>
              <a:t> </a:t>
            </a:r>
          </a:p>
          <a:p>
            <a:pPr algn="ctr"/>
            <a:r>
              <a:rPr lang="ru-RU" sz="3200"/>
              <a:t>(Имитируют управление автомобильным рулем.)</a:t>
            </a:r>
          </a:p>
          <a:p>
            <a:pPr algn="ctr"/>
            <a:r>
              <a:rPr lang="ru-RU" sz="3200" b="1">
                <a:solidFill>
                  <a:srgbClr val="CC0000"/>
                </a:solidFill>
              </a:rPr>
              <a:t>И сам - мотор.</a:t>
            </a:r>
            <a:r>
              <a:rPr lang="ru-RU" sz="3200"/>
              <a:t> </a:t>
            </a:r>
          </a:p>
          <a:p>
            <a:r>
              <a:rPr lang="ru-RU" sz="3200"/>
              <a:t>(Круговые движения плечами вперед-назад.)</a:t>
            </a:r>
          </a:p>
          <a:p>
            <a:pPr algn="ctr"/>
            <a:r>
              <a:rPr lang="ru-RU" sz="3200" b="1">
                <a:solidFill>
                  <a:srgbClr val="CC0000"/>
                </a:solidFill>
              </a:rPr>
              <a:t>Нажимаю на педаль,</a:t>
            </a:r>
            <a:r>
              <a:rPr lang="ru-RU" sz="3200"/>
              <a:t> </a:t>
            </a:r>
          </a:p>
          <a:p>
            <a:r>
              <a:rPr lang="ru-RU" sz="3200"/>
              <a:t>(Имитируют нажимание на педаль.)</a:t>
            </a:r>
          </a:p>
          <a:p>
            <a:pPr algn="ctr"/>
            <a:r>
              <a:rPr lang="ru-RU" sz="3200" b="1">
                <a:solidFill>
                  <a:srgbClr val="CC0000"/>
                </a:solidFill>
              </a:rPr>
              <a:t>И машина мчится вдаль!</a:t>
            </a:r>
            <a:r>
              <a:rPr lang="ru-RU" sz="3200"/>
              <a:t> </a:t>
            </a:r>
          </a:p>
          <a:p>
            <a:pPr algn="ctr"/>
            <a:r>
              <a:rPr lang="ru-RU" sz="3200"/>
              <a:t>(Бег на месте.)</a:t>
            </a:r>
          </a:p>
        </p:txBody>
      </p:sp>
      <p:pic>
        <p:nvPicPr>
          <p:cNvPr id="15363" name="Picture 6" descr="Рисунок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60588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n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3775" y="4629150"/>
            <a:ext cx="18002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35750" cy="993775"/>
          </a:xfrm>
        </p:spPr>
        <p:txBody>
          <a:bodyPr/>
          <a:lstStyle/>
          <a:p>
            <a:pPr algn="l" eaLnBrk="1" hangingPunct="1"/>
            <a:r>
              <a:rPr lang="ru-RU" sz="2400" smtClean="0"/>
              <a:t>          </a:t>
            </a:r>
            <a:r>
              <a:rPr lang="ru-RU" sz="2800" smtClean="0"/>
              <a:t>За какое время можно пройти   30 км с постоянной скоростью 5 км/ч?</a:t>
            </a:r>
          </a:p>
        </p:txBody>
      </p:sp>
      <p:pic>
        <p:nvPicPr>
          <p:cNvPr id="16387" name="Picture 4" descr="Рисунок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9138"/>
            <a:ext cx="9144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Рисунок1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628775"/>
            <a:ext cx="125571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дерево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188913"/>
            <a:ext cx="2667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Line 7"/>
          <p:cNvSpPr>
            <a:spLocks noChangeShapeType="1"/>
          </p:cNvSpPr>
          <p:nvPr/>
        </p:nvSpPr>
        <p:spPr bwMode="auto">
          <a:xfrm flipV="1">
            <a:off x="0" y="3789363"/>
            <a:ext cx="8893175" cy="1439862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4" name="AutoShape 8"/>
          <p:cNvSpPr>
            <a:spLocks/>
          </p:cNvSpPr>
          <p:nvPr/>
        </p:nvSpPr>
        <p:spPr bwMode="auto">
          <a:xfrm rot="-5955546">
            <a:off x="3836988" y="979488"/>
            <a:ext cx="1355725" cy="8588375"/>
          </a:xfrm>
          <a:prstGeom prst="leftBrace">
            <a:avLst>
              <a:gd name="adj1" fmla="val 52791"/>
              <a:gd name="adj2" fmla="val 47796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 rot="-557416">
            <a:off x="4932363" y="5229225"/>
            <a:ext cx="1800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CC0000"/>
                </a:solidFill>
              </a:rPr>
              <a:t>30 км</a:t>
            </a: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 flipV="1">
            <a:off x="250825" y="4149725"/>
            <a:ext cx="3960813" cy="71755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-683685">
            <a:off x="611188" y="4149725"/>
            <a:ext cx="2160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0000"/>
                </a:solidFill>
              </a:rPr>
              <a:t>V </a:t>
            </a:r>
            <a:r>
              <a:rPr lang="ru-RU" sz="2000" b="1">
                <a:solidFill>
                  <a:srgbClr val="CC0000"/>
                </a:solidFill>
              </a:rPr>
              <a:t>– 5 км/ч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 rot="-602693">
            <a:off x="6732588" y="306863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CC"/>
                </a:solidFill>
              </a:rPr>
              <a:t>t -</a:t>
            </a:r>
            <a:r>
              <a:rPr lang="ru-RU" sz="2400" b="1">
                <a:solidFill>
                  <a:srgbClr val="0000CC"/>
                </a:solidFill>
              </a:rPr>
              <a:t> ? ч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2411413" y="1628775"/>
            <a:ext cx="4321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30 : 5 = 6 (ч)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0.56145 -0.0983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" y="-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  <p:bldP spid="24584" grpId="0" animBg="1"/>
      <p:bldP spid="24585" grpId="0"/>
      <p:bldP spid="24586" grpId="0" animBg="1"/>
      <p:bldP spid="24587" grpId="0"/>
      <p:bldP spid="2458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800" smtClean="0"/>
              <a:t>     Таня пробежала 30 м за 6 с. С какой средней скоростью она бежала?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492500" y="1600200"/>
            <a:ext cx="5194300" cy="11080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30 : 6 = 5 (м/с)-ср. скорость</a:t>
            </a:r>
          </a:p>
        </p:txBody>
      </p:sp>
      <p:pic>
        <p:nvPicPr>
          <p:cNvPr id="17412" name="Picture 7" descr="Рисунок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68638"/>
            <a:ext cx="914400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туристёнок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349500"/>
            <a:ext cx="1311275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0" y="4508500"/>
            <a:ext cx="9144000" cy="10795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 rot="-344559">
            <a:off x="3132138" y="5229225"/>
            <a:ext cx="3600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30 м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092950" y="5229225"/>
            <a:ext cx="1784350" cy="1208088"/>
            <a:chOff x="2976" y="2878"/>
            <a:chExt cx="911" cy="818"/>
          </a:xfrm>
        </p:grpSpPr>
        <p:grpSp>
          <p:nvGrpSpPr>
            <p:cNvPr id="17437" name="Group 12"/>
            <p:cNvGrpSpPr>
              <a:grpSpLocks/>
            </p:cNvGrpSpPr>
            <p:nvPr/>
          </p:nvGrpSpPr>
          <p:grpSpPr bwMode="auto">
            <a:xfrm>
              <a:off x="2976" y="2880"/>
              <a:ext cx="768" cy="816"/>
              <a:chOff x="2496" y="1968"/>
              <a:chExt cx="768" cy="816"/>
            </a:xfrm>
          </p:grpSpPr>
          <p:grpSp>
            <p:nvGrpSpPr>
              <p:cNvPr id="17439" name="Group 13"/>
              <p:cNvGrpSpPr>
                <a:grpSpLocks/>
              </p:cNvGrpSpPr>
              <p:nvPr/>
            </p:nvGrpSpPr>
            <p:grpSpPr bwMode="auto">
              <a:xfrm>
                <a:off x="2496" y="2640"/>
                <a:ext cx="336" cy="144"/>
                <a:chOff x="4752" y="4032"/>
                <a:chExt cx="336" cy="144"/>
              </a:xfrm>
            </p:grpSpPr>
            <p:sp>
              <p:nvSpPr>
                <p:cNvPr id="17441" name="Oval 14"/>
                <p:cNvSpPr>
                  <a:spLocks noChangeArrowheads="1"/>
                </p:cNvSpPr>
                <p:nvPr/>
              </p:nvSpPr>
              <p:spPr bwMode="auto">
                <a:xfrm>
                  <a:off x="4752" y="4061"/>
                  <a:ext cx="336" cy="11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442" name="Oval 15"/>
                <p:cNvSpPr>
                  <a:spLocks noChangeArrowheads="1"/>
                </p:cNvSpPr>
                <p:nvPr/>
              </p:nvSpPr>
              <p:spPr bwMode="auto">
                <a:xfrm>
                  <a:off x="4798" y="4046"/>
                  <a:ext cx="259" cy="8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443" name="Oval 16"/>
                <p:cNvSpPr>
                  <a:spLocks noChangeArrowheads="1"/>
                </p:cNvSpPr>
                <p:nvPr/>
              </p:nvSpPr>
              <p:spPr bwMode="auto">
                <a:xfrm>
                  <a:off x="4828" y="4032"/>
                  <a:ext cx="184" cy="43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7440" name="Freeform 17"/>
              <p:cNvSpPr>
                <a:spLocks/>
              </p:cNvSpPr>
              <p:nvPr/>
            </p:nvSpPr>
            <p:spPr bwMode="auto">
              <a:xfrm>
                <a:off x="2632" y="1968"/>
                <a:ext cx="632" cy="672"/>
              </a:xfrm>
              <a:custGeom>
                <a:avLst/>
                <a:gdLst>
                  <a:gd name="T0" fmla="*/ 5 w 1009"/>
                  <a:gd name="T1" fmla="*/ 434 h 664"/>
                  <a:gd name="T2" fmla="*/ 43 w 1009"/>
                  <a:gd name="T3" fmla="*/ 430 h 664"/>
                  <a:gd name="T4" fmla="*/ 248 w 1009"/>
                  <a:gd name="T5" fmla="*/ 409 h 664"/>
                  <a:gd name="T6" fmla="*/ 204 w 1009"/>
                  <a:gd name="T7" fmla="*/ 217 h 664"/>
                  <a:gd name="T8" fmla="*/ 232 w 1009"/>
                  <a:gd name="T9" fmla="*/ 0 h 664"/>
                  <a:gd name="T10" fmla="*/ 0 w 1009"/>
                  <a:gd name="T11" fmla="*/ 38 h 664"/>
                  <a:gd name="T12" fmla="*/ 8 w 1009"/>
                  <a:gd name="T13" fmla="*/ 688 h 6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9"/>
                  <a:gd name="T22" fmla="*/ 0 h 664"/>
                  <a:gd name="T23" fmla="*/ 1009 w 1009"/>
                  <a:gd name="T24" fmla="*/ 664 h 6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9" h="664">
                    <a:moveTo>
                      <a:pt x="20" y="419"/>
                    </a:moveTo>
                    <a:lnTo>
                      <a:pt x="176" y="415"/>
                    </a:lnTo>
                    <a:lnTo>
                      <a:pt x="1009" y="394"/>
                    </a:lnTo>
                    <a:lnTo>
                      <a:pt x="830" y="208"/>
                    </a:lnTo>
                    <a:lnTo>
                      <a:pt x="944" y="0"/>
                    </a:lnTo>
                    <a:lnTo>
                      <a:pt x="0" y="38"/>
                    </a:lnTo>
                    <a:lnTo>
                      <a:pt x="33" y="664"/>
                    </a:lnTo>
                  </a:path>
                </a:pathLst>
              </a:custGeom>
              <a:solidFill>
                <a:srgbClr val="FF0000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78" name="Text Box 18"/>
            <p:cNvSpPr txBox="1">
              <a:spLocks noChangeArrowheads="1"/>
            </p:cNvSpPr>
            <p:nvPr/>
          </p:nvSpPr>
          <p:spPr bwMode="auto">
            <a:xfrm rot="-192859">
              <a:off x="3092" y="2878"/>
              <a:ext cx="795" cy="35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6 с</a:t>
              </a: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250825" y="4868863"/>
            <a:ext cx="633413" cy="685800"/>
            <a:chOff x="2464" y="3024"/>
            <a:chExt cx="399" cy="432"/>
          </a:xfrm>
        </p:grpSpPr>
        <p:grpSp>
          <p:nvGrpSpPr>
            <p:cNvPr id="17432" name="Group 22"/>
            <p:cNvGrpSpPr>
              <a:grpSpLocks/>
            </p:cNvGrpSpPr>
            <p:nvPr/>
          </p:nvGrpSpPr>
          <p:grpSpPr bwMode="auto">
            <a:xfrm>
              <a:off x="2464" y="3312"/>
              <a:ext cx="336" cy="144"/>
              <a:chOff x="1792" y="4000"/>
              <a:chExt cx="352" cy="160"/>
            </a:xfrm>
          </p:grpSpPr>
          <p:sp>
            <p:nvSpPr>
              <p:cNvPr id="17434" name="Oval 23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35" name="Oval 24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99FF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36" name="Oval 25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433" name="Freeform 26"/>
            <p:cNvSpPr>
              <a:spLocks/>
            </p:cNvSpPr>
            <p:nvPr/>
          </p:nvSpPr>
          <p:spPr bwMode="auto">
            <a:xfrm>
              <a:off x="2632" y="3024"/>
              <a:ext cx="231" cy="318"/>
            </a:xfrm>
            <a:custGeom>
              <a:avLst/>
              <a:gdLst>
                <a:gd name="T0" fmla="*/ 0 w 454"/>
                <a:gd name="T1" fmla="*/ 64 h 544"/>
                <a:gd name="T2" fmla="*/ 60 w 454"/>
                <a:gd name="T3" fmla="*/ 64 h 544"/>
                <a:gd name="T4" fmla="*/ 0 w 454"/>
                <a:gd name="T5" fmla="*/ 0 h 544"/>
                <a:gd name="T6" fmla="*/ 0 w 454"/>
                <a:gd name="T7" fmla="*/ 109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FFFF00"/>
            </a:solidFill>
            <a:ln w="285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8172450" y="3789363"/>
            <a:ext cx="633413" cy="719137"/>
            <a:chOff x="2464" y="3024"/>
            <a:chExt cx="399" cy="432"/>
          </a:xfrm>
        </p:grpSpPr>
        <p:grpSp>
          <p:nvGrpSpPr>
            <p:cNvPr id="17427" name="Group 28"/>
            <p:cNvGrpSpPr>
              <a:grpSpLocks/>
            </p:cNvGrpSpPr>
            <p:nvPr/>
          </p:nvGrpSpPr>
          <p:grpSpPr bwMode="auto">
            <a:xfrm>
              <a:off x="2464" y="3312"/>
              <a:ext cx="336" cy="144"/>
              <a:chOff x="1792" y="4000"/>
              <a:chExt cx="352" cy="160"/>
            </a:xfrm>
          </p:grpSpPr>
          <p:sp>
            <p:nvSpPr>
              <p:cNvPr id="17429" name="Oval 29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30" name="Oval 30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99FF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31" name="Oval 31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428" name="Freeform 32"/>
            <p:cNvSpPr>
              <a:spLocks/>
            </p:cNvSpPr>
            <p:nvPr/>
          </p:nvSpPr>
          <p:spPr bwMode="auto">
            <a:xfrm>
              <a:off x="2632" y="3024"/>
              <a:ext cx="231" cy="318"/>
            </a:xfrm>
            <a:custGeom>
              <a:avLst/>
              <a:gdLst>
                <a:gd name="T0" fmla="*/ 0 w 454"/>
                <a:gd name="T1" fmla="*/ 64 h 544"/>
                <a:gd name="T2" fmla="*/ 60 w 454"/>
                <a:gd name="T3" fmla="*/ 64 h 544"/>
                <a:gd name="T4" fmla="*/ 0 w 454"/>
                <a:gd name="T5" fmla="*/ 0 h 544"/>
                <a:gd name="T6" fmla="*/ 0 w 454"/>
                <a:gd name="T7" fmla="*/ 109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FFFF00"/>
            </a:solidFill>
            <a:ln w="285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1331913" y="4508500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V </a:t>
            </a:r>
            <a:r>
              <a:rPr lang="ru-RU" b="1"/>
              <a:t>- ? м/с</a:t>
            </a:r>
          </a:p>
        </p:txBody>
      </p: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971550" y="4149725"/>
            <a:ext cx="7200900" cy="1439863"/>
            <a:chOff x="612" y="2614"/>
            <a:chExt cx="4536" cy="907"/>
          </a:xfrm>
        </p:grpSpPr>
        <p:sp>
          <p:nvSpPr>
            <p:cNvPr id="17421" name="Line 34"/>
            <p:cNvSpPr>
              <a:spLocks noChangeShapeType="1"/>
            </p:cNvSpPr>
            <p:nvPr/>
          </p:nvSpPr>
          <p:spPr bwMode="auto">
            <a:xfrm>
              <a:off x="612" y="3294"/>
              <a:ext cx="0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2" name="Line 35"/>
            <p:cNvSpPr>
              <a:spLocks noChangeShapeType="1"/>
            </p:cNvSpPr>
            <p:nvPr/>
          </p:nvSpPr>
          <p:spPr bwMode="auto">
            <a:xfrm>
              <a:off x="1519" y="3067"/>
              <a:ext cx="0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3" name="Line 36"/>
            <p:cNvSpPr>
              <a:spLocks noChangeShapeType="1"/>
            </p:cNvSpPr>
            <p:nvPr/>
          </p:nvSpPr>
          <p:spPr bwMode="auto">
            <a:xfrm>
              <a:off x="2426" y="3067"/>
              <a:ext cx="0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4" name="Line 37"/>
            <p:cNvSpPr>
              <a:spLocks noChangeShapeType="1"/>
            </p:cNvSpPr>
            <p:nvPr/>
          </p:nvSpPr>
          <p:spPr bwMode="auto">
            <a:xfrm>
              <a:off x="3334" y="2840"/>
              <a:ext cx="0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5" name="Line 38"/>
            <p:cNvSpPr>
              <a:spLocks noChangeShapeType="1"/>
            </p:cNvSpPr>
            <p:nvPr/>
          </p:nvSpPr>
          <p:spPr bwMode="auto">
            <a:xfrm>
              <a:off x="4241" y="2840"/>
              <a:ext cx="0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Line 39"/>
            <p:cNvSpPr>
              <a:spLocks noChangeShapeType="1"/>
            </p:cNvSpPr>
            <p:nvPr/>
          </p:nvSpPr>
          <p:spPr bwMode="auto">
            <a:xfrm>
              <a:off x="5148" y="2614"/>
              <a:ext cx="0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0 L 0.82691 -0.1050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build="p"/>
      <p:bldP spid="15369" grpId="0" animBg="1"/>
      <p:bldP spid="153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Пассажирский поезд прошёл 75 км за первый час, 60 км за второй час и 75 км за третий час. С какой средней скоростью он двигался?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851275" y="1268413"/>
            <a:ext cx="4759325" cy="14684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CC0000"/>
                </a:solidFill>
              </a:rPr>
              <a:t>(75 + 60 + 75) : 3 =</a:t>
            </a:r>
          </a:p>
        </p:txBody>
      </p:sp>
      <p:pic>
        <p:nvPicPr>
          <p:cNvPr id="18436" name="Picture 7" descr="Рисунок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7550"/>
            <a:ext cx="9201150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628775"/>
            <a:ext cx="2668587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250825" y="4149725"/>
            <a:ext cx="2520950" cy="366713"/>
            <a:chOff x="158" y="2614"/>
            <a:chExt cx="1815" cy="231"/>
          </a:xfrm>
        </p:grpSpPr>
        <p:sp>
          <p:nvSpPr>
            <p:cNvPr id="18481" name="Text Box 41"/>
            <p:cNvSpPr txBox="1">
              <a:spLocks noChangeArrowheads="1"/>
            </p:cNvSpPr>
            <p:nvPr/>
          </p:nvSpPr>
          <p:spPr bwMode="auto">
            <a:xfrm>
              <a:off x="612" y="2614"/>
              <a:ext cx="6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75 км</a:t>
              </a:r>
            </a:p>
          </p:txBody>
        </p:sp>
        <p:sp>
          <p:nvSpPr>
            <p:cNvPr id="18482" name="Line 42"/>
            <p:cNvSpPr>
              <a:spLocks noChangeShapeType="1"/>
            </p:cNvSpPr>
            <p:nvPr/>
          </p:nvSpPr>
          <p:spPr bwMode="auto">
            <a:xfrm>
              <a:off x="158" y="2840"/>
              <a:ext cx="1815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3132138" y="4149725"/>
            <a:ext cx="2159000" cy="366713"/>
            <a:chOff x="158" y="2614"/>
            <a:chExt cx="1815" cy="231"/>
          </a:xfrm>
        </p:grpSpPr>
        <p:sp>
          <p:nvSpPr>
            <p:cNvPr id="18479" name="Text Box 45"/>
            <p:cNvSpPr txBox="1">
              <a:spLocks noChangeArrowheads="1"/>
            </p:cNvSpPr>
            <p:nvPr/>
          </p:nvSpPr>
          <p:spPr bwMode="auto">
            <a:xfrm>
              <a:off x="613" y="2614"/>
              <a:ext cx="6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60 км</a:t>
              </a:r>
            </a:p>
          </p:txBody>
        </p:sp>
        <p:sp>
          <p:nvSpPr>
            <p:cNvPr id="18480" name="Line 46"/>
            <p:cNvSpPr>
              <a:spLocks noChangeShapeType="1"/>
            </p:cNvSpPr>
            <p:nvPr/>
          </p:nvSpPr>
          <p:spPr bwMode="auto">
            <a:xfrm>
              <a:off x="158" y="2840"/>
              <a:ext cx="1815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5651500" y="4149725"/>
            <a:ext cx="2160588" cy="366713"/>
            <a:chOff x="158" y="2614"/>
            <a:chExt cx="1815" cy="231"/>
          </a:xfrm>
        </p:grpSpPr>
        <p:sp>
          <p:nvSpPr>
            <p:cNvPr id="18477" name="Text Box 48"/>
            <p:cNvSpPr txBox="1">
              <a:spLocks noChangeArrowheads="1"/>
            </p:cNvSpPr>
            <p:nvPr/>
          </p:nvSpPr>
          <p:spPr bwMode="auto">
            <a:xfrm>
              <a:off x="612" y="2614"/>
              <a:ext cx="6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75 км</a:t>
              </a:r>
            </a:p>
          </p:txBody>
        </p:sp>
        <p:sp>
          <p:nvSpPr>
            <p:cNvPr id="18478" name="Line 49"/>
            <p:cNvSpPr>
              <a:spLocks noChangeShapeType="1"/>
            </p:cNvSpPr>
            <p:nvPr/>
          </p:nvSpPr>
          <p:spPr bwMode="auto">
            <a:xfrm>
              <a:off x="158" y="2840"/>
              <a:ext cx="1815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-107950" y="3429000"/>
            <a:ext cx="9144000" cy="3368675"/>
            <a:chOff x="0" y="2160"/>
            <a:chExt cx="5760" cy="2122"/>
          </a:xfrm>
        </p:grpSpPr>
        <p:grpSp>
          <p:nvGrpSpPr>
            <p:cNvPr id="18442" name="Group 11"/>
            <p:cNvGrpSpPr>
              <a:grpSpLocks/>
            </p:cNvGrpSpPr>
            <p:nvPr/>
          </p:nvGrpSpPr>
          <p:grpSpPr bwMode="auto">
            <a:xfrm>
              <a:off x="0" y="2614"/>
              <a:ext cx="399" cy="432"/>
              <a:chOff x="2464" y="3024"/>
              <a:chExt cx="399" cy="432"/>
            </a:xfrm>
          </p:grpSpPr>
          <p:grpSp>
            <p:nvGrpSpPr>
              <p:cNvPr id="18472" name="Group 12"/>
              <p:cNvGrpSpPr>
                <a:grpSpLocks/>
              </p:cNvGrpSpPr>
              <p:nvPr/>
            </p:nvGrpSpPr>
            <p:grpSpPr bwMode="auto">
              <a:xfrm>
                <a:off x="2464" y="3312"/>
                <a:ext cx="336" cy="144"/>
                <a:chOff x="1792" y="4000"/>
                <a:chExt cx="352" cy="160"/>
              </a:xfrm>
            </p:grpSpPr>
            <p:sp>
              <p:nvSpPr>
                <p:cNvPr id="18474" name="Oval 13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475" name="Oval 14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99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476" name="Oval 15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8473" name="Freeform 16"/>
              <p:cNvSpPr>
                <a:spLocks/>
              </p:cNvSpPr>
              <p:nvPr/>
            </p:nvSpPr>
            <p:spPr bwMode="auto">
              <a:xfrm>
                <a:off x="2632" y="3024"/>
                <a:ext cx="231" cy="318"/>
              </a:xfrm>
              <a:custGeom>
                <a:avLst/>
                <a:gdLst>
                  <a:gd name="T0" fmla="*/ 0 w 454"/>
                  <a:gd name="T1" fmla="*/ 64 h 544"/>
                  <a:gd name="T2" fmla="*/ 60 w 454"/>
                  <a:gd name="T3" fmla="*/ 64 h 544"/>
                  <a:gd name="T4" fmla="*/ 0 w 454"/>
                  <a:gd name="T5" fmla="*/ 0 h 544"/>
                  <a:gd name="T6" fmla="*/ 0 w 454"/>
                  <a:gd name="T7" fmla="*/ 109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FFFF00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443" name="Group 17"/>
            <p:cNvGrpSpPr>
              <a:grpSpLocks/>
            </p:cNvGrpSpPr>
            <p:nvPr/>
          </p:nvGrpSpPr>
          <p:grpSpPr bwMode="auto">
            <a:xfrm>
              <a:off x="1973" y="2614"/>
              <a:ext cx="399" cy="432"/>
              <a:chOff x="2464" y="3024"/>
              <a:chExt cx="399" cy="432"/>
            </a:xfrm>
          </p:grpSpPr>
          <p:grpSp>
            <p:nvGrpSpPr>
              <p:cNvPr id="18467" name="Group 18"/>
              <p:cNvGrpSpPr>
                <a:grpSpLocks/>
              </p:cNvGrpSpPr>
              <p:nvPr/>
            </p:nvGrpSpPr>
            <p:grpSpPr bwMode="auto">
              <a:xfrm>
                <a:off x="2464" y="3312"/>
                <a:ext cx="336" cy="144"/>
                <a:chOff x="1792" y="4000"/>
                <a:chExt cx="352" cy="160"/>
              </a:xfrm>
            </p:grpSpPr>
            <p:sp>
              <p:nvSpPr>
                <p:cNvPr id="18469" name="Oval 19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470" name="Oval 20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99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471" name="Oval 21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8468" name="Freeform 22"/>
              <p:cNvSpPr>
                <a:spLocks/>
              </p:cNvSpPr>
              <p:nvPr/>
            </p:nvSpPr>
            <p:spPr bwMode="auto">
              <a:xfrm>
                <a:off x="2632" y="3024"/>
                <a:ext cx="231" cy="318"/>
              </a:xfrm>
              <a:custGeom>
                <a:avLst/>
                <a:gdLst>
                  <a:gd name="T0" fmla="*/ 0 w 454"/>
                  <a:gd name="T1" fmla="*/ 64 h 544"/>
                  <a:gd name="T2" fmla="*/ 60 w 454"/>
                  <a:gd name="T3" fmla="*/ 64 h 544"/>
                  <a:gd name="T4" fmla="*/ 0 w 454"/>
                  <a:gd name="T5" fmla="*/ 0 h 544"/>
                  <a:gd name="T6" fmla="*/ 0 w 454"/>
                  <a:gd name="T7" fmla="*/ 109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FFFF00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444" name="Group 23"/>
            <p:cNvGrpSpPr>
              <a:grpSpLocks/>
            </p:cNvGrpSpPr>
            <p:nvPr/>
          </p:nvGrpSpPr>
          <p:grpSpPr bwMode="auto">
            <a:xfrm>
              <a:off x="3334" y="2614"/>
              <a:ext cx="399" cy="432"/>
              <a:chOff x="2464" y="3024"/>
              <a:chExt cx="399" cy="432"/>
            </a:xfrm>
          </p:grpSpPr>
          <p:grpSp>
            <p:nvGrpSpPr>
              <p:cNvPr id="18462" name="Group 24"/>
              <p:cNvGrpSpPr>
                <a:grpSpLocks/>
              </p:cNvGrpSpPr>
              <p:nvPr/>
            </p:nvGrpSpPr>
            <p:grpSpPr bwMode="auto">
              <a:xfrm>
                <a:off x="2464" y="3312"/>
                <a:ext cx="336" cy="144"/>
                <a:chOff x="1792" y="4000"/>
                <a:chExt cx="352" cy="160"/>
              </a:xfrm>
            </p:grpSpPr>
            <p:sp>
              <p:nvSpPr>
                <p:cNvPr id="18464" name="Oval 25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465" name="Oval 26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99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466" name="Oval 27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8463" name="Freeform 28"/>
              <p:cNvSpPr>
                <a:spLocks/>
              </p:cNvSpPr>
              <p:nvPr/>
            </p:nvSpPr>
            <p:spPr bwMode="auto">
              <a:xfrm>
                <a:off x="2632" y="3024"/>
                <a:ext cx="231" cy="318"/>
              </a:xfrm>
              <a:custGeom>
                <a:avLst/>
                <a:gdLst>
                  <a:gd name="T0" fmla="*/ 0 w 454"/>
                  <a:gd name="T1" fmla="*/ 64 h 544"/>
                  <a:gd name="T2" fmla="*/ 60 w 454"/>
                  <a:gd name="T3" fmla="*/ 64 h 544"/>
                  <a:gd name="T4" fmla="*/ 0 w 454"/>
                  <a:gd name="T5" fmla="*/ 0 h 544"/>
                  <a:gd name="T6" fmla="*/ 0 w 454"/>
                  <a:gd name="T7" fmla="*/ 109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FFFF00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445" name="Group 29"/>
            <p:cNvGrpSpPr>
              <a:grpSpLocks/>
            </p:cNvGrpSpPr>
            <p:nvPr/>
          </p:nvGrpSpPr>
          <p:grpSpPr bwMode="auto">
            <a:xfrm>
              <a:off x="4921" y="2614"/>
              <a:ext cx="399" cy="432"/>
              <a:chOff x="2464" y="3024"/>
              <a:chExt cx="399" cy="432"/>
            </a:xfrm>
          </p:grpSpPr>
          <p:grpSp>
            <p:nvGrpSpPr>
              <p:cNvPr id="18457" name="Group 30"/>
              <p:cNvGrpSpPr>
                <a:grpSpLocks/>
              </p:cNvGrpSpPr>
              <p:nvPr/>
            </p:nvGrpSpPr>
            <p:grpSpPr bwMode="auto">
              <a:xfrm>
                <a:off x="2464" y="3312"/>
                <a:ext cx="336" cy="144"/>
                <a:chOff x="1792" y="4000"/>
                <a:chExt cx="352" cy="160"/>
              </a:xfrm>
            </p:grpSpPr>
            <p:sp>
              <p:nvSpPr>
                <p:cNvPr id="18459" name="Oval 31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460" name="Oval 32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99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461" name="Oval 33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8458" name="Freeform 34"/>
              <p:cNvSpPr>
                <a:spLocks/>
              </p:cNvSpPr>
              <p:nvPr/>
            </p:nvSpPr>
            <p:spPr bwMode="auto">
              <a:xfrm>
                <a:off x="2632" y="3024"/>
                <a:ext cx="231" cy="318"/>
              </a:xfrm>
              <a:custGeom>
                <a:avLst/>
                <a:gdLst>
                  <a:gd name="T0" fmla="*/ 0 w 454"/>
                  <a:gd name="T1" fmla="*/ 64 h 544"/>
                  <a:gd name="T2" fmla="*/ 60 w 454"/>
                  <a:gd name="T3" fmla="*/ 64 h 544"/>
                  <a:gd name="T4" fmla="*/ 0 w 454"/>
                  <a:gd name="T5" fmla="*/ 0 h 544"/>
                  <a:gd name="T6" fmla="*/ 0 w 454"/>
                  <a:gd name="T7" fmla="*/ 109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FFFF00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446" name="Text Box 40"/>
            <p:cNvSpPr txBox="1">
              <a:spLocks noChangeArrowheads="1"/>
            </p:cNvSpPr>
            <p:nvPr/>
          </p:nvSpPr>
          <p:spPr bwMode="auto">
            <a:xfrm>
              <a:off x="158" y="2160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chemeClr val="tx2"/>
                  </a:solidFill>
                </a:rPr>
                <a:t>3 ч</a:t>
              </a:r>
            </a:p>
          </p:txBody>
        </p:sp>
        <p:grpSp>
          <p:nvGrpSpPr>
            <p:cNvPr id="18447" name="Group 50"/>
            <p:cNvGrpSpPr>
              <a:grpSpLocks/>
            </p:cNvGrpSpPr>
            <p:nvPr/>
          </p:nvGrpSpPr>
          <p:grpSpPr bwMode="auto">
            <a:xfrm>
              <a:off x="4468" y="3521"/>
              <a:ext cx="1288" cy="761"/>
              <a:chOff x="2976" y="2877"/>
              <a:chExt cx="913" cy="819"/>
            </a:xfrm>
          </p:grpSpPr>
          <p:grpSp>
            <p:nvGrpSpPr>
              <p:cNvPr id="18450" name="Group 51"/>
              <p:cNvGrpSpPr>
                <a:grpSpLocks/>
              </p:cNvGrpSpPr>
              <p:nvPr/>
            </p:nvGrpSpPr>
            <p:grpSpPr bwMode="auto">
              <a:xfrm>
                <a:off x="2976" y="2880"/>
                <a:ext cx="768" cy="816"/>
                <a:chOff x="2496" y="1968"/>
                <a:chExt cx="768" cy="816"/>
              </a:xfrm>
            </p:grpSpPr>
            <p:grpSp>
              <p:nvGrpSpPr>
                <p:cNvPr id="18452" name="Group 52"/>
                <p:cNvGrpSpPr>
                  <a:grpSpLocks/>
                </p:cNvGrpSpPr>
                <p:nvPr/>
              </p:nvGrpSpPr>
              <p:grpSpPr bwMode="auto">
                <a:xfrm>
                  <a:off x="2496" y="2640"/>
                  <a:ext cx="336" cy="144"/>
                  <a:chOff x="4752" y="4032"/>
                  <a:chExt cx="336" cy="144"/>
                </a:xfrm>
              </p:grpSpPr>
              <p:sp>
                <p:nvSpPr>
                  <p:cNvPr id="18454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4061"/>
                    <a:ext cx="336" cy="11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C0C0C0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8455" name="Oval 54"/>
                  <p:cNvSpPr>
                    <a:spLocks noChangeArrowheads="1"/>
                  </p:cNvSpPr>
                  <p:nvPr/>
                </p:nvSpPr>
                <p:spPr bwMode="auto">
                  <a:xfrm>
                    <a:off x="4798" y="4046"/>
                    <a:ext cx="259" cy="8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C0C0C0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8456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4828" y="4032"/>
                    <a:ext cx="184" cy="4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C0C0C0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8453" name="Freeform 56"/>
                <p:cNvSpPr>
                  <a:spLocks/>
                </p:cNvSpPr>
                <p:nvPr/>
              </p:nvSpPr>
              <p:spPr bwMode="auto">
                <a:xfrm>
                  <a:off x="2632" y="1968"/>
                  <a:ext cx="632" cy="672"/>
                </a:xfrm>
                <a:custGeom>
                  <a:avLst/>
                  <a:gdLst>
                    <a:gd name="T0" fmla="*/ 5 w 1009"/>
                    <a:gd name="T1" fmla="*/ 434 h 664"/>
                    <a:gd name="T2" fmla="*/ 43 w 1009"/>
                    <a:gd name="T3" fmla="*/ 430 h 664"/>
                    <a:gd name="T4" fmla="*/ 248 w 1009"/>
                    <a:gd name="T5" fmla="*/ 409 h 664"/>
                    <a:gd name="T6" fmla="*/ 204 w 1009"/>
                    <a:gd name="T7" fmla="*/ 217 h 664"/>
                    <a:gd name="T8" fmla="*/ 232 w 1009"/>
                    <a:gd name="T9" fmla="*/ 0 h 664"/>
                    <a:gd name="T10" fmla="*/ 0 w 1009"/>
                    <a:gd name="T11" fmla="*/ 38 h 664"/>
                    <a:gd name="T12" fmla="*/ 8 w 1009"/>
                    <a:gd name="T13" fmla="*/ 688 h 66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09"/>
                    <a:gd name="T22" fmla="*/ 0 h 664"/>
                    <a:gd name="T23" fmla="*/ 1009 w 1009"/>
                    <a:gd name="T24" fmla="*/ 664 h 66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09" h="664">
                      <a:moveTo>
                        <a:pt x="20" y="419"/>
                      </a:moveTo>
                      <a:lnTo>
                        <a:pt x="176" y="415"/>
                      </a:lnTo>
                      <a:lnTo>
                        <a:pt x="1009" y="394"/>
                      </a:lnTo>
                      <a:lnTo>
                        <a:pt x="830" y="208"/>
                      </a:lnTo>
                      <a:lnTo>
                        <a:pt x="944" y="0"/>
                      </a:lnTo>
                      <a:lnTo>
                        <a:pt x="0" y="38"/>
                      </a:lnTo>
                      <a:lnTo>
                        <a:pt x="33" y="664"/>
                      </a:lnTo>
                    </a:path>
                  </a:pathLst>
                </a:custGeom>
                <a:solidFill>
                  <a:srgbClr val="FF0000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25" name="Text Box 57"/>
              <p:cNvSpPr txBox="1">
                <a:spLocks noChangeArrowheads="1"/>
              </p:cNvSpPr>
              <p:nvPr/>
            </p:nvSpPr>
            <p:spPr bwMode="auto">
              <a:xfrm rot="-192859">
                <a:off x="3094" y="2877"/>
                <a:ext cx="795" cy="352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28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? км/ч</a:t>
                </a:r>
              </a:p>
            </p:txBody>
          </p:sp>
        </p:grpSp>
        <p:sp>
          <p:nvSpPr>
            <p:cNvPr id="18448" name="Line 59"/>
            <p:cNvSpPr>
              <a:spLocks noChangeShapeType="1"/>
            </p:cNvSpPr>
            <p:nvPr/>
          </p:nvSpPr>
          <p:spPr bwMode="auto">
            <a:xfrm>
              <a:off x="0" y="3067"/>
              <a:ext cx="5760" cy="0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9" name="AutoShape 60"/>
            <p:cNvSpPr>
              <a:spLocks/>
            </p:cNvSpPr>
            <p:nvPr/>
          </p:nvSpPr>
          <p:spPr bwMode="auto">
            <a:xfrm rot="-5400000">
              <a:off x="2200" y="1025"/>
              <a:ext cx="906" cy="4990"/>
            </a:xfrm>
            <a:prstGeom prst="leftBrace">
              <a:avLst>
                <a:gd name="adj1" fmla="val 45898"/>
                <a:gd name="adj2" fmla="val 50019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14815E-6 C 0.36806 0.03334 0.73611 0.0669 0.83785 0.09723 C 0.93959 0.12755 0.7592 0.17871 0.61077 0.18195 C 0.46233 0.18519 0.06754 0.13126 -0.05278 0.11714 C -0.17309 0.10302 -0.09982 0.09931 -0.11076 0.09723 C -0.1217 0.09514 -0.12031 0.09977 -0.11892 0.1044 " pathEditMode="relative" ptsTypes="aaaaaA">
                                      <p:cBhvr>
                                        <p:cTn id="6" dur="3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smtClean="0"/>
              <a:t>         Товарный поезд прошёл 120 км за 3 ч, проходя за каждый  час одинаковое расстояние. С какой средней скоростью он двигался?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771775" y="1600200"/>
            <a:ext cx="5915025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/>
              <a:t>120 : 3 = (40 км/ч)- средняя скорость</a:t>
            </a:r>
          </a:p>
        </p:txBody>
      </p:sp>
      <p:pic>
        <p:nvPicPr>
          <p:cNvPr id="19460" name="Picture 7" descr="Рисунок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" y="2655888"/>
            <a:ext cx="920115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Рисунок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89138"/>
            <a:ext cx="25844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0" y="4149725"/>
            <a:ext cx="9144000" cy="2647950"/>
            <a:chOff x="0" y="2614"/>
            <a:chExt cx="5760" cy="1668"/>
          </a:xfrm>
        </p:grpSpPr>
        <p:sp>
          <p:nvSpPr>
            <p:cNvPr id="19463" name="Text Box 18"/>
            <p:cNvSpPr txBox="1">
              <a:spLocks noChangeArrowheads="1"/>
            </p:cNvSpPr>
            <p:nvPr/>
          </p:nvSpPr>
          <p:spPr bwMode="auto">
            <a:xfrm>
              <a:off x="385" y="2614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chemeClr val="tx2"/>
                  </a:solidFill>
                </a:rPr>
                <a:t>3 ч</a:t>
              </a:r>
            </a:p>
          </p:txBody>
        </p:sp>
        <p:grpSp>
          <p:nvGrpSpPr>
            <p:cNvPr id="19464" name="Group 48"/>
            <p:cNvGrpSpPr>
              <a:grpSpLocks/>
            </p:cNvGrpSpPr>
            <p:nvPr/>
          </p:nvGrpSpPr>
          <p:grpSpPr bwMode="auto">
            <a:xfrm>
              <a:off x="0" y="2840"/>
              <a:ext cx="5760" cy="1442"/>
              <a:chOff x="0" y="2840"/>
              <a:chExt cx="5760" cy="1442"/>
            </a:xfrm>
          </p:grpSpPr>
          <p:sp>
            <p:nvSpPr>
              <p:cNvPr id="19465" name="AutoShape 9"/>
              <p:cNvSpPr>
                <a:spLocks/>
              </p:cNvSpPr>
              <p:nvPr/>
            </p:nvSpPr>
            <p:spPr bwMode="auto">
              <a:xfrm rot="-5400000">
                <a:off x="2163" y="1289"/>
                <a:ext cx="526" cy="4536"/>
              </a:xfrm>
              <a:prstGeom prst="leftBrace">
                <a:avLst>
                  <a:gd name="adj1" fmla="val 7186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466" name="Line 10"/>
              <p:cNvSpPr>
                <a:spLocks noChangeShapeType="1"/>
              </p:cNvSpPr>
              <p:nvPr/>
            </p:nvSpPr>
            <p:spPr bwMode="auto">
              <a:xfrm>
                <a:off x="0" y="3294"/>
                <a:ext cx="5760" cy="0"/>
              </a:xfrm>
              <a:prstGeom prst="line">
                <a:avLst/>
              </a:prstGeom>
              <a:noFill/>
              <a:ln w="57150">
                <a:solidFill>
                  <a:srgbClr val="0000CC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9467" name="Group 11"/>
              <p:cNvGrpSpPr>
                <a:grpSpLocks/>
              </p:cNvGrpSpPr>
              <p:nvPr/>
            </p:nvGrpSpPr>
            <p:grpSpPr bwMode="auto">
              <a:xfrm>
                <a:off x="0" y="2840"/>
                <a:ext cx="399" cy="432"/>
                <a:chOff x="2464" y="3024"/>
                <a:chExt cx="399" cy="432"/>
              </a:xfrm>
            </p:grpSpPr>
            <p:grpSp>
              <p:nvGrpSpPr>
                <p:cNvPr id="19496" name="Group 12"/>
                <p:cNvGrpSpPr>
                  <a:grpSpLocks/>
                </p:cNvGrpSpPr>
                <p:nvPr/>
              </p:nvGrpSpPr>
              <p:grpSpPr bwMode="auto">
                <a:xfrm>
                  <a:off x="2464" y="3312"/>
                  <a:ext cx="336" cy="144"/>
                  <a:chOff x="1792" y="4000"/>
                  <a:chExt cx="352" cy="160"/>
                </a:xfrm>
              </p:grpSpPr>
              <p:sp>
                <p:nvSpPr>
                  <p:cNvPr id="19498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792" y="4032"/>
                    <a:ext cx="352" cy="12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9499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1840" y="4016"/>
                    <a:ext cx="272" cy="9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0099FF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9500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872" y="4000"/>
                    <a:ext cx="192" cy="4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0000FF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9497" name="Freeform 16"/>
                <p:cNvSpPr>
                  <a:spLocks/>
                </p:cNvSpPr>
                <p:nvPr/>
              </p:nvSpPr>
              <p:spPr bwMode="auto">
                <a:xfrm>
                  <a:off x="2632" y="3024"/>
                  <a:ext cx="231" cy="318"/>
                </a:xfrm>
                <a:custGeom>
                  <a:avLst/>
                  <a:gdLst>
                    <a:gd name="T0" fmla="*/ 0 w 454"/>
                    <a:gd name="T1" fmla="*/ 64 h 544"/>
                    <a:gd name="T2" fmla="*/ 60 w 454"/>
                    <a:gd name="T3" fmla="*/ 64 h 544"/>
                    <a:gd name="T4" fmla="*/ 0 w 454"/>
                    <a:gd name="T5" fmla="*/ 0 h 544"/>
                    <a:gd name="T6" fmla="*/ 0 w 454"/>
                    <a:gd name="T7" fmla="*/ 109 h 54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4"/>
                    <a:gd name="T13" fmla="*/ 0 h 544"/>
                    <a:gd name="T14" fmla="*/ 454 w 454"/>
                    <a:gd name="T15" fmla="*/ 544 h 54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4" h="544">
                      <a:moveTo>
                        <a:pt x="0" y="318"/>
                      </a:moveTo>
                      <a:lnTo>
                        <a:pt x="454" y="318"/>
                      </a:lnTo>
                      <a:lnTo>
                        <a:pt x="0" y="0"/>
                      </a:lnTo>
                      <a:lnTo>
                        <a:pt x="0" y="544"/>
                      </a:lnTo>
                    </a:path>
                  </a:pathLst>
                </a:cu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9468" name="Text Box 17"/>
              <p:cNvSpPr txBox="1">
                <a:spLocks noChangeArrowheads="1"/>
              </p:cNvSpPr>
              <p:nvPr/>
            </p:nvSpPr>
            <p:spPr bwMode="auto">
              <a:xfrm>
                <a:off x="1973" y="3748"/>
                <a:ext cx="90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b="1">
                    <a:solidFill>
                      <a:srgbClr val="CC0000"/>
                    </a:solidFill>
                  </a:rPr>
                  <a:t>120 км</a:t>
                </a:r>
              </a:p>
            </p:txBody>
          </p:sp>
          <p:grpSp>
            <p:nvGrpSpPr>
              <p:cNvPr id="19469" name="Group 19"/>
              <p:cNvGrpSpPr>
                <a:grpSpLocks/>
              </p:cNvGrpSpPr>
              <p:nvPr/>
            </p:nvGrpSpPr>
            <p:grpSpPr bwMode="auto">
              <a:xfrm>
                <a:off x="1519" y="2840"/>
                <a:ext cx="399" cy="432"/>
                <a:chOff x="2464" y="3024"/>
                <a:chExt cx="399" cy="432"/>
              </a:xfrm>
            </p:grpSpPr>
            <p:grpSp>
              <p:nvGrpSpPr>
                <p:cNvPr id="19491" name="Group 20"/>
                <p:cNvGrpSpPr>
                  <a:grpSpLocks/>
                </p:cNvGrpSpPr>
                <p:nvPr/>
              </p:nvGrpSpPr>
              <p:grpSpPr bwMode="auto">
                <a:xfrm>
                  <a:off x="2464" y="3312"/>
                  <a:ext cx="336" cy="144"/>
                  <a:chOff x="1792" y="4000"/>
                  <a:chExt cx="352" cy="160"/>
                </a:xfrm>
              </p:grpSpPr>
              <p:sp>
                <p:nvSpPr>
                  <p:cNvPr id="19493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792" y="4032"/>
                    <a:ext cx="352" cy="12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9494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1840" y="4016"/>
                    <a:ext cx="272" cy="9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0099FF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9495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1872" y="4000"/>
                    <a:ext cx="192" cy="4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0000FF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9492" name="Freeform 24"/>
                <p:cNvSpPr>
                  <a:spLocks/>
                </p:cNvSpPr>
                <p:nvPr/>
              </p:nvSpPr>
              <p:spPr bwMode="auto">
                <a:xfrm>
                  <a:off x="2632" y="3024"/>
                  <a:ext cx="231" cy="318"/>
                </a:xfrm>
                <a:custGeom>
                  <a:avLst/>
                  <a:gdLst>
                    <a:gd name="T0" fmla="*/ 0 w 454"/>
                    <a:gd name="T1" fmla="*/ 64 h 544"/>
                    <a:gd name="T2" fmla="*/ 60 w 454"/>
                    <a:gd name="T3" fmla="*/ 64 h 544"/>
                    <a:gd name="T4" fmla="*/ 0 w 454"/>
                    <a:gd name="T5" fmla="*/ 0 h 544"/>
                    <a:gd name="T6" fmla="*/ 0 w 454"/>
                    <a:gd name="T7" fmla="*/ 109 h 54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4"/>
                    <a:gd name="T13" fmla="*/ 0 h 544"/>
                    <a:gd name="T14" fmla="*/ 454 w 454"/>
                    <a:gd name="T15" fmla="*/ 544 h 54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4" h="544">
                      <a:moveTo>
                        <a:pt x="0" y="318"/>
                      </a:moveTo>
                      <a:lnTo>
                        <a:pt x="454" y="318"/>
                      </a:lnTo>
                      <a:lnTo>
                        <a:pt x="0" y="0"/>
                      </a:lnTo>
                      <a:lnTo>
                        <a:pt x="0" y="544"/>
                      </a:lnTo>
                    </a:path>
                  </a:pathLst>
                </a:cu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470" name="Group 25"/>
              <p:cNvGrpSpPr>
                <a:grpSpLocks/>
              </p:cNvGrpSpPr>
              <p:nvPr/>
            </p:nvGrpSpPr>
            <p:grpSpPr bwMode="auto">
              <a:xfrm>
                <a:off x="4468" y="2840"/>
                <a:ext cx="399" cy="432"/>
                <a:chOff x="2464" y="3024"/>
                <a:chExt cx="399" cy="432"/>
              </a:xfrm>
            </p:grpSpPr>
            <p:grpSp>
              <p:nvGrpSpPr>
                <p:cNvPr id="19486" name="Group 26"/>
                <p:cNvGrpSpPr>
                  <a:grpSpLocks/>
                </p:cNvGrpSpPr>
                <p:nvPr/>
              </p:nvGrpSpPr>
              <p:grpSpPr bwMode="auto">
                <a:xfrm>
                  <a:off x="2464" y="3312"/>
                  <a:ext cx="336" cy="144"/>
                  <a:chOff x="1792" y="4000"/>
                  <a:chExt cx="352" cy="160"/>
                </a:xfrm>
              </p:grpSpPr>
              <p:sp>
                <p:nvSpPr>
                  <p:cNvPr id="19488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1792" y="4032"/>
                    <a:ext cx="352" cy="12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9489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1840" y="4016"/>
                    <a:ext cx="272" cy="9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0099FF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9490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1872" y="4000"/>
                    <a:ext cx="192" cy="4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0000FF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9487" name="Freeform 30"/>
                <p:cNvSpPr>
                  <a:spLocks/>
                </p:cNvSpPr>
                <p:nvPr/>
              </p:nvSpPr>
              <p:spPr bwMode="auto">
                <a:xfrm>
                  <a:off x="2632" y="3024"/>
                  <a:ext cx="231" cy="318"/>
                </a:xfrm>
                <a:custGeom>
                  <a:avLst/>
                  <a:gdLst>
                    <a:gd name="T0" fmla="*/ 0 w 454"/>
                    <a:gd name="T1" fmla="*/ 64 h 544"/>
                    <a:gd name="T2" fmla="*/ 60 w 454"/>
                    <a:gd name="T3" fmla="*/ 64 h 544"/>
                    <a:gd name="T4" fmla="*/ 0 w 454"/>
                    <a:gd name="T5" fmla="*/ 0 h 544"/>
                    <a:gd name="T6" fmla="*/ 0 w 454"/>
                    <a:gd name="T7" fmla="*/ 109 h 54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4"/>
                    <a:gd name="T13" fmla="*/ 0 h 544"/>
                    <a:gd name="T14" fmla="*/ 454 w 454"/>
                    <a:gd name="T15" fmla="*/ 544 h 54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4" h="544">
                      <a:moveTo>
                        <a:pt x="0" y="318"/>
                      </a:moveTo>
                      <a:lnTo>
                        <a:pt x="454" y="318"/>
                      </a:lnTo>
                      <a:lnTo>
                        <a:pt x="0" y="0"/>
                      </a:lnTo>
                      <a:lnTo>
                        <a:pt x="0" y="544"/>
                      </a:lnTo>
                    </a:path>
                  </a:pathLst>
                </a:cu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9471" name="Line 31"/>
              <p:cNvSpPr>
                <a:spLocks noChangeShapeType="1"/>
              </p:cNvSpPr>
              <p:nvPr/>
            </p:nvSpPr>
            <p:spPr bwMode="auto">
              <a:xfrm>
                <a:off x="158" y="3067"/>
                <a:ext cx="4310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9472" name="Group 32"/>
              <p:cNvGrpSpPr>
                <a:grpSpLocks/>
              </p:cNvGrpSpPr>
              <p:nvPr/>
            </p:nvGrpSpPr>
            <p:grpSpPr bwMode="auto">
              <a:xfrm>
                <a:off x="3107" y="2840"/>
                <a:ext cx="399" cy="432"/>
                <a:chOff x="2464" y="3024"/>
                <a:chExt cx="399" cy="432"/>
              </a:xfrm>
            </p:grpSpPr>
            <p:grpSp>
              <p:nvGrpSpPr>
                <p:cNvPr id="19481" name="Group 33"/>
                <p:cNvGrpSpPr>
                  <a:grpSpLocks/>
                </p:cNvGrpSpPr>
                <p:nvPr/>
              </p:nvGrpSpPr>
              <p:grpSpPr bwMode="auto">
                <a:xfrm>
                  <a:off x="2464" y="3312"/>
                  <a:ext cx="336" cy="144"/>
                  <a:chOff x="1792" y="4000"/>
                  <a:chExt cx="352" cy="160"/>
                </a:xfrm>
              </p:grpSpPr>
              <p:sp>
                <p:nvSpPr>
                  <p:cNvPr id="19483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1792" y="4032"/>
                    <a:ext cx="352" cy="12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9484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1840" y="4016"/>
                    <a:ext cx="272" cy="9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0099FF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9485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1872" y="4000"/>
                    <a:ext cx="192" cy="4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0000FF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9482" name="Freeform 37"/>
                <p:cNvSpPr>
                  <a:spLocks/>
                </p:cNvSpPr>
                <p:nvPr/>
              </p:nvSpPr>
              <p:spPr bwMode="auto">
                <a:xfrm>
                  <a:off x="2632" y="3024"/>
                  <a:ext cx="231" cy="318"/>
                </a:xfrm>
                <a:custGeom>
                  <a:avLst/>
                  <a:gdLst>
                    <a:gd name="T0" fmla="*/ 0 w 454"/>
                    <a:gd name="T1" fmla="*/ 64 h 544"/>
                    <a:gd name="T2" fmla="*/ 60 w 454"/>
                    <a:gd name="T3" fmla="*/ 64 h 544"/>
                    <a:gd name="T4" fmla="*/ 0 w 454"/>
                    <a:gd name="T5" fmla="*/ 0 h 544"/>
                    <a:gd name="T6" fmla="*/ 0 w 454"/>
                    <a:gd name="T7" fmla="*/ 109 h 54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4"/>
                    <a:gd name="T13" fmla="*/ 0 h 544"/>
                    <a:gd name="T14" fmla="*/ 454 w 454"/>
                    <a:gd name="T15" fmla="*/ 544 h 54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4" h="544">
                      <a:moveTo>
                        <a:pt x="0" y="318"/>
                      </a:moveTo>
                      <a:lnTo>
                        <a:pt x="454" y="318"/>
                      </a:lnTo>
                      <a:lnTo>
                        <a:pt x="0" y="0"/>
                      </a:lnTo>
                      <a:lnTo>
                        <a:pt x="0" y="544"/>
                      </a:lnTo>
                    </a:path>
                  </a:pathLst>
                </a:cu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473" name="Group 38"/>
              <p:cNvGrpSpPr>
                <a:grpSpLocks/>
              </p:cNvGrpSpPr>
              <p:nvPr/>
            </p:nvGrpSpPr>
            <p:grpSpPr bwMode="auto">
              <a:xfrm>
                <a:off x="4471" y="3521"/>
                <a:ext cx="1289" cy="761"/>
                <a:chOff x="2976" y="2877"/>
                <a:chExt cx="913" cy="819"/>
              </a:xfrm>
            </p:grpSpPr>
            <p:grpSp>
              <p:nvGrpSpPr>
                <p:cNvPr id="19474" name="Group 39"/>
                <p:cNvGrpSpPr>
                  <a:grpSpLocks/>
                </p:cNvGrpSpPr>
                <p:nvPr/>
              </p:nvGrpSpPr>
              <p:grpSpPr bwMode="auto">
                <a:xfrm>
                  <a:off x="2976" y="2880"/>
                  <a:ext cx="768" cy="816"/>
                  <a:chOff x="2496" y="1968"/>
                  <a:chExt cx="768" cy="816"/>
                </a:xfrm>
              </p:grpSpPr>
              <p:grpSp>
                <p:nvGrpSpPr>
                  <p:cNvPr id="19476" name="Group 40"/>
                  <p:cNvGrpSpPr>
                    <a:grpSpLocks/>
                  </p:cNvGrpSpPr>
                  <p:nvPr/>
                </p:nvGrpSpPr>
                <p:grpSpPr bwMode="auto">
                  <a:xfrm>
                    <a:off x="2496" y="2640"/>
                    <a:ext cx="336" cy="144"/>
                    <a:chOff x="4752" y="4032"/>
                    <a:chExt cx="336" cy="144"/>
                  </a:xfrm>
                </p:grpSpPr>
                <p:sp>
                  <p:nvSpPr>
                    <p:cNvPr id="19478" name="Oval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52" y="4061"/>
                      <a:ext cx="336" cy="11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C0C0C0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479" name="Oval 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98" y="4046"/>
                      <a:ext cx="259" cy="8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C0C0C0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480" name="Oval 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28" y="4032"/>
                      <a:ext cx="184" cy="4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C0C0C0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9477" name="Freeform 44"/>
                  <p:cNvSpPr>
                    <a:spLocks/>
                  </p:cNvSpPr>
                  <p:nvPr/>
                </p:nvSpPr>
                <p:spPr bwMode="auto">
                  <a:xfrm>
                    <a:off x="2632" y="1968"/>
                    <a:ext cx="632" cy="672"/>
                  </a:xfrm>
                  <a:custGeom>
                    <a:avLst/>
                    <a:gdLst>
                      <a:gd name="T0" fmla="*/ 5 w 1009"/>
                      <a:gd name="T1" fmla="*/ 434 h 664"/>
                      <a:gd name="T2" fmla="*/ 43 w 1009"/>
                      <a:gd name="T3" fmla="*/ 430 h 664"/>
                      <a:gd name="T4" fmla="*/ 248 w 1009"/>
                      <a:gd name="T5" fmla="*/ 409 h 664"/>
                      <a:gd name="T6" fmla="*/ 204 w 1009"/>
                      <a:gd name="T7" fmla="*/ 217 h 664"/>
                      <a:gd name="T8" fmla="*/ 232 w 1009"/>
                      <a:gd name="T9" fmla="*/ 0 h 664"/>
                      <a:gd name="T10" fmla="*/ 0 w 1009"/>
                      <a:gd name="T11" fmla="*/ 38 h 664"/>
                      <a:gd name="T12" fmla="*/ 8 w 1009"/>
                      <a:gd name="T13" fmla="*/ 688 h 66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009"/>
                      <a:gd name="T22" fmla="*/ 0 h 664"/>
                      <a:gd name="T23" fmla="*/ 1009 w 1009"/>
                      <a:gd name="T24" fmla="*/ 664 h 66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009" h="664">
                        <a:moveTo>
                          <a:pt x="20" y="419"/>
                        </a:moveTo>
                        <a:lnTo>
                          <a:pt x="176" y="415"/>
                        </a:lnTo>
                        <a:lnTo>
                          <a:pt x="1009" y="394"/>
                        </a:lnTo>
                        <a:lnTo>
                          <a:pt x="830" y="208"/>
                        </a:lnTo>
                        <a:lnTo>
                          <a:pt x="944" y="0"/>
                        </a:lnTo>
                        <a:lnTo>
                          <a:pt x="0" y="38"/>
                        </a:lnTo>
                        <a:lnTo>
                          <a:pt x="33" y="664"/>
                        </a:lnTo>
                      </a:path>
                    </a:pathLst>
                  </a:custGeom>
                  <a:solidFill>
                    <a:srgbClr val="FF000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261" name="Text Box 45"/>
                <p:cNvSpPr txBox="1">
                  <a:spLocks noChangeArrowheads="1"/>
                </p:cNvSpPr>
                <p:nvPr/>
              </p:nvSpPr>
              <p:spPr bwMode="auto">
                <a:xfrm rot="-192859">
                  <a:off x="3094" y="2877"/>
                  <a:ext cx="795" cy="352"/>
                </a:xfrm>
                <a:prstGeom prst="rect">
                  <a:avLst/>
                </a:prstGeom>
                <a:noFill/>
                <a:ln w="25400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28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? км/ч</a:t>
                  </a: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C 0.44636 0.03704 0.89271 0.07431 1.01094 0.09746 C 1.12917 0.12061 0.87986 0.14283 0.70955 0.13889 C 0.53924 0.13496 0.1092 0.08473 -0.01076 0.07385 " pathEditMode="relative" ptsTypes="aaaA">
                                      <p:cBhvr>
                                        <p:cTn id="6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авто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617913"/>
            <a:ext cx="3095625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050" y="180975"/>
            <a:ext cx="6121400" cy="715963"/>
          </a:xfrm>
        </p:spPr>
        <p:txBody>
          <a:bodyPr/>
          <a:lstStyle/>
          <a:p>
            <a:pPr eaLnBrk="1" hangingPunct="1"/>
            <a:endParaRPr lang="ru-RU" sz="2800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1555750"/>
            <a:ext cx="6400800" cy="685800"/>
          </a:xfrm>
        </p:spPr>
        <p:txBody>
          <a:bodyPr/>
          <a:lstStyle/>
          <a:p>
            <a:pPr eaLnBrk="1" hangingPunct="1"/>
            <a:r>
              <a:rPr lang="ru-RU" sz="4800" b="1" i="1" dirty="0" smtClean="0"/>
              <a:t>Задачи на движение</a:t>
            </a: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0" y="5681663"/>
            <a:ext cx="9144000" cy="1587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0" y="3962400"/>
            <a:ext cx="9144000" cy="1588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5" name="Picture 7" descr="автобус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3913" y="3617913"/>
            <a:ext cx="30940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Ai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523875"/>
            <a:ext cx="17129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0" descr="motorcycle_clipart_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5337175"/>
            <a:ext cx="849313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2" descr="Horse1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1275" y="2586038"/>
            <a:ext cx="2465388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3" descr="Chicken_20[1]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5681663"/>
            <a:ext cx="151765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4" descr="doggy_97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930525"/>
            <a:ext cx="1455738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5" descr="bird26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51725" y="768350"/>
            <a:ext cx="1031875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7" descr="бегун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0825" y="4305300"/>
            <a:ext cx="720725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354137"/>
          </a:xfrm>
        </p:spPr>
        <p:txBody>
          <a:bodyPr/>
          <a:lstStyle/>
          <a:p>
            <a:pPr algn="l" eaLnBrk="1" hangingPunct="1"/>
            <a:r>
              <a:rPr lang="ru-RU" sz="2400" smtClean="0"/>
              <a:t>     Мотоциклист ехал 3 ч со средней скоростью 60 км/ч и 2 ч со средней скоростью 70 км/ч. Какое расстояние он проехал за всё это время? Узнай среднюю скорость его движения.</a:t>
            </a:r>
          </a:p>
        </p:txBody>
      </p:sp>
      <p:pic>
        <p:nvPicPr>
          <p:cNvPr id="20483" name="Picture 5" descr="Рисунок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49500"/>
            <a:ext cx="935990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Line 10"/>
          <p:cNvSpPr>
            <a:spLocks noChangeShapeType="1"/>
          </p:cNvSpPr>
          <p:nvPr/>
        </p:nvSpPr>
        <p:spPr bwMode="auto">
          <a:xfrm>
            <a:off x="0" y="5229225"/>
            <a:ext cx="91440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AutoShape 29"/>
          <p:cNvSpPr>
            <a:spLocks/>
          </p:cNvSpPr>
          <p:nvPr/>
        </p:nvSpPr>
        <p:spPr bwMode="auto">
          <a:xfrm rot="-5400000">
            <a:off x="3794125" y="1685925"/>
            <a:ext cx="835025" cy="7921625"/>
          </a:xfrm>
          <a:prstGeom prst="leftBrace">
            <a:avLst>
              <a:gd name="adj1" fmla="val 79056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250825" y="4508500"/>
            <a:ext cx="2881313" cy="366713"/>
            <a:chOff x="158" y="2614"/>
            <a:chExt cx="1815" cy="231"/>
          </a:xfrm>
        </p:grpSpPr>
        <p:sp>
          <p:nvSpPr>
            <p:cNvPr id="20531" name="Text Box 47"/>
            <p:cNvSpPr txBox="1">
              <a:spLocks noChangeArrowheads="1"/>
            </p:cNvSpPr>
            <p:nvPr/>
          </p:nvSpPr>
          <p:spPr bwMode="auto">
            <a:xfrm>
              <a:off x="612" y="2614"/>
              <a:ext cx="6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 60 км/ч</a:t>
              </a:r>
            </a:p>
          </p:txBody>
        </p:sp>
        <p:sp>
          <p:nvSpPr>
            <p:cNvPr id="20532" name="Line 48"/>
            <p:cNvSpPr>
              <a:spLocks noChangeShapeType="1"/>
            </p:cNvSpPr>
            <p:nvPr/>
          </p:nvSpPr>
          <p:spPr bwMode="auto">
            <a:xfrm>
              <a:off x="158" y="2840"/>
              <a:ext cx="1815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3492500" y="4508500"/>
            <a:ext cx="4319588" cy="366713"/>
            <a:chOff x="158" y="2614"/>
            <a:chExt cx="1815" cy="231"/>
          </a:xfrm>
        </p:grpSpPr>
        <p:sp>
          <p:nvSpPr>
            <p:cNvPr id="20529" name="Text Box 50"/>
            <p:cNvSpPr txBox="1">
              <a:spLocks noChangeArrowheads="1"/>
            </p:cNvSpPr>
            <p:nvPr/>
          </p:nvSpPr>
          <p:spPr bwMode="auto">
            <a:xfrm>
              <a:off x="612" y="2614"/>
              <a:ext cx="6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70 км/ч</a:t>
              </a:r>
            </a:p>
          </p:txBody>
        </p:sp>
        <p:sp>
          <p:nvSpPr>
            <p:cNvPr id="20530" name="Line 51"/>
            <p:cNvSpPr>
              <a:spLocks noChangeShapeType="1"/>
            </p:cNvSpPr>
            <p:nvPr/>
          </p:nvSpPr>
          <p:spPr bwMode="auto">
            <a:xfrm>
              <a:off x="158" y="2840"/>
              <a:ext cx="1815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88" name="Text Box 52"/>
          <p:cNvSpPr txBox="1">
            <a:spLocks noChangeArrowheads="1"/>
          </p:cNvSpPr>
          <p:nvPr/>
        </p:nvSpPr>
        <p:spPr bwMode="auto">
          <a:xfrm>
            <a:off x="3132138" y="594995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CC0000"/>
                </a:solidFill>
              </a:rPr>
              <a:t>? км</a:t>
            </a:r>
          </a:p>
        </p:txBody>
      </p:sp>
      <p:pic>
        <p:nvPicPr>
          <p:cNvPr id="20489" name="Picture 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64013">
            <a:off x="971550" y="1989138"/>
            <a:ext cx="1905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0" y="3429000"/>
            <a:ext cx="9144000" cy="2978150"/>
            <a:chOff x="0" y="2160"/>
            <a:chExt cx="5760" cy="1876"/>
          </a:xfrm>
        </p:grpSpPr>
        <p:grpSp>
          <p:nvGrpSpPr>
            <p:cNvPr id="20492" name="Group 11"/>
            <p:cNvGrpSpPr>
              <a:grpSpLocks/>
            </p:cNvGrpSpPr>
            <p:nvPr/>
          </p:nvGrpSpPr>
          <p:grpSpPr bwMode="auto">
            <a:xfrm>
              <a:off x="0" y="2840"/>
              <a:ext cx="399" cy="432"/>
              <a:chOff x="2464" y="3024"/>
              <a:chExt cx="399" cy="432"/>
            </a:xfrm>
          </p:grpSpPr>
          <p:grpSp>
            <p:nvGrpSpPr>
              <p:cNvPr id="20524" name="Group 12"/>
              <p:cNvGrpSpPr>
                <a:grpSpLocks/>
              </p:cNvGrpSpPr>
              <p:nvPr/>
            </p:nvGrpSpPr>
            <p:grpSpPr bwMode="auto">
              <a:xfrm>
                <a:off x="2464" y="3312"/>
                <a:ext cx="336" cy="144"/>
                <a:chOff x="1792" y="4000"/>
                <a:chExt cx="352" cy="160"/>
              </a:xfrm>
            </p:grpSpPr>
            <p:sp>
              <p:nvSpPr>
                <p:cNvPr id="20526" name="Oval 13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27" name="Oval 14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99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28" name="Oval 15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0525" name="Freeform 16"/>
              <p:cNvSpPr>
                <a:spLocks/>
              </p:cNvSpPr>
              <p:nvPr/>
            </p:nvSpPr>
            <p:spPr bwMode="auto">
              <a:xfrm>
                <a:off x="2632" y="3024"/>
                <a:ext cx="231" cy="318"/>
              </a:xfrm>
              <a:custGeom>
                <a:avLst/>
                <a:gdLst>
                  <a:gd name="T0" fmla="*/ 0 w 454"/>
                  <a:gd name="T1" fmla="*/ 64 h 544"/>
                  <a:gd name="T2" fmla="*/ 60 w 454"/>
                  <a:gd name="T3" fmla="*/ 64 h 544"/>
                  <a:gd name="T4" fmla="*/ 0 w 454"/>
                  <a:gd name="T5" fmla="*/ 0 h 544"/>
                  <a:gd name="T6" fmla="*/ 0 w 454"/>
                  <a:gd name="T7" fmla="*/ 109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FFFF00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493" name="Group 17"/>
            <p:cNvGrpSpPr>
              <a:grpSpLocks/>
            </p:cNvGrpSpPr>
            <p:nvPr/>
          </p:nvGrpSpPr>
          <p:grpSpPr bwMode="auto">
            <a:xfrm>
              <a:off x="1973" y="2840"/>
              <a:ext cx="399" cy="432"/>
              <a:chOff x="2464" y="3024"/>
              <a:chExt cx="399" cy="432"/>
            </a:xfrm>
          </p:grpSpPr>
          <p:grpSp>
            <p:nvGrpSpPr>
              <p:cNvPr id="20519" name="Group 18"/>
              <p:cNvGrpSpPr>
                <a:grpSpLocks/>
              </p:cNvGrpSpPr>
              <p:nvPr/>
            </p:nvGrpSpPr>
            <p:grpSpPr bwMode="auto">
              <a:xfrm>
                <a:off x="2464" y="3312"/>
                <a:ext cx="336" cy="144"/>
                <a:chOff x="1792" y="4000"/>
                <a:chExt cx="352" cy="160"/>
              </a:xfrm>
            </p:grpSpPr>
            <p:sp>
              <p:nvSpPr>
                <p:cNvPr id="20521" name="Oval 19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22" name="Oval 20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99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23" name="Oval 21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0520" name="Freeform 22"/>
              <p:cNvSpPr>
                <a:spLocks/>
              </p:cNvSpPr>
              <p:nvPr/>
            </p:nvSpPr>
            <p:spPr bwMode="auto">
              <a:xfrm>
                <a:off x="2632" y="3024"/>
                <a:ext cx="231" cy="318"/>
              </a:xfrm>
              <a:custGeom>
                <a:avLst/>
                <a:gdLst>
                  <a:gd name="T0" fmla="*/ 0 w 454"/>
                  <a:gd name="T1" fmla="*/ 64 h 544"/>
                  <a:gd name="T2" fmla="*/ 60 w 454"/>
                  <a:gd name="T3" fmla="*/ 64 h 544"/>
                  <a:gd name="T4" fmla="*/ 0 w 454"/>
                  <a:gd name="T5" fmla="*/ 0 h 544"/>
                  <a:gd name="T6" fmla="*/ 0 w 454"/>
                  <a:gd name="T7" fmla="*/ 109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FFFF00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494" name="Group 23"/>
            <p:cNvGrpSpPr>
              <a:grpSpLocks/>
            </p:cNvGrpSpPr>
            <p:nvPr/>
          </p:nvGrpSpPr>
          <p:grpSpPr bwMode="auto">
            <a:xfrm>
              <a:off x="4921" y="2840"/>
              <a:ext cx="399" cy="432"/>
              <a:chOff x="2464" y="3024"/>
              <a:chExt cx="399" cy="432"/>
            </a:xfrm>
          </p:grpSpPr>
          <p:grpSp>
            <p:nvGrpSpPr>
              <p:cNvPr id="20514" name="Group 24"/>
              <p:cNvGrpSpPr>
                <a:grpSpLocks/>
              </p:cNvGrpSpPr>
              <p:nvPr/>
            </p:nvGrpSpPr>
            <p:grpSpPr bwMode="auto">
              <a:xfrm>
                <a:off x="2464" y="3312"/>
                <a:ext cx="336" cy="144"/>
                <a:chOff x="1792" y="4000"/>
                <a:chExt cx="352" cy="160"/>
              </a:xfrm>
            </p:grpSpPr>
            <p:sp>
              <p:nvSpPr>
                <p:cNvPr id="20516" name="Oval 25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17" name="Oval 26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99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18" name="Oval 27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0515" name="Freeform 28"/>
              <p:cNvSpPr>
                <a:spLocks/>
              </p:cNvSpPr>
              <p:nvPr/>
            </p:nvSpPr>
            <p:spPr bwMode="auto">
              <a:xfrm>
                <a:off x="2632" y="3024"/>
                <a:ext cx="231" cy="318"/>
              </a:xfrm>
              <a:custGeom>
                <a:avLst/>
                <a:gdLst>
                  <a:gd name="T0" fmla="*/ 0 w 454"/>
                  <a:gd name="T1" fmla="*/ 64 h 544"/>
                  <a:gd name="T2" fmla="*/ 60 w 454"/>
                  <a:gd name="T3" fmla="*/ 64 h 544"/>
                  <a:gd name="T4" fmla="*/ 0 w 454"/>
                  <a:gd name="T5" fmla="*/ 0 h 544"/>
                  <a:gd name="T6" fmla="*/ 0 w 454"/>
                  <a:gd name="T7" fmla="*/ 109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FFFF00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495" name="Group 30"/>
            <p:cNvGrpSpPr>
              <a:grpSpLocks/>
            </p:cNvGrpSpPr>
            <p:nvPr/>
          </p:nvGrpSpPr>
          <p:grpSpPr bwMode="auto">
            <a:xfrm>
              <a:off x="385" y="2160"/>
              <a:ext cx="839" cy="761"/>
              <a:chOff x="2976" y="2877"/>
              <a:chExt cx="913" cy="819"/>
            </a:xfrm>
          </p:grpSpPr>
          <p:grpSp>
            <p:nvGrpSpPr>
              <p:cNvPr id="20507" name="Group 31"/>
              <p:cNvGrpSpPr>
                <a:grpSpLocks/>
              </p:cNvGrpSpPr>
              <p:nvPr/>
            </p:nvGrpSpPr>
            <p:grpSpPr bwMode="auto">
              <a:xfrm>
                <a:off x="2976" y="2880"/>
                <a:ext cx="768" cy="816"/>
                <a:chOff x="2496" y="1968"/>
                <a:chExt cx="768" cy="816"/>
              </a:xfrm>
            </p:grpSpPr>
            <p:grpSp>
              <p:nvGrpSpPr>
                <p:cNvPr id="20509" name="Group 32"/>
                <p:cNvGrpSpPr>
                  <a:grpSpLocks/>
                </p:cNvGrpSpPr>
                <p:nvPr/>
              </p:nvGrpSpPr>
              <p:grpSpPr bwMode="auto">
                <a:xfrm>
                  <a:off x="2496" y="2640"/>
                  <a:ext cx="336" cy="144"/>
                  <a:chOff x="4752" y="4032"/>
                  <a:chExt cx="336" cy="144"/>
                </a:xfrm>
              </p:grpSpPr>
              <p:sp>
                <p:nvSpPr>
                  <p:cNvPr id="20511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4061"/>
                    <a:ext cx="336" cy="11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C0C0C0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12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4798" y="4046"/>
                    <a:ext cx="259" cy="8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C0C0C0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13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4828" y="4032"/>
                    <a:ext cx="184" cy="4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C0C0C0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0510" name="Freeform 36"/>
                <p:cNvSpPr>
                  <a:spLocks/>
                </p:cNvSpPr>
                <p:nvPr/>
              </p:nvSpPr>
              <p:spPr bwMode="auto">
                <a:xfrm>
                  <a:off x="2632" y="1968"/>
                  <a:ext cx="632" cy="672"/>
                </a:xfrm>
                <a:custGeom>
                  <a:avLst/>
                  <a:gdLst>
                    <a:gd name="T0" fmla="*/ 5 w 1009"/>
                    <a:gd name="T1" fmla="*/ 434 h 664"/>
                    <a:gd name="T2" fmla="*/ 43 w 1009"/>
                    <a:gd name="T3" fmla="*/ 430 h 664"/>
                    <a:gd name="T4" fmla="*/ 248 w 1009"/>
                    <a:gd name="T5" fmla="*/ 409 h 664"/>
                    <a:gd name="T6" fmla="*/ 204 w 1009"/>
                    <a:gd name="T7" fmla="*/ 217 h 664"/>
                    <a:gd name="T8" fmla="*/ 232 w 1009"/>
                    <a:gd name="T9" fmla="*/ 0 h 664"/>
                    <a:gd name="T10" fmla="*/ 0 w 1009"/>
                    <a:gd name="T11" fmla="*/ 38 h 664"/>
                    <a:gd name="T12" fmla="*/ 8 w 1009"/>
                    <a:gd name="T13" fmla="*/ 688 h 66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09"/>
                    <a:gd name="T22" fmla="*/ 0 h 664"/>
                    <a:gd name="T23" fmla="*/ 1009 w 1009"/>
                    <a:gd name="T24" fmla="*/ 664 h 66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09" h="664">
                      <a:moveTo>
                        <a:pt x="20" y="419"/>
                      </a:moveTo>
                      <a:lnTo>
                        <a:pt x="176" y="415"/>
                      </a:lnTo>
                      <a:lnTo>
                        <a:pt x="1009" y="394"/>
                      </a:lnTo>
                      <a:lnTo>
                        <a:pt x="830" y="208"/>
                      </a:lnTo>
                      <a:lnTo>
                        <a:pt x="944" y="0"/>
                      </a:lnTo>
                      <a:lnTo>
                        <a:pt x="0" y="38"/>
                      </a:lnTo>
                      <a:lnTo>
                        <a:pt x="33" y="664"/>
                      </a:lnTo>
                    </a:path>
                  </a:pathLst>
                </a:custGeom>
                <a:solidFill>
                  <a:srgbClr val="FF0000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589" name="Text Box 37"/>
              <p:cNvSpPr txBox="1">
                <a:spLocks noChangeArrowheads="1"/>
              </p:cNvSpPr>
              <p:nvPr/>
            </p:nvSpPr>
            <p:spPr bwMode="auto">
              <a:xfrm rot="-192859">
                <a:off x="3094" y="2877"/>
                <a:ext cx="795" cy="352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28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3 ч</a:t>
                </a:r>
              </a:p>
            </p:txBody>
          </p:sp>
        </p:grpSp>
        <p:grpSp>
          <p:nvGrpSpPr>
            <p:cNvPr id="20496" name="Group 38"/>
            <p:cNvGrpSpPr>
              <a:grpSpLocks/>
            </p:cNvGrpSpPr>
            <p:nvPr/>
          </p:nvGrpSpPr>
          <p:grpSpPr bwMode="auto">
            <a:xfrm>
              <a:off x="2426" y="2160"/>
              <a:ext cx="907" cy="761"/>
              <a:chOff x="2976" y="2877"/>
              <a:chExt cx="913" cy="819"/>
            </a:xfrm>
          </p:grpSpPr>
          <p:grpSp>
            <p:nvGrpSpPr>
              <p:cNvPr id="20500" name="Group 39"/>
              <p:cNvGrpSpPr>
                <a:grpSpLocks/>
              </p:cNvGrpSpPr>
              <p:nvPr/>
            </p:nvGrpSpPr>
            <p:grpSpPr bwMode="auto">
              <a:xfrm>
                <a:off x="2976" y="2880"/>
                <a:ext cx="768" cy="816"/>
                <a:chOff x="2496" y="1968"/>
                <a:chExt cx="768" cy="816"/>
              </a:xfrm>
            </p:grpSpPr>
            <p:grpSp>
              <p:nvGrpSpPr>
                <p:cNvPr id="20502" name="Group 40"/>
                <p:cNvGrpSpPr>
                  <a:grpSpLocks/>
                </p:cNvGrpSpPr>
                <p:nvPr/>
              </p:nvGrpSpPr>
              <p:grpSpPr bwMode="auto">
                <a:xfrm>
                  <a:off x="2496" y="2640"/>
                  <a:ext cx="336" cy="144"/>
                  <a:chOff x="4752" y="4032"/>
                  <a:chExt cx="336" cy="144"/>
                </a:xfrm>
              </p:grpSpPr>
              <p:sp>
                <p:nvSpPr>
                  <p:cNvPr id="20504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4061"/>
                    <a:ext cx="336" cy="11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C0C0C0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05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4798" y="4046"/>
                    <a:ext cx="259" cy="8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C0C0C0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06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4828" y="4032"/>
                    <a:ext cx="184" cy="4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C0C0C0"/>
                      </a:gs>
                    </a:gsLst>
                    <a:path path="shape">
                      <a:fillToRect l="50000" t="50000" r="50000" b="50000"/>
                    </a:path>
                  </a:gra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0503" name="Freeform 44"/>
                <p:cNvSpPr>
                  <a:spLocks/>
                </p:cNvSpPr>
                <p:nvPr/>
              </p:nvSpPr>
              <p:spPr bwMode="auto">
                <a:xfrm>
                  <a:off x="2632" y="1968"/>
                  <a:ext cx="632" cy="672"/>
                </a:xfrm>
                <a:custGeom>
                  <a:avLst/>
                  <a:gdLst>
                    <a:gd name="T0" fmla="*/ 5 w 1009"/>
                    <a:gd name="T1" fmla="*/ 434 h 664"/>
                    <a:gd name="T2" fmla="*/ 43 w 1009"/>
                    <a:gd name="T3" fmla="*/ 430 h 664"/>
                    <a:gd name="T4" fmla="*/ 248 w 1009"/>
                    <a:gd name="T5" fmla="*/ 409 h 664"/>
                    <a:gd name="T6" fmla="*/ 204 w 1009"/>
                    <a:gd name="T7" fmla="*/ 217 h 664"/>
                    <a:gd name="T8" fmla="*/ 232 w 1009"/>
                    <a:gd name="T9" fmla="*/ 0 h 664"/>
                    <a:gd name="T10" fmla="*/ 0 w 1009"/>
                    <a:gd name="T11" fmla="*/ 38 h 664"/>
                    <a:gd name="T12" fmla="*/ 8 w 1009"/>
                    <a:gd name="T13" fmla="*/ 688 h 66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09"/>
                    <a:gd name="T22" fmla="*/ 0 h 664"/>
                    <a:gd name="T23" fmla="*/ 1009 w 1009"/>
                    <a:gd name="T24" fmla="*/ 664 h 66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09" h="664">
                      <a:moveTo>
                        <a:pt x="20" y="419"/>
                      </a:moveTo>
                      <a:lnTo>
                        <a:pt x="176" y="415"/>
                      </a:lnTo>
                      <a:lnTo>
                        <a:pt x="1009" y="394"/>
                      </a:lnTo>
                      <a:lnTo>
                        <a:pt x="830" y="208"/>
                      </a:lnTo>
                      <a:lnTo>
                        <a:pt x="944" y="0"/>
                      </a:lnTo>
                      <a:lnTo>
                        <a:pt x="0" y="38"/>
                      </a:lnTo>
                      <a:lnTo>
                        <a:pt x="33" y="664"/>
                      </a:lnTo>
                    </a:path>
                  </a:pathLst>
                </a:custGeom>
                <a:solidFill>
                  <a:srgbClr val="FF0000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597" name="Text Box 45"/>
              <p:cNvSpPr txBox="1">
                <a:spLocks noChangeArrowheads="1"/>
              </p:cNvSpPr>
              <p:nvPr/>
            </p:nvSpPr>
            <p:spPr bwMode="auto">
              <a:xfrm rot="-192859">
                <a:off x="3094" y="2877"/>
                <a:ext cx="795" cy="352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28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2 ч</a:t>
                </a:r>
              </a:p>
            </p:txBody>
          </p:sp>
        </p:grpSp>
        <p:sp>
          <p:nvSpPr>
            <p:cNvPr id="20497" name="Line 54"/>
            <p:cNvSpPr>
              <a:spLocks noChangeShapeType="1"/>
            </p:cNvSpPr>
            <p:nvPr/>
          </p:nvSpPr>
          <p:spPr bwMode="auto">
            <a:xfrm>
              <a:off x="0" y="3294"/>
              <a:ext cx="5760" cy="0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8" name="AutoShape 55"/>
            <p:cNvSpPr>
              <a:spLocks/>
            </p:cNvSpPr>
            <p:nvPr/>
          </p:nvSpPr>
          <p:spPr bwMode="auto">
            <a:xfrm rot="-5400000">
              <a:off x="2390" y="1062"/>
              <a:ext cx="526" cy="4990"/>
            </a:xfrm>
            <a:prstGeom prst="leftBrace">
              <a:avLst>
                <a:gd name="adj1" fmla="val 79056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9" name="Text Box 56"/>
            <p:cNvSpPr txBox="1">
              <a:spLocks noChangeArrowheads="1"/>
            </p:cNvSpPr>
            <p:nvPr/>
          </p:nvSpPr>
          <p:spPr bwMode="auto">
            <a:xfrm>
              <a:off x="1973" y="3748"/>
              <a:ext cx="9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rgbClr val="CC0000"/>
                  </a:solidFill>
                </a:rPr>
                <a:t>? км</a:t>
              </a:r>
            </a:p>
          </p:txBody>
        </p:sp>
      </p:grpSp>
      <p:sp>
        <p:nvSpPr>
          <p:cNvPr id="23611" name="Text Box 59"/>
          <p:cNvSpPr txBox="1">
            <a:spLocks noChangeArrowheads="1"/>
          </p:cNvSpPr>
          <p:nvPr/>
        </p:nvSpPr>
        <p:spPr bwMode="auto">
          <a:xfrm>
            <a:off x="2771775" y="1268413"/>
            <a:ext cx="6121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60 ∙ 3 + 70 ∙ 2 = 320 (км)</a:t>
            </a:r>
          </a:p>
          <a:p>
            <a:pPr>
              <a:spcBef>
                <a:spcPct val="50000"/>
              </a:spcBef>
            </a:pPr>
            <a:r>
              <a:rPr lang="ru-RU" sz="3200" b="1"/>
              <a:t>320 : 5 = 64 (км/ч)</a:t>
            </a:r>
            <a:r>
              <a:rPr lang="ru-RU" sz="2000" b="1"/>
              <a:t>ср.скорость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3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611188" y="2349500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CC0000"/>
                </a:solidFill>
              </a:rPr>
              <a:t>Скорость = Расстояние : время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611188" y="549275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CC0000"/>
                </a:solidFill>
              </a:rPr>
              <a:t>Расстояние = Скорость ∙ Время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11188" y="4508500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CC0000"/>
                </a:solidFill>
              </a:rPr>
              <a:t>Время = Расстояние : Скорость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492500" y="162877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S = v ∙ t</a:t>
            </a:r>
            <a:endParaRPr lang="ru-RU" sz="3600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492500" y="5589588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 = S </a:t>
            </a:r>
            <a:r>
              <a:rPr lang="ru-RU" sz="3600"/>
              <a:t>:</a:t>
            </a:r>
            <a:r>
              <a:rPr lang="en-US" sz="3600"/>
              <a:t> v </a:t>
            </a:r>
            <a:endParaRPr lang="ru-RU" sz="3600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3492500" y="3429000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v = S </a:t>
            </a:r>
            <a:r>
              <a:rPr lang="ru-RU" sz="3600"/>
              <a:t>:</a:t>
            </a:r>
            <a:r>
              <a:rPr lang="en-US" sz="3600"/>
              <a:t> t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699" grpId="0" animBg="1"/>
      <p:bldP spid="29700" grpId="0" animBg="1"/>
      <p:bldP spid="29701" grpId="0"/>
      <p:bldP spid="29702" grpId="0"/>
      <p:bldP spid="2970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75613" cy="1354137"/>
          </a:xfrm>
        </p:spPr>
        <p:txBody>
          <a:bodyPr/>
          <a:lstStyle/>
          <a:p>
            <a:pPr eaLnBrk="1" hangingPunct="1"/>
            <a:r>
              <a:rPr lang="ru-RU" sz="3600" i="1" dirty="0" smtClean="0">
                <a:solidFill>
                  <a:srgbClr val="0000CC"/>
                </a:solidFill>
                <a:latin typeface="Algerian" pitchFamily="82" charset="0"/>
              </a:rPr>
              <a:t>Тема. Взаимосвязь между скоростью, временем и расстоянием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8229600" cy="48863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altLang="en-US" sz="1200">
              <a:latin typeface="Garamond" pitchFamily="18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476250"/>
            <a:ext cx="7766050" cy="1139825"/>
          </a:xfrm>
        </p:spPr>
        <p:txBody>
          <a:bodyPr anchor="t"/>
          <a:lstStyle/>
          <a:p>
            <a:pPr eaLnBrk="1" hangingPunct="1"/>
            <a:r>
              <a:rPr lang="ru-RU" sz="4200" b="1" smtClean="0">
                <a:latin typeface="Comic Sans MS" pitchFamily="66" charset="0"/>
              </a:rPr>
              <a:t>Математическая разминка</a:t>
            </a:r>
            <a:r>
              <a:rPr lang="ru-RU" sz="3000" smtClean="0"/>
              <a:t> 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95288" y="1844675"/>
            <a:ext cx="576262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>
                <a:solidFill>
                  <a:srgbClr val="003399"/>
                </a:solidFill>
              </a:rPr>
              <a:t>8</a:t>
            </a:r>
          </a:p>
          <a:p>
            <a:pPr algn="ctr"/>
            <a:r>
              <a:rPr lang="ru-RU" sz="3600" b="1">
                <a:solidFill>
                  <a:srgbClr val="003399"/>
                </a:solidFill>
              </a:rPr>
              <a:t>19</a:t>
            </a:r>
          </a:p>
          <a:p>
            <a:pPr algn="ctr"/>
            <a:r>
              <a:rPr lang="ru-RU" sz="3600" b="1">
                <a:solidFill>
                  <a:srgbClr val="CC0000"/>
                </a:solidFill>
              </a:rPr>
              <a:t>Ж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403350" y="2924175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>
                <a:solidFill>
                  <a:srgbClr val="003399"/>
                </a:solidFill>
              </a:rPr>
              <a:t>4</a:t>
            </a:r>
          </a:p>
          <a:p>
            <a:pPr algn="ctr"/>
            <a:r>
              <a:rPr lang="ru-RU" sz="3600" b="1">
                <a:solidFill>
                  <a:srgbClr val="003399"/>
                </a:solidFill>
              </a:rPr>
              <a:t>19</a:t>
            </a:r>
          </a:p>
          <a:p>
            <a:pPr algn="ctr"/>
            <a:r>
              <a:rPr lang="ru-RU" sz="3600" b="1">
                <a:solidFill>
                  <a:srgbClr val="CC0000"/>
                </a:solidFill>
              </a:rPr>
              <a:t>И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555875" y="1844675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>
                <a:solidFill>
                  <a:srgbClr val="003399"/>
                </a:solidFill>
              </a:rPr>
              <a:t>2</a:t>
            </a:r>
          </a:p>
          <a:p>
            <a:pPr algn="ctr"/>
            <a:r>
              <a:rPr lang="ru-RU" sz="3600" b="1">
                <a:solidFill>
                  <a:srgbClr val="003399"/>
                </a:solidFill>
              </a:rPr>
              <a:t>19</a:t>
            </a:r>
          </a:p>
          <a:p>
            <a:pPr algn="ctr"/>
            <a:r>
              <a:rPr lang="ru-RU" sz="3600" b="1">
                <a:solidFill>
                  <a:srgbClr val="CC0000"/>
                </a:solidFill>
              </a:rPr>
              <a:t>В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708400" y="2924175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>
                <a:solidFill>
                  <a:srgbClr val="003399"/>
                </a:solidFill>
              </a:rPr>
              <a:t>9</a:t>
            </a:r>
          </a:p>
          <a:p>
            <a:pPr algn="ctr"/>
            <a:r>
              <a:rPr lang="ru-RU" sz="3600" b="1">
                <a:solidFill>
                  <a:srgbClr val="003399"/>
                </a:solidFill>
              </a:rPr>
              <a:t>19</a:t>
            </a:r>
          </a:p>
          <a:p>
            <a:pPr algn="ctr"/>
            <a:r>
              <a:rPr lang="ru-RU" sz="3600" b="1">
                <a:solidFill>
                  <a:srgbClr val="CC0000"/>
                </a:solidFill>
              </a:rPr>
              <a:t>Е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003800" y="1844675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>
                <a:solidFill>
                  <a:srgbClr val="003399"/>
                </a:solidFill>
              </a:rPr>
              <a:t>11</a:t>
            </a:r>
          </a:p>
          <a:p>
            <a:pPr algn="ctr"/>
            <a:r>
              <a:rPr lang="ru-RU" sz="3600" b="1">
                <a:solidFill>
                  <a:srgbClr val="003399"/>
                </a:solidFill>
              </a:rPr>
              <a:t>19</a:t>
            </a:r>
          </a:p>
          <a:p>
            <a:pPr algn="ctr"/>
            <a:r>
              <a:rPr lang="ru-RU" sz="3600" b="1">
                <a:solidFill>
                  <a:srgbClr val="CC0000"/>
                </a:solidFill>
              </a:rPr>
              <a:t>И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6156325" y="2852738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>
                <a:solidFill>
                  <a:srgbClr val="003399"/>
                </a:solidFill>
              </a:rPr>
              <a:t>14</a:t>
            </a:r>
          </a:p>
          <a:p>
            <a:pPr algn="ctr"/>
            <a:r>
              <a:rPr lang="ru-RU" sz="3600" b="1">
                <a:solidFill>
                  <a:srgbClr val="003399"/>
                </a:solidFill>
              </a:rPr>
              <a:t>19</a:t>
            </a:r>
          </a:p>
          <a:p>
            <a:pPr algn="ctr"/>
            <a:r>
              <a:rPr lang="ru-RU" sz="3600" b="1">
                <a:solidFill>
                  <a:srgbClr val="CC0000"/>
                </a:solidFill>
              </a:rPr>
              <a:t>Е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7235825" y="1844675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>
                <a:solidFill>
                  <a:srgbClr val="003399"/>
                </a:solidFill>
              </a:rPr>
              <a:t>10</a:t>
            </a:r>
          </a:p>
          <a:p>
            <a:pPr algn="ctr"/>
            <a:r>
              <a:rPr lang="ru-RU" sz="3600" b="1">
                <a:solidFill>
                  <a:srgbClr val="003399"/>
                </a:solidFill>
              </a:rPr>
              <a:t>19</a:t>
            </a:r>
          </a:p>
          <a:p>
            <a:pPr algn="ctr"/>
            <a:r>
              <a:rPr lang="ru-RU" sz="3600" b="1">
                <a:solidFill>
                  <a:srgbClr val="CC0000"/>
                </a:solidFill>
              </a:rPr>
              <a:t>Н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8243888" y="2997200"/>
            <a:ext cx="576262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>
                <a:solidFill>
                  <a:srgbClr val="003399"/>
                </a:solidFill>
              </a:rPr>
              <a:t>1</a:t>
            </a:r>
          </a:p>
          <a:p>
            <a:pPr algn="ctr"/>
            <a:r>
              <a:rPr lang="ru-RU" sz="3600" b="1">
                <a:solidFill>
                  <a:srgbClr val="003399"/>
                </a:solidFill>
              </a:rPr>
              <a:t>19</a:t>
            </a:r>
          </a:p>
          <a:p>
            <a:pPr algn="ctr"/>
            <a:r>
              <a:rPr lang="ru-RU" sz="3600" b="1">
                <a:solidFill>
                  <a:srgbClr val="CC0000"/>
                </a:solidFill>
              </a:rPr>
              <a:t>Д</a:t>
            </a:r>
          </a:p>
        </p:txBody>
      </p:sp>
      <p:sp>
        <p:nvSpPr>
          <p:cNvPr id="15371" name="WordArt 11"/>
          <p:cNvSpPr>
            <a:spLocks noChangeArrowheads="1" noChangeShapeType="1" noTextEdit="1"/>
          </p:cNvSpPr>
          <p:nvPr/>
        </p:nvSpPr>
        <p:spPr bwMode="auto">
          <a:xfrm>
            <a:off x="250825" y="1989138"/>
            <a:ext cx="8569325" cy="34575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72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 д в и ж е н и 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91329E-6 C -0.01424 -0.05734 -0.00295 -0.12047 -0.00451 -0.17966 C -0.00486 -0.18798 -0.00938 -0.19492 -0.01094 -0.20301 C -0.01528 -0.2222 -0.01962 -0.24301 -0.02847 -0.25989 C -0.03108 -0.27353 -0.03646 -0.28694 -0.04271 -0.29804 C -0.04497 -0.30705 -0.04878 -0.3126 -0.05399 -0.31908 C -0.05712 -0.32833 -0.06076 -0.33249 -0.06493 -0.34035 C -0.06858 -0.34752 -0.07049 -0.35677 -0.07465 -0.36347 C -0.09149 -0.39099 -0.11476 -0.41573 -0.14115 -0.42266 C -0.15469 -0.43168 -0.16962 -0.43561 -0.18403 -0.44162 C -0.20226 -0.44925 -0.21771 -0.45573 -0.23628 -0.46081 C -0.24635 -0.46359 -0.25503 -0.47237 -0.2651 -0.47561 C -0.45347 -0.47237 -0.33906 -0.48532 -0.39531 -0.46705 C -0.42865 -0.43746 -0.52188 -0.45041 -0.53472 -0.45018 C -0.54149 -0.4481 -0.54913 -0.44994 -0.55538 -0.44601 C -0.55747 -0.44463 -0.55729 -0.44023 -0.55851 -0.43746 C -0.55955 -0.43515 -0.56076 -0.4333 -0.56181 -0.43122 C -0.5658 -0.41526 -0.56215 -0.41341 -0.57292 -0.40994 C -0.58976 -0.41064 -0.60694 -0.41249 -0.62378 -0.41203 C -0.63524 -0.41156 -0.64722 -0.40255 -0.65868 -0.39954 C -0.66563 -0.39492 -0.67205 -0.39445 -0.67917 -0.39099 C -0.68872 -0.38636 -0.69792 -0.38151 -0.70781 -0.37827 C -0.71528 -0.37203 -0.72309 -0.36625 -0.73003 -0.35931 C -0.73316 -0.3563 -0.73958 -0.35075 -0.73958 -0.35075 C -0.74844 -0.33318 -0.7467 -0.30729 -0.75851 -0.29156 C -0.76024 -0.28925 -0.76302 -0.28902 -0.76493 -0.2874 C -0.76719 -0.28555 -0.76892 -0.28278 -0.77118 -0.28116 C -0.77726 -0.277 -0.78941 -0.27445 -0.79514 -0.2726 C -0.80434 -0.2696 -0.79531 -0.27191 -0.80451 -0.26636 C -0.8184 -0.25804 -0.80955 -0.2659 -0.82049 -0.25781 C -0.82951 -0.2511 -0.82049 -0.25573 -0.8316 -0.24925 C -0.8342 -0.24763 -0.83698 -0.24648 -0.83958 -0.24509 C -0.84271 -0.2437 -0.84896 -0.24093 -0.84896 -0.24093 C -0.86337 -0.22682 -0.85885 -0.23422 -0.86493 -0.22197 C -0.86719 -0.21272 -0.8651 -0.20578 -0.86337 -0.19653 C -0.86285 -0.18798 -0.86319 -0.17966 -0.86181 -0.1711 C -0.86146 -0.16925 -0.8599 -0.16786 -0.85851 -0.16694 C -0.85799 -0.16671 -0.85851 -0.16833 -0.85851 -0.16925 " pathEditMode="relative" ptsTypes="fffffffffffffffffffffffffffffffffffffA">
                                      <p:cBhvr>
                                        <p:cTn id="6" dur="2000" fill="hold"/>
                                        <p:tgtEl>
                                          <p:spTgt spid="1537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91329E-6 C -0.01424 -0.05734 -0.00295 -0.12047 -0.00451 -0.17966 C -0.00486 -0.18798 -0.00938 -0.19492 -0.01094 -0.20301 C -0.01528 -0.2222 -0.01962 -0.24301 -0.02847 -0.25989 C -0.03108 -0.27353 -0.03646 -0.28694 -0.04271 -0.29804 C -0.04497 -0.30705 -0.04878 -0.3126 -0.05399 -0.31908 C -0.05712 -0.32833 -0.06076 -0.33249 -0.06493 -0.34035 C -0.06858 -0.34752 -0.07049 -0.35677 -0.07465 -0.36347 C -0.09149 -0.39099 -0.11476 -0.41573 -0.14115 -0.42266 C -0.15469 -0.43168 -0.16962 -0.43561 -0.18403 -0.44162 C -0.20226 -0.44925 -0.21771 -0.45573 -0.23628 -0.46081 C -0.24635 -0.46359 -0.25503 -0.47237 -0.2651 -0.47561 C -0.45347 -0.47237 -0.33906 -0.48532 -0.39531 -0.46705 C -0.42865 -0.43746 -0.52188 -0.45041 -0.53472 -0.45018 C -0.54149 -0.4481 -0.54913 -0.44994 -0.55538 -0.44601 C -0.55747 -0.44463 -0.55729 -0.44023 -0.55851 -0.43746 C -0.55955 -0.43515 -0.56076 -0.4333 -0.56181 -0.43122 C -0.5658 -0.41526 -0.56215 -0.41341 -0.57292 -0.40994 C -0.58976 -0.41064 -0.60694 -0.41249 -0.62378 -0.41203 C -0.63524 -0.41156 -0.64722 -0.40255 -0.65868 -0.39954 C -0.66563 -0.39492 -0.67205 -0.39445 -0.67917 -0.39099 C -0.68872 -0.38636 -0.69792 -0.38151 -0.70781 -0.37827 C -0.71528 -0.37203 -0.72309 -0.36625 -0.73003 -0.35931 C -0.73316 -0.3563 -0.73958 -0.35075 -0.73958 -0.35075 C -0.74844 -0.33318 -0.7467 -0.30729 -0.75851 -0.29156 C -0.76024 -0.28925 -0.76302 -0.28902 -0.76493 -0.2874 C -0.76719 -0.28555 -0.76892 -0.28278 -0.77118 -0.28116 C -0.77726 -0.277 -0.78941 -0.27445 -0.79514 -0.2726 C -0.80434 -0.2696 -0.79531 -0.27191 -0.80451 -0.26636 C -0.8184 -0.25804 -0.80955 -0.2659 -0.82049 -0.25781 C -0.82951 -0.2511 -0.82049 -0.25573 -0.8316 -0.24925 C -0.8342 -0.24763 -0.83698 -0.24648 -0.83958 -0.24509 C -0.84271 -0.2437 -0.84896 -0.24093 -0.84896 -0.24093 C -0.86337 -0.22682 -0.85885 -0.23422 -0.86493 -0.22197 C -0.86719 -0.21272 -0.8651 -0.20578 -0.86337 -0.19653 C -0.86285 -0.18798 -0.86319 -0.17966 -0.86181 -0.1711 C -0.86146 -0.16925 -0.8599 -0.16786 -0.85851 -0.16694 C -0.85799 -0.16671 -0.85851 -0.16833 -0.85851 -0.16925 " pathEditMode="relative" ptsTypes="fffffffffffffffffffffffffffffffffffffA">
                                      <p:cBhvr>
                                        <p:cTn id="8" dur="2000" fill="hold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91329E-6 C -0.01424 -0.05734 -0.00295 -0.12047 -0.00451 -0.17966 C -0.00486 -0.18798 -0.00938 -0.19492 -0.01094 -0.20301 C -0.01528 -0.2222 -0.01962 -0.24301 -0.02847 -0.25989 C -0.03108 -0.27353 -0.03646 -0.28694 -0.04271 -0.29804 C -0.04497 -0.30705 -0.04878 -0.3126 -0.05399 -0.31908 C -0.05712 -0.32833 -0.06076 -0.33249 -0.06493 -0.34035 C -0.06858 -0.34752 -0.07049 -0.35677 -0.07465 -0.36347 C -0.09149 -0.39099 -0.11476 -0.41573 -0.14115 -0.42266 C -0.15469 -0.43168 -0.16962 -0.43561 -0.18403 -0.44162 C -0.20226 -0.44925 -0.21771 -0.45573 -0.23628 -0.46081 C -0.24635 -0.46359 -0.25503 -0.47237 -0.2651 -0.47561 C -0.45347 -0.47237 -0.33906 -0.48532 -0.39531 -0.46705 C -0.42865 -0.43746 -0.52188 -0.45041 -0.53472 -0.45018 C -0.54149 -0.4481 -0.54913 -0.44994 -0.55538 -0.44601 C -0.55747 -0.44463 -0.55729 -0.44023 -0.55851 -0.43746 C -0.55955 -0.43515 -0.56076 -0.4333 -0.56181 -0.43122 C -0.5658 -0.41526 -0.56215 -0.41341 -0.57292 -0.40994 C -0.58976 -0.41064 -0.60694 -0.41249 -0.62378 -0.41203 C -0.63524 -0.41156 -0.64722 -0.40255 -0.65868 -0.39954 C -0.66563 -0.39492 -0.67205 -0.39445 -0.67917 -0.39099 C -0.68872 -0.38636 -0.69792 -0.38151 -0.70781 -0.37827 C -0.71528 -0.37203 -0.72309 -0.36625 -0.73003 -0.35931 C -0.73316 -0.3563 -0.73958 -0.35075 -0.73958 -0.35075 C -0.74844 -0.33318 -0.7467 -0.30729 -0.75851 -0.29156 C -0.76024 -0.28925 -0.76302 -0.28902 -0.76493 -0.2874 C -0.76719 -0.28555 -0.76892 -0.28278 -0.77118 -0.28116 C -0.77726 -0.277 -0.78941 -0.27445 -0.79514 -0.2726 C -0.80434 -0.2696 -0.79531 -0.27191 -0.80451 -0.26636 C -0.8184 -0.25804 -0.80955 -0.2659 -0.82049 -0.25781 C -0.82951 -0.2511 -0.82049 -0.25573 -0.8316 -0.24925 C -0.8342 -0.24763 -0.83698 -0.24648 -0.83958 -0.24509 C -0.84271 -0.2437 -0.84896 -0.24093 -0.84896 -0.24093 C -0.86337 -0.22682 -0.85885 -0.23422 -0.86493 -0.22197 C -0.86719 -0.21272 -0.8651 -0.20578 -0.86337 -0.19653 C -0.86285 -0.18798 -0.86319 -0.17966 -0.86181 -0.1711 C -0.86146 -0.16925 -0.8599 -0.16786 -0.85851 -0.16694 C -0.85799 -0.16671 -0.85851 -0.16833 -0.85851 -0.16925 " pathEditMode="relative" rAng="0" ptsTypes="fffffffffffffffffffffffffffffffffffffA">
                                      <p:cBhvr>
                                        <p:cTn id="10" dur="2000" fill="hold"/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91329E-6 C -0.01424 -0.05734 -0.00295 -0.12047 -0.00451 -0.17966 C -0.00486 -0.18798 -0.00938 -0.19492 -0.01094 -0.20301 C -0.01528 -0.2222 -0.01962 -0.24301 -0.02847 -0.25989 C -0.03108 -0.27353 -0.03646 -0.28694 -0.04271 -0.29804 C -0.04497 -0.30705 -0.04878 -0.3126 -0.05399 -0.31908 C -0.05712 -0.32833 -0.06076 -0.33249 -0.06493 -0.34035 C -0.06858 -0.34752 -0.07049 -0.35677 -0.07465 -0.36347 C -0.09149 -0.39099 -0.11476 -0.41573 -0.14115 -0.42266 C -0.15469 -0.43168 -0.16962 -0.43561 -0.18403 -0.44162 C -0.20226 -0.44925 -0.21771 -0.45573 -0.23628 -0.46081 C -0.24635 -0.46359 -0.25503 -0.47237 -0.2651 -0.47561 C -0.45347 -0.47237 -0.33906 -0.48532 -0.39531 -0.46705 C -0.42865 -0.43746 -0.52188 -0.45041 -0.53472 -0.45018 C -0.54149 -0.4481 -0.54913 -0.44994 -0.55538 -0.44601 C -0.55747 -0.44463 -0.55729 -0.44023 -0.55851 -0.43746 C -0.55955 -0.43515 -0.56076 -0.4333 -0.56181 -0.43122 C -0.5658 -0.41526 -0.56215 -0.41341 -0.57292 -0.40994 C -0.58976 -0.41064 -0.60694 -0.41249 -0.62378 -0.41203 C -0.63524 -0.41156 -0.64722 -0.40255 -0.65868 -0.39954 C -0.66563 -0.39492 -0.67205 -0.39445 -0.67917 -0.39099 C -0.68872 -0.38636 -0.69792 -0.38151 -0.70781 -0.37827 C -0.71528 -0.37203 -0.72309 -0.36625 -0.73003 -0.35931 C -0.73316 -0.3563 -0.73958 -0.35075 -0.73958 -0.35075 C -0.74844 -0.33318 -0.7467 -0.30729 -0.75851 -0.29156 C -0.76024 -0.28925 -0.76302 -0.28902 -0.76493 -0.2874 C -0.76719 -0.28555 -0.76892 -0.28278 -0.77118 -0.28116 C -0.77726 -0.277 -0.78941 -0.27445 -0.79514 -0.2726 C -0.80434 -0.2696 -0.79531 -0.27191 -0.80451 -0.26636 C -0.8184 -0.25804 -0.80955 -0.2659 -0.82049 -0.25781 C -0.82951 -0.2511 -0.82049 -0.25573 -0.8316 -0.24925 C -0.8342 -0.24763 -0.83698 -0.24648 -0.83958 -0.24509 C -0.84271 -0.2437 -0.84896 -0.24093 -0.84896 -0.24093 C -0.86337 -0.22682 -0.85885 -0.23422 -0.86493 -0.22197 C -0.86719 -0.21272 -0.8651 -0.20578 -0.86337 -0.19653 C -0.86285 -0.18798 -0.86319 -0.17966 -0.86181 -0.1711 C -0.86146 -0.16925 -0.8599 -0.16786 -0.85851 -0.16694 C -0.85799 -0.16671 -0.85851 -0.16833 -0.85851 -0.16925 " pathEditMode="relative" rAng="0" ptsTypes="fffffffffffffffffffffffffffffffffffffA">
                                      <p:cBhvr>
                                        <p:cTn id="12" dur="2000" fill="hold"/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5.78035E-8 C 0.00242 -0.00994 0.00451 -0.01827 0.00798 -0.02751 C 0.00729 -0.0622 0.01163 -0.12786 -0.01112 -0.15861 C -0.01737 -0.16717 -0.02813 -0.1704 -0.03646 -0.17341 C -0.04289 -0.17272 -0.04914 -0.17225 -0.05556 -0.1711 C -0.06285 -0.16994 -0.06893 -0.16462 -0.07622 -0.16277 C -0.08126 -0.15746 -0.08438 -0.15283 -0.09046 -0.15006 C -0.09758 -0.14058 -0.10244 -0.12948 -0.10955 -0.12046 C -0.11285 -0.10913 -0.11494 -0.09734 -0.1191 -0.0867 C -0.12049 -0.07884 -0.1224 -0.07121 -0.12379 -0.06335 C -0.12431 -0.03653 -0.12449 -0.00994 -0.12535 0.01688 C -0.1257 0.02497 -0.13004 0.03214 -0.13021 0.04023 C -0.13074 0.07977 -0.13021 0.11908 -0.13021 0.15861 " pathEditMode="relative" ptsTypes="ffffffffffffA">
                                      <p:cBhvr>
                                        <p:cTn id="14" dur="2000" fill="hold"/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5.78035E-8 C 0.00242 -0.00994 0.00451 -0.01827 0.00798 -0.02751 C 0.00729 -0.0622 0.01163 -0.12786 -0.01112 -0.15861 C -0.01737 -0.16717 -0.02813 -0.1704 -0.03646 -0.17341 C -0.04289 -0.17272 -0.04914 -0.17225 -0.05556 -0.1711 C -0.06285 -0.16994 -0.06893 -0.16462 -0.07622 -0.16277 C -0.08126 -0.15746 -0.08438 -0.15283 -0.09046 -0.15006 C -0.09758 -0.14058 -0.10244 -0.12948 -0.10955 -0.12046 C -0.11285 -0.10913 -0.11494 -0.09734 -0.1191 -0.0867 C -0.12049 -0.07884 -0.1224 -0.07121 -0.12379 -0.06335 C -0.12431 -0.03653 -0.12449 -0.00994 -0.12535 0.01688 C -0.1257 0.02497 -0.13004 0.03214 -0.13021 0.04023 C -0.13074 0.07977 -0.13021 0.11908 -0.13021 0.15861 " pathEditMode="relative" ptsTypes="ffffffffffffA">
                                      <p:cBhvr>
                                        <p:cTn id="16" dur="2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5.78035E-8 C 0.00242 -0.00994 0.00451 -0.01827 0.00798 -0.02751 C 0.00729 -0.0622 0.01163 -0.12786 -0.01112 -0.15861 C -0.01737 -0.16717 -0.02813 -0.1704 -0.03646 -0.17341 C -0.04289 -0.17272 -0.04914 -0.17225 -0.05556 -0.1711 C -0.06285 -0.16994 -0.06893 -0.16462 -0.07622 -0.16277 C -0.08126 -0.15746 -0.08438 -0.15283 -0.09046 -0.15006 C -0.09758 -0.14058 -0.10244 -0.12948 -0.10955 -0.12046 C -0.11285 -0.10913 -0.11494 -0.09734 -0.1191 -0.0867 C -0.12049 -0.07884 -0.1224 -0.07121 -0.12379 -0.06335 C -0.12431 -0.03653 -0.12449 -0.00994 -0.12535 0.01688 C -0.1257 0.02497 -0.13004 0.03214 -0.13021 0.04023 C -0.13074 0.07977 -0.13021 0.11908 -0.13021 0.15861 " pathEditMode="relative" ptsTypes="ffffffffffffA">
                                      <p:cBhvr>
                                        <p:cTn id="18" dur="20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5.78035E-8 C 0.00242 -0.00994 0.00451 -0.01827 0.00798 -0.02751 C 0.00729 -0.0622 0.01163 -0.12786 -0.01112 -0.15861 C -0.01737 -0.16717 -0.02813 -0.1704 -0.03646 -0.17341 C -0.04289 -0.17272 -0.04914 -0.17225 -0.05556 -0.1711 C -0.06285 -0.16994 -0.06893 -0.16462 -0.07622 -0.16277 C -0.08126 -0.15746 -0.08438 -0.15283 -0.09046 -0.15006 C -0.09758 -0.14058 -0.10244 -0.12948 -0.10955 -0.12046 C -0.11285 -0.10913 -0.11494 -0.09734 -0.1191 -0.0867 C -0.12049 -0.07884 -0.1224 -0.07121 -0.12379 -0.06335 C -0.12431 -0.03653 -0.12449 -0.00994 -0.12535 0.01688 C -0.1257 0.02497 -0.13004 0.03214 -0.13021 0.04023 C -0.13074 0.07977 -0.13021 0.11908 -0.13021 0.15861 " pathEditMode="relative" ptsTypes="ffffffffffffA">
                                      <p:cBhvr>
                                        <p:cTn id="20" dur="20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8.15029E-6 C -0.0014 0.01433 -0.00435 0.02635 -0.00643 0.04023 C -0.01043 0.06751 -0.01268 0.09734 -0.02223 0.12254 C -0.02744 0.15445 -0.02501 0.18612 -0.01911 0.2178 C -0.01876 0.21965 -0.01164 0.23283 -0.00956 0.23676 C -0.00522 0.24508 0.00103 0.25549 0.0078 0.26011 C 0.0144 0.2645 0.02447 0.26866 0.03159 0.27051 C 0.04114 0.26982 0.05069 0.27028 0.06023 0.26843 C 0.06735 0.26705 0.07395 0.24971 0.07777 0.243 C 0.08037 0.23283 0.08523 0.2215 0.09201 0.21572 C 0.09548 0.20161 0.09096 0.21757 0.09826 0.20092 C 0.11145 0.17086 0.09878 0.19421 0.10937 0.17549 C 0.11405 0.15213 0.11892 0.12739 0.1269 0.10566 C 0.1302 0.08369 0.13628 0.06242 0.13957 0.04023 C 0.13905 -0.02613 0.17655 -0.13018 0.13159 -0.15862 " pathEditMode="relative" ptsTypes="ffffffffffffffA">
                                      <p:cBhvr>
                                        <p:cTn id="22" dur="2000" fill="hold"/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8.15029E-6 C -0.0014 0.01433 -0.00435 0.02635 -0.00643 0.04023 C -0.01043 0.06751 -0.01268 0.09734 -0.02223 0.12254 C -0.02744 0.15445 -0.02501 0.18612 -0.01911 0.2178 C -0.01876 0.21965 -0.01164 0.23283 -0.00956 0.23676 C -0.00522 0.24508 0.00103 0.25549 0.0078 0.26011 C 0.0144 0.2645 0.02447 0.26866 0.03159 0.27051 C 0.04114 0.26982 0.05069 0.27028 0.06023 0.26843 C 0.06735 0.26705 0.07395 0.24971 0.07777 0.243 C 0.08037 0.23283 0.08523 0.2215 0.09201 0.21572 C 0.09548 0.20161 0.09096 0.21757 0.09826 0.20092 C 0.11145 0.17086 0.09878 0.19421 0.10937 0.17549 C 0.11405 0.15213 0.11892 0.12739 0.1269 0.10566 C 0.1302 0.08369 0.13628 0.06242 0.13957 0.04023 C 0.13905 -0.02613 0.17655 -0.13018 0.13159 -0.15862 " pathEditMode="relative" ptsTypes="ffffffffffffffA">
                                      <p:cBhvr>
                                        <p:cTn id="24" dur="20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8.15029E-6 C -0.0014 0.01433 -0.00435 0.02635 -0.00643 0.04023 C -0.01043 0.06751 -0.01268 0.09734 -0.02223 0.12254 C -0.02744 0.15445 -0.02501 0.18612 -0.01911 0.2178 C -0.01876 0.21965 -0.01164 0.23283 -0.00956 0.23676 C -0.00522 0.24508 0.00103 0.25549 0.0078 0.26011 C 0.0144 0.2645 0.02447 0.26866 0.03159 0.27051 C 0.04114 0.26982 0.05069 0.27028 0.06023 0.26843 C 0.06735 0.26705 0.07395 0.24971 0.07777 0.243 C 0.08037 0.23283 0.08523 0.2215 0.09201 0.21572 C 0.09548 0.20161 0.09096 0.21757 0.09826 0.20092 C 0.11145 0.17086 0.09878 0.19421 0.10937 0.17549 C 0.11405 0.15213 0.11892 0.12739 0.1269 0.10566 C 0.1302 0.08369 0.13628 0.06242 0.13957 0.04023 C 0.13905 -0.02613 0.17655 -0.13018 0.13159 -0.15862 " pathEditMode="relative" ptsTypes="ffffffffffffffA">
                                      <p:cBhvr>
                                        <p:cTn id="26" dur="20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8.15029E-6 C -0.0014 0.01433 -0.00435 0.02635 -0.00643 0.04023 C -0.01043 0.06751 -0.01268 0.09734 -0.02223 0.12254 C -0.02744 0.15445 -0.02501 0.18612 -0.01911 0.2178 C -0.01876 0.21965 -0.01164 0.23283 -0.00956 0.23676 C -0.00522 0.24508 0.00103 0.25549 0.0078 0.26011 C 0.0144 0.2645 0.02447 0.26866 0.03159 0.27051 C 0.04114 0.26982 0.05069 0.27028 0.06023 0.26843 C 0.06735 0.26705 0.07395 0.24971 0.07777 0.243 C 0.08037 0.23283 0.08523 0.2215 0.09201 0.21572 C 0.09548 0.20161 0.09096 0.21757 0.09826 0.20092 C 0.11145 0.17086 0.09878 0.19421 0.10937 0.17549 C 0.11405 0.15213 0.11892 0.12739 0.1269 0.10566 C 0.1302 0.08369 0.13628 0.06242 0.13957 0.04023 C 0.13905 -0.02613 0.17655 -0.13018 0.13159 -0.15862 " pathEditMode="relative" ptsTypes="ffffffffffffffA">
                                      <p:cBhvr>
                                        <p:cTn id="28" dur="20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8.67052E-7 C -0.00364 0.0733 0.00851 0.16717 -0.01753 0.23676 C -0.02257 0.26405 -0.01753 0.25619 -0.02552 0.26636 C -0.02691 0.277 -0.0283 0.28763 -0.03021 0.29804 C -0.02968 0.30798 -0.02951 0.31792 -0.02864 0.32763 C -0.02795 0.3348 -0.01493 0.36116 -0.00955 0.36578 C -0.00173 0.37989 -0.00677 0.37179 0.00625 0.38913 C 0.00973 0.39376 0.01511 0.39538 0.01893 0.39954 C 0.029 0.41087 0.01476 0.39607 0.02535 0.41018 C 0.03264 0.41989 0.04254 0.42705 0.0507 0.43561 C 0.05348 0.43838 0.06806 0.44856 0.07292 0.45041 C 0.07535 0.45133 0.08125 0.45272 0.08403 0.45457 C 0.09514 0.46197 0.10851 0.46636 0.12066 0.47145 C 0.12969 0.47954 0.12066 0.4726 0.1349 0.47792 C 0.13611 0.47838 0.14497 0.48347 0.14757 0.48416 C 0.15382 0.48578 0.16667 0.48833 0.16667 0.48833 C 0.19809 0.5022 0.23299 0.49457 0.26493 0.48624 C 0.27257 0.47954 0.26771 0.48324 0.27934 0.47792 C 0.28247 0.47653 0.28577 0.47492 0.28889 0.47353 C 0.29045 0.47283 0.29358 0.47145 0.29358 0.47145 C 0.29879 0.46636 0.30191 0.46127 0.30782 0.45873 C 0.31424 0.45064 0.30834 0.45919 0.31424 0.44601 C 0.3191 0.43515 0.325 0.42335 0.33177 0.41434 C 0.3349 0.39769 0.33716 0.38289 0.34288 0.36786 C 0.3467 0.33665 0.3415 0.36809 0.34757 0.3489 C 0.35157 0.33642 0.35157 0.32208 0.35712 0.31075 C 0.35903 0.29272 0.36025 0.27214 0.36667 0.25596 C 0.36875 0.24486 0.37084 0.23422 0.37448 0.22405 C 0.37691 0.20948 0.37969 0.19422 0.37622 0.17965 C 0.37483 0.17318 0.36337 0.16925 0.36337 0.16925 C 0.36285 0.16717 0.36181 0.16509 0.36181 0.16278 C 0.36181 0.1607 0.36407 0.15838 0.36337 0.15653 C 0.36268 0.15468 0.35868 0.15445 0.35868 0.15445 " pathEditMode="relative" ptsTypes="ffffffffffffffffffffffffffffffffA">
                                      <p:cBhvr>
                                        <p:cTn id="30" dur="20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8.67052E-7 C -0.00364 0.0733 0.00851 0.16717 -0.01753 0.23676 C -0.02257 0.26405 -0.01753 0.25619 -0.02552 0.26636 C -0.02691 0.277 -0.0283 0.28763 -0.03021 0.29804 C -0.02968 0.30798 -0.02951 0.31792 -0.02864 0.32763 C -0.02795 0.3348 -0.01493 0.36116 -0.00955 0.36578 C -0.00173 0.37989 -0.00677 0.37179 0.00625 0.38913 C 0.00973 0.39376 0.01511 0.39538 0.01893 0.39954 C 0.029 0.41087 0.01476 0.39607 0.02535 0.41018 C 0.03264 0.41989 0.04254 0.42705 0.0507 0.43561 C 0.05348 0.43838 0.06806 0.44856 0.07292 0.45041 C 0.07535 0.45133 0.08125 0.45272 0.08403 0.45457 C 0.09514 0.46197 0.10851 0.46636 0.12066 0.47145 C 0.12969 0.47954 0.12066 0.4726 0.1349 0.47792 C 0.13611 0.47838 0.14497 0.48347 0.14757 0.48416 C 0.15382 0.48578 0.16667 0.48833 0.16667 0.48833 C 0.19809 0.5022 0.23299 0.49457 0.26493 0.48624 C 0.27257 0.47954 0.26771 0.48324 0.27934 0.47792 C 0.28247 0.47653 0.28577 0.47492 0.28889 0.47353 C 0.29045 0.47283 0.29358 0.47145 0.29358 0.47145 C 0.29879 0.46636 0.30191 0.46127 0.30782 0.45873 C 0.31424 0.45064 0.30834 0.45919 0.31424 0.44601 C 0.3191 0.43515 0.325 0.42335 0.33177 0.41434 C 0.3349 0.39769 0.33716 0.38289 0.34288 0.36786 C 0.3467 0.33665 0.3415 0.36809 0.34757 0.3489 C 0.35157 0.33642 0.35157 0.32208 0.35712 0.31075 C 0.35903 0.29272 0.36025 0.27214 0.36667 0.25596 C 0.36875 0.24486 0.37084 0.23422 0.37448 0.22405 C 0.37691 0.20948 0.37969 0.19422 0.37622 0.17965 C 0.37483 0.17318 0.36337 0.16925 0.36337 0.16925 C 0.36285 0.16717 0.36181 0.16509 0.36181 0.16278 C 0.36181 0.1607 0.36407 0.15838 0.36337 0.15653 C 0.36268 0.15468 0.35868 0.15445 0.35868 0.15445 " pathEditMode="relative" ptsTypes="ffffffffffffffffffffffffffffffffA">
                                      <p:cBhvr>
                                        <p:cTn id="32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8.67052E-7 C -0.00364 0.0733 0.00851 0.16717 -0.01753 0.23676 C -0.02257 0.26405 -0.01753 0.25619 -0.02552 0.26636 C -0.02691 0.277 -0.0283 0.28763 -0.03021 0.29804 C -0.02968 0.30798 -0.02951 0.31792 -0.02864 0.32763 C -0.02795 0.3348 -0.01493 0.36116 -0.00955 0.36578 C -0.00173 0.37989 -0.00677 0.37179 0.00625 0.38913 C 0.00973 0.39376 0.01511 0.39538 0.01893 0.39954 C 0.029 0.41087 0.01476 0.39607 0.02535 0.41018 C 0.03264 0.41989 0.04254 0.42705 0.0507 0.43561 C 0.05348 0.43838 0.06806 0.44856 0.07292 0.45041 C 0.07535 0.45133 0.08125 0.45272 0.08403 0.45457 C 0.09514 0.46197 0.10851 0.46636 0.12066 0.47145 C 0.12969 0.47954 0.12066 0.4726 0.1349 0.47792 C 0.13611 0.47838 0.14497 0.48347 0.14757 0.48416 C 0.15382 0.48578 0.16667 0.48833 0.16667 0.48833 C 0.19809 0.5022 0.23299 0.49457 0.26493 0.48624 C 0.27257 0.47954 0.26771 0.48324 0.27934 0.47792 C 0.28247 0.47653 0.28577 0.47492 0.28889 0.47353 C 0.29045 0.47283 0.29358 0.47145 0.29358 0.47145 C 0.29879 0.46636 0.30191 0.46127 0.30782 0.45873 C 0.31424 0.45064 0.30834 0.45919 0.31424 0.44601 C 0.3191 0.43515 0.325 0.42335 0.33177 0.41434 C 0.3349 0.39769 0.33716 0.38289 0.34288 0.36786 C 0.3467 0.33665 0.3415 0.36809 0.34757 0.3489 C 0.35157 0.33642 0.35157 0.32208 0.35712 0.31075 C 0.35903 0.29272 0.36025 0.27214 0.36667 0.25596 C 0.36875 0.24486 0.37084 0.23422 0.37448 0.22405 C 0.37691 0.20948 0.37969 0.19422 0.37622 0.17965 C 0.37483 0.17318 0.36337 0.16925 0.36337 0.16925 C 0.36285 0.16717 0.36181 0.16509 0.36181 0.16278 C 0.36181 0.1607 0.36407 0.15838 0.36337 0.15653 C 0.36268 0.15468 0.35868 0.15445 0.35868 0.15445 " pathEditMode="relative" ptsTypes="ffffffffffffffffffffffffffffffffA">
                                      <p:cBhvr>
                                        <p:cTn id="34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8.67052E-7 C -0.00364 0.0733 0.00851 0.16717 -0.01753 0.23676 C -0.02257 0.26405 -0.01753 0.25619 -0.02552 0.26636 C -0.02691 0.277 -0.0283 0.28763 -0.03021 0.29804 C -0.02968 0.30798 -0.02951 0.31792 -0.02864 0.32763 C -0.02795 0.3348 -0.01493 0.36116 -0.00955 0.36578 C -0.00173 0.37989 -0.00677 0.37179 0.00625 0.38913 C 0.00973 0.39376 0.01511 0.39538 0.01893 0.39954 C 0.029 0.41087 0.01476 0.39607 0.02535 0.41018 C 0.03264 0.41989 0.04254 0.42705 0.0507 0.43561 C 0.05348 0.43838 0.06806 0.44856 0.07292 0.45041 C 0.07535 0.45133 0.08125 0.45272 0.08403 0.45457 C 0.09514 0.46197 0.10851 0.46636 0.12066 0.47145 C 0.12969 0.47954 0.12066 0.4726 0.1349 0.47792 C 0.13611 0.47838 0.14497 0.48347 0.14757 0.48416 C 0.15382 0.48578 0.16667 0.48833 0.16667 0.48833 C 0.19809 0.5022 0.23299 0.49457 0.26493 0.48624 C 0.27257 0.47954 0.26771 0.48324 0.27934 0.47792 C 0.28247 0.47653 0.28577 0.47492 0.28889 0.47353 C 0.29045 0.47283 0.29358 0.47145 0.29358 0.47145 C 0.29879 0.46636 0.30191 0.46127 0.30782 0.45873 C 0.31424 0.45064 0.30834 0.45919 0.31424 0.44601 C 0.3191 0.43515 0.325 0.42335 0.33177 0.41434 C 0.3349 0.39769 0.33716 0.38289 0.34288 0.36786 C 0.3467 0.33665 0.3415 0.36809 0.34757 0.3489 C 0.35157 0.33642 0.35157 0.32208 0.35712 0.31075 C 0.35903 0.29272 0.36025 0.27214 0.36667 0.25596 C 0.36875 0.24486 0.37084 0.23422 0.37448 0.22405 C 0.37691 0.20948 0.37969 0.19422 0.37622 0.17965 C 0.37483 0.17318 0.36337 0.16925 0.36337 0.16925 C 0.36285 0.16717 0.36181 0.16509 0.36181 0.16278 C 0.36181 0.1607 0.36407 0.15838 0.36337 0.15653 C 0.36268 0.15468 0.35868 0.15445 0.35868 0.15445 " pathEditMode="relative" ptsTypes="ffffffffffffffffffffffffffffffffA">
                                      <p:cBhvr>
                                        <p:cTn id="36" dur="2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8.15029E-6 C 0.00052 -0.06405 0.0007 -0.12833 0.00157 -0.19238 C 0.00191 -0.21619 0.00087 -0.24001 0.00799 -0.2622 C 0.01146 -0.27307 0.01702 -0.28232 0.02223 -0.2918 C 0.02379 -0.29457 0.02691 -0.30012 0.02691 -0.30012 C 0.02917 -0.30868 0.03073 -0.31399 0.03646 -0.31931 C 0.03889 -0.32394 0.04011 -0.32972 0.04289 -0.33411 C 0.04427 -0.33642 0.05868 -0.34891 0.05868 -0.34891 C 0.06146 -0.35145 0.06823 -0.35307 0.06823 -0.35307 C 0.07518 -0.35238 0.08212 -0.35214 0.08889 -0.35099 C 0.0941 -0.35006 0.0967 -0.34451 0.10157 -0.34243 C 0.10209 -0.34035 0.10226 -0.33804 0.10313 -0.33619 C 0.104 -0.33434 0.10573 -0.33365 0.10643 -0.3318 C 0.10816 -0.32717 0.10851 -0.32186 0.10955 -0.317 C 0.11337 -0.29873 0.11789 -0.26729 0.12865 -0.25365 C 0.1316 -0.24139 0.13299 -0.22243 0.13976 -0.21342 C 0.14202 -0.2044 0.14375 -0.19515 0.14601 -0.18613 C 0.14653 -0.17619 0.14757 -0.15654 0.14757 -0.15654 " pathEditMode="relative" ptsTypes="fffffffffffffffffA">
                                      <p:cBhvr>
                                        <p:cTn id="38" dur="2000" fill="hold"/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8.15029E-6 C 0.00052 -0.06405 0.0007 -0.12833 0.00157 -0.19238 C 0.00191 -0.21619 0.00087 -0.24001 0.00799 -0.2622 C 0.01146 -0.27307 0.01702 -0.28232 0.02223 -0.2918 C 0.02379 -0.29457 0.02691 -0.30012 0.02691 -0.30012 C 0.02917 -0.30868 0.03073 -0.31399 0.03646 -0.31931 C 0.03889 -0.32394 0.04011 -0.32972 0.04289 -0.33411 C 0.04427 -0.33642 0.05868 -0.34891 0.05868 -0.34891 C 0.06146 -0.35145 0.06823 -0.35307 0.06823 -0.35307 C 0.07518 -0.35238 0.08212 -0.35214 0.08889 -0.35099 C 0.0941 -0.35006 0.0967 -0.34451 0.10157 -0.34243 C 0.10209 -0.34035 0.10226 -0.33804 0.10313 -0.33619 C 0.104 -0.33434 0.10573 -0.33365 0.10643 -0.3318 C 0.10816 -0.32717 0.10851 -0.32186 0.10955 -0.317 C 0.11337 -0.29873 0.11789 -0.26729 0.12865 -0.25365 C 0.1316 -0.24139 0.13299 -0.22243 0.13976 -0.21342 C 0.14202 -0.2044 0.14375 -0.19515 0.14601 -0.18613 C 0.14653 -0.17619 0.14757 -0.15654 0.14757 -0.15654 " pathEditMode="relative" ptsTypes="fffffffffffffffffA">
                                      <p:cBhvr>
                                        <p:cTn id="40" dur="2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8.15029E-6 C 0.00052 -0.06405 0.0007 -0.12833 0.00157 -0.19238 C 0.00191 -0.21619 0.00087 -0.24001 0.00799 -0.2622 C 0.01146 -0.27307 0.01702 -0.28232 0.02223 -0.2918 C 0.02379 -0.29457 0.02691 -0.30012 0.02691 -0.30012 C 0.02917 -0.30868 0.03073 -0.31399 0.03646 -0.31931 C 0.03889 -0.32394 0.04011 -0.32972 0.04289 -0.33411 C 0.04427 -0.33642 0.05868 -0.34891 0.05868 -0.34891 C 0.06146 -0.35145 0.06823 -0.35307 0.06823 -0.35307 C 0.07518 -0.35238 0.08212 -0.35214 0.08889 -0.35099 C 0.0941 -0.35006 0.0967 -0.34451 0.10157 -0.34243 C 0.10209 -0.34035 0.10226 -0.33804 0.10313 -0.33619 C 0.104 -0.33434 0.10573 -0.33365 0.10643 -0.3318 C 0.10816 -0.32717 0.10851 -0.32186 0.10955 -0.317 C 0.11337 -0.29873 0.11789 -0.26729 0.12865 -0.25365 C 0.1316 -0.24139 0.13299 -0.22243 0.13976 -0.21342 C 0.14202 -0.2044 0.14375 -0.19515 0.14601 -0.18613 C 0.14653 -0.17619 0.14757 -0.15654 0.14757 -0.15654 " pathEditMode="relative" ptsTypes="fffffffffffffffffA">
                                      <p:cBhvr>
                                        <p:cTn id="42" dur="2000" fill="hold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8.15029E-6 C 0.00052 -0.06405 0.0007 -0.12833 0.00157 -0.19238 C 0.00191 -0.21619 0.00087 -0.24001 0.00799 -0.2622 C 0.01146 -0.27307 0.01702 -0.28232 0.02223 -0.2918 C 0.02379 -0.29457 0.02691 -0.30012 0.02691 -0.30012 C 0.02917 -0.30868 0.03073 -0.31399 0.03646 -0.31931 C 0.03889 -0.32394 0.04011 -0.32972 0.04289 -0.33411 C 0.04427 -0.33642 0.05868 -0.34891 0.05868 -0.34891 C 0.06146 -0.35145 0.06823 -0.35307 0.06823 -0.35307 C 0.07518 -0.35238 0.08212 -0.35214 0.08889 -0.35099 C 0.0941 -0.35006 0.0967 -0.34451 0.10157 -0.34243 C 0.10209 -0.34035 0.10226 -0.33804 0.10313 -0.33619 C 0.104 -0.33434 0.10573 -0.33365 0.10643 -0.3318 C 0.10816 -0.32717 0.10851 -0.32186 0.10955 -0.317 C 0.11337 -0.29873 0.11789 -0.26729 0.12865 -0.25365 C 0.1316 -0.24139 0.13299 -0.22243 0.13976 -0.21342 C 0.14202 -0.2044 0.14375 -0.19515 0.14601 -0.18613 C 0.14653 -0.17619 0.14757 -0.15654 0.14757 -0.15654 " pathEditMode="relative" ptsTypes="fffffffffffffffffA">
                                      <p:cBhvr>
                                        <p:cTn id="44" dur="20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78035E-8 C 0.01233 -0.02335 0.00191 -0.00116 0.00486 -0.06751 C 0.00521 -0.07468 0.00712 -0.08162 0.00799 -0.08879 C 0.00747 -0.11283 0.00729 -0.13665 0.00642 -0.16069 C 0.00503 -0.19584 -0.02153 -0.20647 -0.04271 -0.21341 C -0.05191 -0.21642 -0.04323 -0.21457 -0.05382 -0.21988 C -0.05955 -0.22289 -0.06684 -0.22451 -0.07292 -0.22613 C -0.08299 -0.23468 -0.09462 -0.23792 -0.10625 -0.24092 C -0.11684 -0.24786 -0.11424 -0.2474 -0.1316 -0.2474 C -0.20781 -0.2474 -0.28403 -0.24578 -0.36024 -0.24509 C -0.36962 -0.243 -0.37778 -0.23884 -0.38715 -0.23676 C -0.39236 -0.23006 -0.39861 -0.23237 -0.40469 -0.22821 C -0.41302 -0.22266 -0.41441 -0.2141 -0.42535 -0.21133 C -0.43021 -0.20994 -0.43368 -0.20971 -0.43802 -0.20717 C -0.44444 -0.20347 -0.44896 -0.19722 -0.45556 -0.19445 C -0.45712 -0.19168 -0.45833 -0.18844 -0.46024 -0.1859 C -0.46215 -0.18335 -0.4651 -0.18243 -0.46667 -0.17965 C -0.4684 -0.17665 -0.46823 -0.17202 -0.46979 -0.16902 C -0.4717 -0.16532 -0.47569 -0.16416 -0.47778 -0.16069 C -0.48524 -0.14821 -0.47726 -0.16023 -0.48247 -0.14798 C -0.48368 -0.14497 -0.48576 -0.14243 -0.48715 -0.13942 C -0.48837 -0.13688 -0.48941 -0.13387 -0.49045 -0.1311 C -0.49549 -0.09711 -0.49601 -0.05526 -0.47604 -0.02959 C -0.47153 -0.01734 -0.46615 -0.00879 -0.45712 -0.00208 C -0.4434 0.00809 -0.46285 -0.01087 -0.44601 0.00416 C -0.4375 0.01179 -0.44931 0.00624 -0.43646 0.01064 C -0.42465 0.02081 -0.41146 0.02382 -0.39826 0.0296 C -0.39184 0.03237 -0.38576 0.03746 -0.37934 0.04023 C -0.36944 0.04463 -0.3592 0.04832 -0.34913 0.05295 C -0.34201 0.05619 -0.33438 0.05734 -0.32691 0.05919 C -0.32066 0.06081 -0.30781 0.06335 -0.30781 0.06335 C -0.29896 0.06775 -0.29149 0.07237 -0.28247 0.07607 C -0.27917 0.07746 -0.27292 0.08046 -0.27292 0.08046 C -0.25122 0.07977 -0.22951 0.08023 -0.20781 0.07815 C -0.2059 0.07792 -0.20486 0.07491 -0.20313 0.07399 C -0.19201 0.06844 -0.17934 0.06728 -0.16823 0.06127 C -0.14149 0.04671 -0.16458 0.05688 -0.15069 0.05087 C -0.14653 0.04509 -0.14288 0.04393 -0.13802 0.04023 C -0.1309 0.03491 -0.12656 0.02867 -0.11892 0.02543 C -0.11094 0.01827 -0.11007 0.01965 -0.10781 0.03168 C -0.10833 0.05202 -0.10851 0.0726 -0.10938 0.09295 C -0.1099 0.1052 -0.11146 0.10913 -0.11424 0.12046 C -0.11476 0.12254 -0.1158 0.12694 -0.1158 0.12694 C -0.11753 0.14936 -0.11736 0.15491 -0.11736 0.14382 " pathEditMode="relative" ptsTypes="fffffffffffffffffffffffffffffffffffffffffffA">
                                      <p:cBhvr>
                                        <p:cTn id="46" dur="2000" fill="hold"/>
                                        <p:tgtEl>
                                          <p:spTgt spid="1536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78035E-8 C 0.01233 -0.02335 0.00191 -0.00116 0.00486 -0.06751 C 0.00521 -0.07468 0.00712 -0.08162 0.00799 -0.08879 C 0.00747 -0.11283 0.00729 -0.13665 0.00642 -0.16069 C 0.00503 -0.19584 -0.02153 -0.20647 -0.04271 -0.21341 C -0.05191 -0.21642 -0.04323 -0.21457 -0.05382 -0.21988 C -0.05955 -0.22289 -0.06684 -0.22451 -0.07292 -0.22613 C -0.08299 -0.23468 -0.09462 -0.23792 -0.10625 -0.24092 C -0.11684 -0.24786 -0.11424 -0.2474 -0.1316 -0.2474 C -0.20781 -0.2474 -0.28403 -0.24578 -0.36024 -0.24509 C -0.36962 -0.243 -0.37778 -0.23884 -0.38715 -0.23676 C -0.39236 -0.23006 -0.39861 -0.23237 -0.40469 -0.22821 C -0.41302 -0.22266 -0.41441 -0.2141 -0.42535 -0.21133 C -0.43021 -0.20994 -0.43368 -0.20971 -0.43802 -0.20717 C -0.44444 -0.20347 -0.44896 -0.19722 -0.45556 -0.19445 C -0.45712 -0.19168 -0.45833 -0.18844 -0.46024 -0.1859 C -0.46215 -0.18335 -0.4651 -0.18243 -0.46667 -0.17965 C -0.4684 -0.17665 -0.46823 -0.17202 -0.46979 -0.16902 C -0.4717 -0.16532 -0.47569 -0.16416 -0.47778 -0.16069 C -0.48524 -0.14821 -0.47726 -0.16023 -0.48247 -0.14798 C -0.48368 -0.14497 -0.48576 -0.14243 -0.48715 -0.13942 C -0.48837 -0.13688 -0.48941 -0.13387 -0.49045 -0.1311 C -0.49549 -0.09711 -0.49601 -0.05526 -0.47604 -0.02959 C -0.47153 -0.01734 -0.46615 -0.00879 -0.45712 -0.00208 C -0.4434 0.00809 -0.46285 -0.01087 -0.44601 0.00416 C -0.4375 0.01179 -0.44931 0.00624 -0.43646 0.01064 C -0.42465 0.02081 -0.41146 0.02382 -0.39826 0.0296 C -0.39184 0.03237 -0.38576 0.03746 -0.37934 0.04023 C -0.36944 0.04463 -0.3592 0.04832 -0.34913 0.05295 C -0.34201 0.05619 -0.33438 0.05734 -0.32691 0.05919 C -0.32066 0.06081 -0.30781 0.06335 -0.30781 0.06335 C -0.29896 0.06775 -0.29149 0.07237 -0.28247 0.07607 C -0.27917 0.07746 -0.27292 0.08046 -0.27292 0.08046 C -0.25122 0.07977 -0.22951 0.08023 -0.20781 0.07815 C -0.2059 0.07792 -0.20486 0.07491 -0.20313 0.07399 C -0.19201 0.06844 -0.17934 0.06728 -0.16823 0.06127 C -0.14149 0.04671 -0.16458 0.05688 -0.15069 0.05087 C -0.14653 0.04509 -0.14288 0.04393 -0.13802 0.04023 C -0.1309 0.03491 -0.12656 0.02867 -0.11892 0.02543 C -0.11094 0.01827 -0.11007 0.01965 -0.10781 0.03168 C -0.10833 0.05202 -0.10851 0.0726 -0.10938 0.09295 C -0.1099 0.1052 -0.11146 0.10913 -0.11424 0.12046 C -0.11476 0.12254 -0.1158 0.12694 -0.1158 0.12694 C -0.11753 0.14936 -0.11736 0.15491 -0.11736 0.14382 " pathEditMode="relative" ptsTypes="fffffffffffffffffffffffffffffffffffffffffffA">
                                      <p:cBhvr>
                                        <p:cTn id="48" dur="2000" fill="hold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78035E-8 C 0.01233 -0.02335 0.00191 -0.00116 0.00486 -0.06751 C 0.00521 -0.07468 0.00712 -0.08162 0.00799 -0.08879 C 0.00747 -0.11283 0.00729 -0.13665 0.00642 -0.16069 C 0.00503 -0.19584 -0.02153 -0.20647 -0.04271 -0.21341 C -0.05191 -0.21642 -0.04323 -0.21457 -0.05382 -0.21988 C -0.05955 -0.22289 -0.06684 -0.22451 -0.07292 -0.22613 C -0.08299 -0.23468 -0.09462 -0.23792 -0.10625 -0.24092 C -0.11684 -0.24786 -0.11424 -0.2474 -0.1316 -0.2474 C -0.20781 -0.2474 -0.28403 -0.24578 -0.36024 -0.24509 C -0.36962 -0.243 -0.37778 -0.23884 -0.38715 -0.23676 C -0.39236 -0.23006 -0.39861 -0.23237 -0.40469 -0.22821 C -0.41302 -0.22266 -0.41441 -0.2141 -0.42535 -0.21133 C -0.43021 -0.20994 -0.43368 -0.20971 -0.43802 -0.20717 C -0.44444 -0.20347 -0.44896 -0.19722 -0.45556 -0.19445 C -0.45712 -0.19168 -0.45833 -0.18844 -0.46024 -0.1859 C -0.46215 -0.18335 -0.4651 -0.18243 -0.46667 -0.17965 C -0.4684 -0.17665 -0.46823 -0.17202 -0.46979 -0.16902 C -0.4717 -0.16532 -0.47569 -0.16416 -0.47778 -0.16069 C -0.48524 -0.14821 -0.47726 -0.16023 -0.48247 -0.14798 C -0.48368 -0.14497 -0.48576 -0.14243 -0.48715 -0.13942 C -0.48837 -0.13688 -0.48941 -0.13387 -0.49045 -0.1311 C -0.49549 -0.09711 -0.49601 -0.05526 -0.47604 -0.02959 C -0.47153 -0.01734 -0.46615 -0.00879 -0.45712 -0.00208 C -0.4434 0.00809 -0.46285 -0.01087 -0.44601 0.00416 C -0.4375 0.01179 -0.44931 0.00624 -0.43646 0.01064 C -0.42465 0.02081 -0.41146 0.02382 -0.39826 0.0296 C -0.39184 0.03237 -0.38576 0.03746 -0.37934 0.04023 C -0.36944 0.04463 -0.3592 0.04832 -0.34913 0.05295 C -0.34201 0.05619 -0.33438 0.05734 -0.32691 0.05919 C -0.32066 0.06081 -0.30781 0.06335 -0.30781 0.06335 C -0.29896 0.06775 -0.29149 0.07237 -0.28247 0.07607 C -0.27917 0.07746 -0.27292 0.08046 -0.27292 0.08046 C -0.25122 0.07977 -0.22951 0.08023 -0.20781 0.07815 C -0.2059 0.07792 -0.20486 0.07491 -0.20313 0.07399 C -0.19201 0.06844 -0.17934 0.06728 -0.16823 0.06127 C -0.14149 0.04671 -0.16458 0.05688 -0.15069 0.05087 C -0.14653 0.04509 -0.14288 0.04393 -0.13802 0.04023 C -0.1309 0.03491 -0.12656 0.02867 -0.11892 0.02543 C -0.11094 0.01827 -0.11007 0.01965 -0.10781 0.03168 C -0.10833 0.05202 -0.10851 0.0726 -0.10938 0.09295 C -0.1099 0.1052 -0.11146 0.10913 -0.11424 0.12046 C -0.11476 0.12254 -0.1158 0.12694 -0.1158 0.12694 C -0.11753 0.14936 -0.11736 0.15491 -0.11736 0.14382 " pathEditMode="relative" ptsTypes="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78035E-8 C 0.01233 -0.02335 0.00191 -0.00116 0.00486 -0.06751 C 0.00521 -0.07468 0.00712 -0.08162 0.00799 -0.08879 C 0.00747 -0.11283 0.00729 -0.13665 0.00642 -0.16069 C 0.00503 -0.19584 -0.02153 -0.20647 -0.04271 -0.21341 C -0.05191 -0.21642 -0.04323 -0.21457 -0.05382 -0.21988 C -0.05955 -0.22289 -0.06684 -0.22451 -0.07292 -0.22613 C -0.08299 -0.23468 -0.09462 -0.23792 -0.10625 -0.24092 C -0.11684 -0.24786 -0.11424 -0.2474 -0.1316 -0.2474 C -0.20781 -0.2474 -0.28403 -0.24578 -0.36024 -0.24509 C -0.36962 -0.243 -0.37778 -0.23884 -0.38715 -0.23676 C -0.39236 -0.23006 -0.39861 -0.23237 -0.40469 -0.22821 C -0.41302 -0.22266 -0.41441 -0.2141 -0.42535 -0.21133 C -0.43021 -0.20994 -0.43368 -0.20971 -0.43802 -0.20717 C -0.44444 -0.20347 -0.44896 -0.19722 -0.45556 -0.19445 C -0.45712 -0.19168 -0.45833 -0.18844 -0.46024 -0.1859 C -0.46215 -0.18335 -0.4651 -0.18243 -0.46667 -0.17965 C -0.4684 -0.17665 -0.46823 -0.17202 -0.46979 -0.16902 C -0.4717 -0.16532 -0.47569 -0.16416 -0.47778 -0.16069 C -0.48524 -0.14821 -0.47726 -0.16023 -0.48247 -0.14798 C -0.48368 -0.14497 -0.48576 -0.14243 -0.48715 -0.13942 C -0.48837 -0.13688 -0.48941 -0.13387 -0.49045 -0.1311 C -0.49549 -0.09711 -0.49601 -0.05526 -0.47604 -0.02959 C -0.47153 -0.01734 -0.46615 -0.00879 -0.45712 -0.00208 C -0.4434 0.00809 -0.46285 -0.01087 -0.44601 0.00416 C -0.4375 0.01179 -0.44931 0.00624 -0.43646 0.01064 C -0.42465 0.02081 -0.41146 0.02382 -0.39826 0.0296 C -0.39184 0.03237 -0.38576 0.03746 -0.37934 0.04023 C -0.36944 0.04463 -0.3592 0.04832 -0.34913 0.05295 C -0.34201 0.05619 -0.33438 0.05734 -0.32691 0.05919 C -0.32066 0.06081 -0.30781 0.06335 -0.30781 0.06335 C -0.29896 0.06775 -0.29149 0.07237 -0.28247 0.07607 C -0.27917 0.07746 -0.27292 0.08046 -0.27292 0.08046 C -0.25122 0.07977 -0.22951 0.08023 -0.20781 0.07815 C -0.2059 0.07792 -0.20486 0.07491 -0.20313 0.07399 C -0.19201 0.06844 -0.17934 0.06728 -0.16823 0.06127 C -0.14149 0.04671 -0.16458 0.05688 -0.15069 0.05087 C -0.14653 0.04509 -0.14288 0.04393 -0.13802 0.04023 C -0.1309 0.03491 -0.12656 0.02867 -0.11892 0.02543 C -0.11094 0.01827 -0.11007 0.01965 -0.10781 0.03168 C -0.10833 0.05202 -0.10851 0.0726 -0.10938 0.09295 C -0.1099 0.1052 -0.11146 0.10913 -0.11424 0.12046 C -0.11476 0.12254 -0.1158 0.12694 -0.1158 0.12694 C -0.11753 0.14936 -0.11736 0.15491 -0.11736 0.14382 " pathEditMode="relative" ptsTypes="fffffffffffffffffffffffffffffffffffffffffffA">
                                      <p:cBhvr>
                                        <p:cTn id="52" dur="2000" fill="hold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82659E-7 C -0.00174 0.01803 -0.00643 0.03329 -0.00955 0.05064 C -0.01233 0.0652 -0.01424 0.08231 -0.02066 0.09503 C -0.02014 0.16139 -0.02014 0.22751 -0.0191 0.29387 C -0.01893 0.30358 -0.0099 0.33803 -0.00469 0.34451 C -0.00347 0.35214 -0.00226 0.36254 -1.94444E-6 0.36994 C 0.00364 0.3815 0.01319 0.38867 0.02066 0.39538 C 0.02691 0.40092 0.03264 0.40717 0.03975 0.41017 C 0.04844 0.41896 0.05573 0.42289 0.06666 0.42497 C 0.07465 0.43214 0.08594 0.43422 0.09531 0.43769 C 0.10955 0.43699 0.12378 0.43699 0.13802 0.43538 C 0.15746 0.43306 0.17465 0.41988 0.18889 0.4037 C 0.19323 0.39861 0.1934 0.40092 0.19687 0.39538 C 0.20364 0.38428 0.20469 0.36902 0.21111 0.35723 C 0.21354 0.33688 0.21701 0.31445 0.22378 0.29595 C 0.22725 0.27237 0.23594 0.25156 0.23975 0.22821 C 0.24062 0.19029 0.23941 0.14659 0.25087 0.10983 C 0.25469 0.09757 0.25746 0.0904 0.26024 0.07815 C 0.2618 0.07121 0.2651 0.05711 0.2651 0.05711 C 0.26389 0.04671 0.2625 0.03792 0.25712 0.0296 C 0.25469 0.0259 0.24913 0.01896 0.24913 0.01896 C 0.24687 0.01017 0.24913 0.01087 0.24913 0.00208 " pathEditMode="relative" ptsTypes="fffffffffffffffffffffA">
                                      <p:cBhvr>
                                        <p:cTn id="54" dur="2000" fill="hold"/>
                                        <p:tgtEl>
                                          <p:spTgt spid="1536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82659E-7 C -0.00174 0.01803 -0.00643 0.03329 -0.00955 0.05064 C -0.01233 0.0652 -0.01424 0.08231 -0.02066 0.09503 C -0.02014 0.16139 -0.02014 0.22751 -0.0191 0.29387 C -0.01893 0.30358 -0.0099 0.33803 -0.00469 0.34451 C -0.00347 0.35214 -0.00226 0.36254 -1.94444E-6 0.36994 C 0.00364 0.3815 0.01319 0.38867 0.02066 0.39538 C 0.02691 0.40092 0.03264 0.40717 0.03975 0.41017 C 0.04844 0.41896 0.05573 0.42289 0.06666 0.42497 C 0.07465 0.43214 0.08594 0.43422 0.09531 0.43769 C 0.10955 0.43699 0.12378 0.43699 0.13802 0.43538 C 0.15746 0.43306 0.17465 0.41988 0.18889 0.4037 C 0.19323 0.39861 0.1934 0.40092 0.19687 0.39538 C 0.20364 0.38428 0.20469 0.36902 0.21111 0.35723 C 0.21354 0.33688 0.21701 0.31445 0.22378 0.29595 C 0.22725 0.27237 0.23594 0.25156 0.23975 0.22821 C 0.24062 0.19029 0.23941 0.14659 0.25087 0.10983 C 0.25469 0.09757 0.25746 0.0904 0.26024 0.07815 C 0.2618 0.07121 0.2651 0.05711 0.2651 0.05711 C 0.26389 0.04671 0.2625 0.03792 0.25712 0.0296 C 0.25469 0.0259 0.24913 0.01896 0.24913 0.01896 C 0.24687 0.01017 0.24913 0.01087 0.24913 0.00208 " pathEditMode="relative" ptsTypes="fffffffffffffffffffffA">
                                      <p:cBhvr>
                                        <p:cTn id="56" dur="20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82659E-7 C -0.00174 0.01803 -0.00643 0.03329 -0.00955 0.05064 C -0.01233 0.0652 -0.01424 0.08231 -0.02066 0.09503 C -0.02014 0.16139 -0.02014 0.22751 -0.0191 0.29387 C -0.01893 0.30358 -0.0099 0.33803 -0.00469 0.34451 C -0.00347 0.35214 -0.00226 0.36254 -1.94444E-6 0.36994 C 0.00364 0.3815 0.01319 0.38867 0.02066 0.39538 C 0.02691 0.40092 0.03264 0.40717 0.03975 0.41017 C 0.04844 0.41896 0.05573 0.42289 0.06666 0.42497 C 0.07465 0.43214 0.08594 0.43422 0.09531 0.43769 C 0.10955 0.43699 0.12378 0.43699 0.13802 0.43538 C 0.15746 0.43306 0.17465 0.41988 0.18889 0.4037 C 0.19323 0.39861 0.1934 0.40092 0.19687 0.39538 C 0.20364 0.38428 0.20469 0.36902 0.21111 0.35723 C 0.21354 0.33688 0.21701 0.31445 0.22378 0.29595 C 0.22725 0.27237 0.23594 0.25156 0.23975 0.22821 C 0.24062 0.19029 0.23941 0.14659 0.25087 0.10983 C 0.25469 0.09757 0.25746 0.0904 0.26024 0.07815 C 0.2618 0.07121 0.2651 0.05711 0.2651 0.05711 C 0.26389 0.04671 0.2625 0.03792 0.25712 0.0296 C 0.25469 0.0259 0.24913 0.01896 0.24913 0.01896 C 0.24687 0.01017 0.24913 0.01087 0.24913 0.00208 " pathEditMode="relative" ptsTypes="fffffffffffffffffffffA">
                                      <p:cBhvr>
                                        <p:cTn id="58" dur="2000" fill="hold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82659E-7 C -0.00174 0.01803 -0.00643 0.03329 -0.00955 0.05064 C -0.01233 0.0652 -0.01424 0.08231 -0.02066 0.09503 C -0.02014 0.16139 -0.02014 0.22751 -0.0191 0.29387 C -0.01893 0.30358 -0.0099 0.33803 -0.00469 0.34451 C -0.00347 0.35214 -0.00226 0.36254 -1.94444E-6 0.36994 C 0.00364 0.3815 0.01319 0.38867 0.02066 0.39538 C 0.02691 0.40092 0.03264 0.40717 0.03975 0.41017 C 0.04844 0.41896 0.05573 0.42289 0.06666 0.42497 C 0.07465 0.43214 0.08594 0.43422 0.09531 0.43769 C 0.10955 0.43699 0.12378 0.43699 0.13802 0.43538 C 0.15746 0.43306 0.17465 0.41988 0.18889 0.4037 C 0.19323 0.39861 0.1934 0.40092 0.19687 0.39538 C 0.20364 0.38428 0.20469 0.36902 0.21111 0.35723 C 0.21354 0.33688 0.21701 0.31445 0.22378 0.29595 C 0.22725 0.27237 0.23594 0.25156 0.23975 0.22821 C 0.24062 0.19029 0.23941 0.14659 0.25087 0.10983 C 0.25469 0.09757 0.25746 0.0904 0.26024 0.07815 C 0.2618 0.07121 0.2651 0.05711 0.2651 0.05711 C 0.26389 0.04671 0.2625 0.03792 0.25712 0.0296 C 0.25469 0.0259 0.24913 0.01896 0.24913 0.01896 C 0.24687 0.01017 0.24913 0.01087 0.24913 0.00208 " pathEditMode="relative" rAng="0" ptsTypes="fffffffffffffffffffffA">
                                      <p:cBhvr>
                                        <p:cTn id="60" dur="2000" fill="hold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84971E-6 C -0.00226 0.01434 -0.00452 0.02636 -0.01112 0.03792 C -0.0132 0.05018 -0.01407 0.05873 -0.02067 0.06752 C -0.02362 0.07977 -0.02883 0.07422 -0.03664 0.08463 C -0.04428 0.0948 -0.05487 0.09943 -0.06355 0.10775 C -0.06546 0.1096 -0.0665 0.1126 -0.06841 0.11422 C -0.0731 0.11815 -0.08039 0.12232 -0.08577 0.12463 C -0.08924 0.12786 -0.09271 0.13133 -0.09688 0.13318 C -0.10105 0.13503 -0.10955 0.13734 -0.10955 0.13734 C -0.11511 0.14428 -0.11962 0.14613 -0.12709 0.14798 C -0.13334 0.15353 -0.1389 0.15445 -0.14619 0.1563 C -0.15035 0.16208 -0.15469 0.1644 -0.16042 0.16694 C -0.16355 0.16971 -0.1691 0.17064 -0.16997 0.17549 C -0.17188 0.18567 -0.16997 0.18174 -0.17466 0.18821 C -0.18386 0.21642 -0.1915 0.24555 -0.19844 0.27469 C -0.20261 0.29272 -0.20504 0.31168 -0.20955 0.32971 C -0.22466 0.39006 -0.20955 0.32047 -0.2191 0.36578 C -0.22049 0.38174 -0.22379 0.3963 -0.22553 0.41226 C -0.22449 0.43399 -0.23803 0.47145 -0.22223 0.47769 C -0.18351 0.49272 -0.10921 0.48023 -0.05556 0.47145 C -0.04376 0.46474 -0.03091 0.46174 -0.0191 0.45457 C -0.01598 0.45272 -0.00834 0.44763 -0.00487 0.44393 C -0.00313 0.44208 -0.00192 0.43908 -6.11111E-6 0.43746 C 0.00329 0.43492 0.00746 0.43492 0.0111 0.4333 C 0.02447 0.42151 0.00572 0.43769 0.02222 0.42497 C 0.02777 0.42058 0.0302 0.41503 0.03645 0.41226 C 0.03888 0.40902 0.04235 0.40717 0.04444 0.4037 C 0.04548 0.40208 0.04513 0.39931 0.046 0.39746 C 0.04808 0.39284 0.05138 0.38914 0.05381 0.38474 C 0.05885 0.37526 0.06215 0.36509 0.06822 0.35723 C 0.07048 0.34821 0.07534 0.33966 0.07933 0.3318 C 0.08211 0.3207 0.08715 0.31191 0.09201 0.3022 C 0.09305 0.30012 0.09513 0.29596 0.09513 0.29596 C 0.09947 0.27839 0.0934 0.29919 0.09999 0.28532 C 0.10086 0.28347 0.10069 0.28093 0.10156 0.27908 C 0.10277 0.27607 0.10468 0.2733 0.10624 0.27052 C 0.10885 0.25989 0.11545 0.24995 0.12048 0.24093 C 0.12222 0.2326 0.12395 0.22567 0.1269 0.21781 C 0.12795 0.21203 0.12795 0.20578 0.13003 0.2007 C 0.13281 0.19376 0.13367 0.19284 0.13489 0.1859 C 0.13558 0.18243 0.13541 0.17873 0.13645 0.17549 C 0.13697 0.17365 0.13871 0.17272 0.13958 0.1711 C 0.14079 0.16856 0.14183 0.16555 0.1427 0.16278 C 0.14565 0.15307 0.14617 0.14266 0.14913 0.13318 C 0.15485 0.11492 0.16267 0.09688 0.17291 0.08232 C 0.17447 0.07584 0.18263 0.06081 0.18715 0.05711 C 0.19114 0.05365 0.19999 0.04856 0.19999 0.04856 C 0.20538 0.04139 0.21163 0.03839 0.21735 0.03168 C 0.22013 0.02844 0.22534 0.02613 0.22534 0.02104 C 0.22534 0.01688 0.22534 0.01249 0.22534 0.00833 " pathEditMode="relative" ptsTypes="fffffffffffffffffffffffffffffffffffffffffffffffffA">
                                      <p:cBhvr>
                                        <p:cTn id="62" dur="2000" fill="hold"/>
                                        <p:tgtEl>
                                          <p:spTgt spid="1536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84971E-6 C -0.00226 0.01434 -0.00452 0.02636 -0.01112 0.03792 C -0.0132 0.05018 -0.01407 0.05873 -0.02067 0.06752 C -0.02362 0.07977 -0.02883 0.07422 -0.03664 0.08463 C -0.04428 0.0948 -0.05487 0.09943 -0.06355 0.10775 C -0.06546 0.1096 -0.0665 0.1126 -0.06841 0.11422 C -0.0731 0.11815 -0.08039 0.12232 -0.08577 0.12463 C -0.08924 0.12786 -0.09271 0.13133 -0.09688 0.13318 C -0.10105 0.13503 -0.10955 0.13734 -0.10955 0.13734 C -0.11511 0.14428 -0.11962 0.14613 -0.12709 0.14798 C -0.13334 0.15353 -0.1389 0.15445 -0.14619 0.1563 C -0.15035 0.16208 -0.15469 0.1644 -0.16042 0.16694 C -0.16355 0.16971 -0.1691 0.17064 -0.16997 0.17549 C -0.17188 0.18567 -0.16997 0.18174 -0.17466 0.18821 C -0.18386 0.21642 -0.1915 0.24555 -0.19844 0.27469 C -0.20261 0.29272 -0.20504 0.31168 -0.20955 0.32971 C -0.22466 0.39006 -0.20955 0.32047 -0.2191 0.36578 C -0.22049 0.38174 -0.22379 0.3963 -0.22553 0.41226 C -0.22449 0.43399 -0.23803 0.47145 -0.22223 0.47769 C -0.18351 0.49272 -0.10921 0.48023 -0.05556 0.47145 C -0.04376 0.46474 -0.03091 0.46174 -0.0191 0.45457 C -0.01598 0.45272 -0.00834 0.44763 -0.00487 0.44393 C -0.00313 0.44208 -0.00192 0.43908 -6.11111E-6 0.43746 C 0.00329 0.43492 0.00746 0.43492 0.0111 0.4333 C 0.02447 0.42151 0.00572 0.43769 0.02222 0.42497 C 0.02777 0.42058 0.0302 0.41503 0.03645 0.41226 C 0.03888 0.40902 0.04235 0.40717 0.04444 0.4037 C 0.04548 0.40208 0.04513 0.39931 0.046 0.39746 C 0.04808 0.39284 0.05138 0.38914 0.05381 0.38474 C 0.05885 0.37526 0.06215 0.36509 0.06822 0.35723 C 0.07048 0.34821 0.07534 0.33966 0.07933 0.3318 C 0.08211 0.3207 0.08715 0.31191 0.09201 0.3022 C 0.09305 0.30012 0.09513 0.29596 0.09513 0.29596 C 0.09947 0.27839 0.0934 0.29919 0.09999 0.28532 C 0.10086 0.28347 0.10069 0.28093 0.10156 0.27908 C 0.10277 0.27607 0.10468 0.2733 0.10624 0.27052 C 0.10885 0.25989 0.11545 0.24995 0.12048 0.24093 C 0.12222 0.2326 0.12395 0.22567 0.1269 0.21781 C 0.12795 0.21203 0.12795 0.20578 0.13003 0.2007 C 0.13281 0.19376 0.13367 0.19284 0.13489 0.1859 C 0.13558 0.18243 0.13541 0.17873 0.13645 0.17549 C 0.13697 0.17365 0.13871 0.17272 0.13958 0.1711 C 0.14079 0.16856 0.14183 0.16555 0.1427 0.16278 C 0.14565 0.15307 0.14617 0.14266 0.14913 0.13318 C 0.15485 0.11492 0.16267 0.09688 0.17291 0.08232 C 0.17447 0.07584 0.18263 0.06081 0.18715 0.05711 C 0.19114 0.05365 0.19999 0.04856 0.19999 0.04856 C 0.20538 0.04139 0.21163 0.03839 0.21735 0.03168 C 0.22013 0.02844 0.22534 0.02613 0.22534 0.02104 C 0.22534 0.01688 0.22534 0.01249 0.22534 0.00833 " pathEditMode="relative" ptsTypes="fffffffffffffffffffffffffffffffffffffffffffffffffA">
                                      <p:cBhvr>
                                        <p:cTn id="64" dur="2000" fill="hold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84971E-6 C -0.00226 0.01434 -0.00452 0.02636 -0.01112 0.03792 C -0.0132 0.05018 -0.01407 0.05873 -0.02067 0.06752 C -0.02362 0.07977 -0.02883 0.07422 -0.03664 0.08463 C -0.04428 0.0948 -0.05487 0.09943 -0.06355 0.10775 C -0.06546 0.1096 -0.0665 0.1126 -0.06841 0.11422 C -0.0731 0.11815 -0.08039 0.12232 -0.08577 0.12463 C -0.08924 0.12786 -0.09271 0.13133 -0.09688 0.13318 C -0.10105 0.13503 -0.10955 0.13734 -0.10955 0.13734 C -0.11511 0.14428 -0.11962 0.14613 -0.12709 0.14798 C -0.13334 0.15353 -0.1389 0.15445 -0.14619 0.1563 C -0.15035 0.16208 -0.15469 0.1644 -0.16042 0.16694 C -0.16355 0.16971 -0.1691 0.17064 -0.16997 0.17549 C -0.17188 0.18567 -0.16997 0.18174 -0.17466 0.18821 C -0.18386 0.21642 -0.1915 0.24555 -0.19844 0.27469 C -0.20261 0.29272 -0.20504 0.31168 -0.20955 0.32971 C -0.22466 0.39006 -0.20955 0.32047 -0.2191 0.36578 C -0.22049 0.38174 -0.22379 0.3963 -0.22553 0.41226 C -0.22449 0.43399 -0.23803 0.47145 -0.22223 0.47769 C -0.18351 0.49272 -0.10921 0.48023 -0.05556 0.47145 C -0.04376 0.46474 -0.03091 0.46174 -0.0191 0.45457 C -0.01598 0.45272 -0.00834 0.44763 -0.00487 0.44393 C -0.00313 0.44208 -0.00192 0.43908 -6.11111E-6 0.43746 C 0.00329 0.43492 0.00746 0.43492 0.0111 0.4333 C 0.02447 0.42151 0.00572 0.43769 0.02222 0.42497 C 0.02777 0.42058 0.0302 0.41503 0.03645 0.41226 C 0.03888 0.40902 0.04235 0.40717 0.04444 0.4037 C 0.04548 0.40208 0.04513 0.39931 0.046 0.39746 C 0.04808 0.39284 0.05138 0.38914 0.05381 0.38474 C 0.05885 0.37526 0.06215 0.36509 0.06822 0.35723 C 0.07048 0.34821 0.07534 0.33966 0.07933 0.3318 C 0.08211 0.3207 0.08715 0.31191 0.09201 0.3022 C 0.09305 0.30012 0.09513 0.29596 0.09513 0.29596 C 0.09947 0.27839 0.0934 0.29919 0.09999 0.28532 C 0.10086 0.28347 0.10069 0.28093 0.10156 0.27908 C 0.10277 0.27607 0.10468 0.2733 0.10624 0.27052 C 0.10885 0.25989 0.11545 0.24995 0.12048 0.24093 C 0.12222 0.2326 0.12395 0.22567 0.1269 0.21781 C 0.12795 0.21203 0.12795 0.20578 0.13003 0.2007 C 0.13281 0.19376 0.13367 0.19284 0.13489 0.1859 C 0.13558 0.18243 0.13541 0.17873 0.13645 0.17549 C 0.13697 0.17365 0.13871 0.17272 0.13958 0.1711 C 0.14079 0.16856 0.14183 0.16555 0.1427 0.16278 C 0.14565 0.15307 0.14617 0.14266 0.14913 0.13318 C 0.15485 0.11492 0.16267 0.09688 0.17291 0.08232 C 0.17447 0.07584 0.18263 0.06081 0.18715 0.05711 C 0.19114 0.05365 0.19999 0.04856 0.19999 0.04856 C 0.20538 0.04139 0.21163 0.03839 0.21735 0.03168 C 0.22013 0.02844 0.22534 0.02613 0.22534 0.02104 C 0.22534 0.01688 0.22534 0.01249 0.22534 0.00833 " pathEditMode="relative" ptsTypes="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84971E-6 C -0.00226 0.01434 -0.00452 0.02636 -0.01112 0.03792 C -0.0132 0.05018 -0.01407 0.05873 -0.02067 0.06752 C -0.02362 0.07977 -0.02883 0.07422 -0.03664 0.08463 C -0.04428 0.0948 -0.05487 0.09943 -0.06355 0.10775 C -0.06546 0.1096 -0.0665 0.1126 -0.06841 0.11422 C -0.0731 0.11815 -0.08039 0.12232 -0.08577 0.12463 C -0.08924 0.12786 -0.09271 0.13133 -0.09688 0.13318 C -0.10105 0.13503 -0.10955 0.13734 -0.10955 0.13734 C -0.11511 0.14428 -0.11962 0.14613 -0.12709 0.14798 C -0.13334 0.15353 -0.1389 0.15445 -0.14619 0.1563 C -0.15035 0.16208 -0.15469 0.1644 -0.16042 0.16694 C -0.16355 0.16971 -0.1691 0.17064 -0.16997 0.17549 C -0.17188 0.18567 -0.16997 0.18174 -0.17466 0.18821 C -0.18386 0.21642 -0.1915 0.24555 -0.19844 0.27469 C -0.20261 0.29272 -0.20504 0.31168 -0.20955 0.32971 C -0.22466 0.39006 -0.20955 0.32047 -0.2191 0.36578 C -0.22049 0.38174 -0.22379 0.3963 -0.22553 0.41226 C -0.22449 0.43399 -0.23803 0.47145 -0.22223 0.47769 C -0.18351 0.49272 -0.10921 0.48023 -0.05556 0.47145 C -0.04376 0.46474 -0.03091 0.46174 -0.0191 0.45457 C -0.01598 0.45272 -0.00834 0.44763 -0.00487 0.44393 C -0.00313 0.44208 -0.00192 0.43908 -6.11111E-6 0.43746 C 0.00329 0.43492 0.00746 0.43492 0.0111 0.4333 C 0.02447 0.42151 0.00572 0.43769 0.02222 0.42497 C 0.02777 0.42058 0.0302 0.41503 0.03645 0.41226 C 0.03888 0.40902 0.04235 0.40717 0.04444 0.4037 C 0.04548 0.40208 0.04513 0.39931 0.046 0.39746 C 0.04808 0.39284 0.05138 0.38914 0.05381 0.38474 C 0.05885 0.37526 0.06215 0.36509 0.06822 0.35723 C 0.07048 0.34821 0.07534 0.33966 0.07933 0.3318 C 0.08211 0.3207 0.08715 0.31191 0.09201 0.3022 C 0.09305 0.30012 0.09513 0.29596 0.09513 0.29596 C 0.09947 0.27839 0.0934 0.29919 0.09999 0.28532 C 0.10086 0.28347 0.10069 0.28093 0.10156 0.27908 C 0.10277 0.27607 0.10468 0.2733 0.10624 0.27052 C 0.10885 0.25989 0.11545 0.24995 0.12048 0.24093 C 0.12222 0.2326 0.12395 0.22567 0.1269 0.21781 C 0.12795 0.21203 0.12795 0.20578 0.13003 0.2007 C 0.13281 0.19376 0.13367 0.19284 0.13489 0.1859 C 0.13558 0.18243 0.13541 0.17873 0.13645 0.17549 C 0.13697 0.17365 0.13871 0.17272 0.13958 0.1711 C 0.14079 0.16856 0.14183 0.16555 0.1427 0.16278 C 0.14565 0.15307 0.14617 0.14266 0.14913 0.13318 C 0.15485 0.11492 0.16267 0.09688 0.17291 0.08232 C 0.17447 0.07584 0.18263 0.06081 0.18715 0.05711 C 0.19114 0.05365 0.19999 0.04856 0.19999 0.04856 C 0.20538 0.04139 0.21163 0.03839 0.21735 0.03168 C 0.22013 0.02844 0.22534 0.02613 0.22534 0.02104 C 0.22534 0.01688 0.22534 0.01249 0.22534 0.00833 " pathEditMode="relative" ptsTypes="fffffffffffffffffffffffffffffffffffffffffffffffffA">
                                      <p:cBhvr>
                                        <p:cTn id="68" dur="2000" fill="hold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500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5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5" dur="500"/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7" dur="500"/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3" dur="5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9" dur="500"/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2" dur="50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5" dur="500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8" dur="500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1" dur="500"/>
                                        <p:tgtEl>
                                          <p:spTgt spid="153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4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7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0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3" dur="500"/>
                                        <p:tgtEl>
                                          <p:spTgt spid="153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6" dur="500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9" dur="500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2" dur="500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5" dur="500"/>
                                        <p:tgtEl>
                                          <p:spTgt spid="1536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8" dur="500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1" dur="500"/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4" dur="500"/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7" dur="500"/>
                                        <p:tgtEl>
                                          <p:spTgt spid="153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0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3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6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9" dur="10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2" dur="1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5" dur="1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8" dur="10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1" dur="1000"/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4" dur="1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7" dur="10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0" dur="10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3" dur="1000"/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6" dur="10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9" dur="10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10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1000"/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100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1" dur="1000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4" dur="1000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7" dur="1000"/>
                                        <p:tgtEl>
                                          <p:spTgt spid="153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0" dur="10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3" dur="10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6" dur="10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9" dur="1000"/>
                                        <p:tgtEl>
                                          <p:spTgt spid="153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2" dur="1000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5" dur="1000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8" dur="1000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1" dur="1000"/>
                                        <p:tgtEl>
                                          <p:spTgt spid="1536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4" dur="1000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7" dur="1000"/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0" dur="1000"/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3" dur="1000"/>
                                        <p:tgtEl>
                                          <p:spTgt spid="153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1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allAtOnce" animBg="1"/>
      <p:bldP spid="15363" grpId="1" build="allAtOnce" animBg="1"/>
      <p:bldP spid="15363" grpId="2" build="allAtOnce" animBg="1"/>
      <p:bldP spid="15364" grpId="0" build="allAtOnce" animBg="1"/>
      <p:bldP spid="15364" grpId="1" build="allAtOnce" animBg="1"/>
      <p:bldP spid="15364" grpId="2" build="allAtOnce" animBg="1"/>
      <p:bldP spid="15365" grpId="0" build="allAtOnce" animBg="1"/>
      <p:bldP spid="15365" grpId="1" build="allAtOnce" animBg="1"/>
      <p:bldP spid="15365" grpId="2" build="allAtOnce" animBg="1"/>
      <p:bldP spid="15366" grpId="0" build="allAtOnce" animBg="1"/>
      <p:bldP spid="15366" grpId="1" build="allAtOnce" animBg="1"/>
      <p:bldP spid="15366" grpId="2" build="allAtOnce" animBg="1"/>
      <p:bldP spid="15367" grpId="0" build="allAtOnce" animBg="1"/>
      <p:bldP spid="15367" grpId="1" build="allAtOnce" animBg="1"/>
      <p:bldP spid="15367" grpId="2" build="allAtOnce" animBg="1"/>
      <p:bldP spid="15368" grpId="0" build="allAtOnce" animBg="1"/>
      <p:bldP spid="15368" grpId="1" build="allAtOnce" animBg="1"/>
      <p:bldP spid="15368" grpId="2" build="allAtOnce" animBg="1"/>
      <p:bldP spid="15369" grpId="0" build="allAtOnce" animBg="1"/>
      <p:bldP spid="15369" grpId="1" build="allAtOnce" animBg="1"/>
      <p:bldP spid="15369" grpId="2" build="allAtOnce" animBg="1"/>
      <p:bldP spid="15370" grpId="0" build="allAtOnce" animBg="1"/>
      <p:bldP spid="15370" grpId="1" build="allAtOnce" animBg="1"/>
      <p:bldP spid="15370" grpId="2" build="allAtOnce" animBg="1"/>
      <p:bldP spid="153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Разминка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Самолет пролетает расстояние от города А до города В за 1 ч. 20 мин. Однако обратный перелет занимает 80 мин. Как вы это объясните?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«Мерседес» проехал 20км. Сколько километров проехало каждое их его четырех колес?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Шел человек в город и по дороге догнал трех своих знакомых. Сколько человек шло в город?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Три человека ждали поезда 3 часа. Сколько времени ждал каждый?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Расположи числа  в порядке возрастания и составь слово из слогов</a:t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149725"/>
            <a:ext cx="8229600" cy="19764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smtClean="0"/>
              <a:t>РАССТОЯНИЕ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11188" y="1268413"/>
            <a:ext cx="1035050" cy="1185862"/>
          </a:xfrm>
          <a:prstGeom prst="rect">
            <a:avLst/>
          </a:prstGeom>
          <a:solidFill>
            <a:srgbClr val="FFFFFF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1900</a:t>
            </a:r>
          </a:p>
          <a:p>
            <a:r>
              <a:rPr lang="ru-RU" sz="4000" b="1"/>
              <a:t>  я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051050" y="1628775"/>
            <a:ext cx="1081088" cy="1439863"/>
          </a:xfrm>
          <a:prstGeom prst="rect">
            <a:avLst/>
          </a:prstGeom>
          <a:solidFill>
            <a:srgbClr val="FFFFFF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800" b="1"/>
              <a:t>1200</a:t>
            </a:r>
          </a:p>
          <a:p>
            <a:r>
              <a:rPr lang="ru-RU" sz="3600" b="1"/>
              <a:t>рас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851275" y="1628775"/>
            <a:ext cx="1081088" cy="1439863"/>
          </a:xfrm>
          <a:prstGeom prst="rect">
            <a:avLst/>
          </a:prstGeom>
          <a:solidFill>
            <a:srgbClr val="FFFFFF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800"/>
              <a:t>4260</a:t>
            </a:r>
          </a:p>
          <a:p>
            <a:r>
              <a:rPr lang="ru-RU" sz="4800" b="1"/>
              <a:t> е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51500" y="1268413"/>
            <a:ext cx="1081088" cy="1439862"/>
          </a:xfrm>
          <a:prstGeom prst="rect">
            <a:avLst/>
          </a:prstGeom>
          <a:solidFill>
            <a:srgbClr val="FFFFFF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800" b="1"/>
              <a:t>1700</a:t>
            </a:r>
          </a:p>
          <a:p>
            <a:r>
              <a:rPr lang="ru-RU" sz="3600" b="1"/>
              <a:t>сто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7451725" y="1628775"/>
            <a:ext cx="1081088" cy="1439863"/>
          </a:xfrm>
          <a:prstGeom prst="rect">
            <a:avLst/>
          </a:prstGeom>
          <a:solidFill>
            <a:srgbClr val="FFFFFF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800" b="1"/>
              <a:t>3600</a:t>
            </a:r>
          </a:p>
          <a:p>
            <a:r>
              <a:rPr lang="ru-RU" sz="4000" b="1"/>
              <a:t> 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65088"/>
            <a:ext cx="925195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2411413" y="5949950"/>
            <a:ext cx="233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11188" y="4868863"/>
            <a:ext cx="8229600" cy="14398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smtClean="0"/>
              <a:t>СКОРОСТЬ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11188" y="4508500"/>
            <a:ext cx="3035300" cy="14398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smtClean="0"/>
              <a:t>Время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88913"/>
            <a:ext cx="8075612" cy="64801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7200" smtClean="0">
                <a:solidFill>
                  <a:srgbClr val="CC0000"/>
                </a:solidFill>
              </a:rPr>
              <a:t>Расстояние – </a:t>
            </a:r>
            <a:r>
              <a:rPr lang="en-US" sz="7200" smtClean="0">
                <a:solidFill>
                  <a:srgbClr val="CC0000"/>
                </a:solidFill>
              </a:rPr>
              <a:t>S</a:t>
            </a:r>
            <a:r>
              <a:rPr lang="ru-RU" sz="7200" smtClean="0">
                <a:solidFill>
                  <a:srgbClr val="CC0000"/>
                </a:solidFill>
              </a:rPr>
              <a:t> </a:t>
            </a:r>
            <a:r>
              <a:rPr lang="ru-RU" sz="5400" smtClean="0">
                <a:solidFill>
                  <a:srgbClr val="0000CC"/>
                </a:solidFill>
              </a:rPr>
              <a:t>(км, м, дм, см)</a:t>
            </a:r>
          </a:p>
          <a:p>
            <a:pPr algn="ctr" eaLnBrk="1" hangingPunct="1">
              <a:buFontTx/>
              <a:buNone/>
            </a:pPr>
            <a:r>
              <a:rPr lang="ru-RU" sz="7200" smtClean="0">
                <a:solidFill>
                  <a:srgbClr val="CC0000"/>
                </a:solidFill>
              </a:rPr>
              <a:t>Время - </a:t>
            </a:r>
            <a:r>
              <a:rPr lang="ru-RU" sz="7200" smtClean="0">
                <a:solidFill>
                  <a:srgbClr val="CC0000"/>
                </a:solidFill>
                <a:ea typeface="Arial Unicode MS" pitchFamily="34" charset="-128"/>
                <a:cs typeface="Arial Unicode MS" pitchFamily="34" charset="-128"/>
              </a:rPr>
              <a:t>ｔ</a:t>
            </a:r>
          </a:p>
          <a:p>
            <a:pPr algn="ctr" eaLnBrk="1" hangingPunct="1">
              <a:buFontTx/>
              <a:buNone/>
            </a:pPr>
            <a:r>
              <a:rPr lang="ru-RU" sz="5400" smtClean="0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(сут., ч, мин, с) </a:t>
            </a:r>
          </a:p>
          <a:p>
            <a:pPr algn="ctr" eaLnBrk="1" hangingPunct="1">
              <a:buFontTx/>
              <a:buNone/>
            </a:pPr>
            <a:r>
              <a:rPr lang="ru-RU" sz="7200" smtClean="0">
                <a:solidFill>
                  <a:srgbClr val="CC0000"/>
                </a:solidFill>
              </a:rPr>
              <a:t>Скорость – </a:t>
            </a:r>
            <a:r>
              <a:rPr lang="en-US" sz="720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Ʋ </a:t>
            </a:r>
            <a:endParaRPr lang="ru-RU" sz="7200" smtClean="0">
              <a:solidFill>
                <a:srgbClr val="CC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buFontTx/>
              <a:buNone/>
            </a:pPr>
            <a:r>
              <a:rPr lang="ru-RU" sz="5400" smtClean="0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(км/ч, км/мин, м/с)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639</Words>
  <Application>Microsoft Office PowerPoint</Application>
  <PresentationFormat>Экран (4:3)</PresentationFormat>
  <Paragraphs>144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Урок математики в 5 классе   учебник  4 кл. Моро М.И., Бантовой М.А.</vt:lpstr>
      <vt:lpstr>Слайд 2</vt:lpstr>
      <vt:lpstr>Тема. Взаимосвязь между скоростью, временем и расстоянием</vt:lpstr>
      <vt:lpstr>Математическая разминка </vt:lpstr>
      <vt:lpstr>Разминка</vt:lpstr>
      <vt:lpstr>Расположи числа  в порядке возрастания и составь слово из слогов </vt:lpstr>
      <vt:lpstr>Слайд 7</vt:lpstr>
      <vt:lpstr>Слайд 8</vt:lpstr>
      <vt:lpstr>Слайд 9</vt:lpstr>
      <vt:lpstr>Слайд 10</vt:lpstr>
      <vt:lpstr>Слайд 11</vt:lpstr>
      <vt:lpstr>Аист может лететь со средней скоростью 40 м/с. Какое расстояние он может пролететь за 4 с?</vt:lpstr>
      <vt:lpstr>Черепаха двигалась со средней скоростью 5 м/мин. Какое расстояние прошла она за 3 мин?</vt:lpstr>
      <vt:lpstr>Слон двигался со средней скоростью 100 м/мин. Какое расстояние он прошёл за 10 мин?</vt:lpstr>
      <vt:lpstr>Слайд 15</vt:lpstr>
      <vt:lpstr>          За какое время можно пройти   30 км с постоянной скоростью 5 км/ч?</vt:lpstr>
      <vt:lpstr>     Таня пробежала 30 м за 6 с. С какой средней скоростью она бежала?</vt:lpstr>
      <vt:lpstr>Пассажирский поезд прошёл 75 км за первый час, 60 км за второй час и 75 км за третий час. С какой средней скоростью он двигался?</vt:lpstr>
      <vt:lpstr>         Товарный поезд прошёл 120 км за 3 ч, проходя за каждый  час одинаковое расстояние. С какой средней скоростью он двигался?</vt:lpstr>
      <vt:lpstr>     Мотоциклист ехал 3 ч со средней скоростью 60 км/ч и 2 ч со средней скоростью 70 км/ч. Какое расстояние он проехал за всё это время? Узнай среднюю скорость его движения.</vt:lpstr>
      <vt:lpstr>Слайд 21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4 классе</dc:title>
  <dc:creator>Наташа</dc:creator>
  <cp:lastModifiedBy>User</cp:lastModifiedBy>
  <cp:revision>49</cp:revision>
  <dcterms:created xsi:type="dcterms:W3CDTF">2010-01-21T17:45:28Z</dcterms:created>
  <dcterms:modified xsi:type="dcterms:W3CDTF">2017-09-12T16:19:17Z</dcterms:modified>
</cp:coreProperties>
</file>