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5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7" r:id="rId9"/>
    <p:sldId id="268" r:id="rId10"/>
    <p:sldId id="263" r:id="rId11"/>
    <p:sldId id="264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F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70" autoAdjust="0"/>
  </p:normalViewPr>
  <p:slideViewPr>
    <p:cSldViewPr>
      <p:cViewPr>
        <p:scale>
          <a:sx n="49" d="100"/>
          <a:sy n="49" d="100"/>
        </p:scale>
        <p:origin x="-1980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B14E1266-667C-4010-BD22-6ADA17F69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592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F26B9-BB54-4738-A90A-B00FFA553D8D}" type="slidenum">
              <a:rPr lang="ru-RU">
                <a:latin typeface="Arial" pitchFamily="34" charset="0"/>
              </a:rPr>
              <a:pPr/>
              <a:t>9</a:t>
            </a:fld>
            <a:endParaRPr lang="ru-RU">
              <a:latin typeface="Arial" pitchFamily="34" charset="0"/>
            </a:endParaRPr>
          </a:p>
        </p:txBody>
      </p:sp>
      <p:sp>
        <p:nvSpPr>
          <p:cNvPr id="1741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Arial" pitchFamily="34" charset="0"/>
            </a:endParaRPr>
          </a:p>
        </p:txBody>
      </p:sp>
      <p:sp>
        <p:nvSpPr>
          <p:cNvPr id="1843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2DDC347-3F5F-4072-848E-DF223B6A0A36}" type="slidenum">
              <a:rPr lang="ru-RU" sz="1200">
                <a:latin typeface="+mn-lt"/>
              </a:rPr>
              <a:pPr algn="r">
                <a:defRPr/>
              </a:pPr>
              <a:t>9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6A3FC-F822-4C25-9033-56D090503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CE785-5FB0-412E-AE11-1162AF9FF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E1EBA-B200-4E40-891E-A96890D6F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FAC5-2242-4E93-B041-BB45C2E85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15E49-4595-4CA9-A384-08D26B89A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F1070-D204-4F42-9393-4952A9B19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61CEB-1709-4B48-A377-B21CDEDF7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81A95-0DC5-4DDA-BC02-428A04686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C7AD7-BB86-4873-BE7C-707AB2413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23EB0-033B-4FEE-8FD0-EF7CB1D36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FC10-1CCB-40B0-9DF3-928DB2DCC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109E8E74-6C14-4745-975A-792884CA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41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7" descr="C44-0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75450" y="3933825"/>
            <a:ext cx="23685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0" y="3733800"/>
            <a:ext cx="7010400" cy="26098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4D0808"/>
                    </a:gs>
                    <a:gs pos="30000">
                      <a:srgbClr val="FF0300"/>
                    </a:gs>
                    <a:gs pos="55000">
                      <a:srgbClr val="FF7A00"/>
                    </a:gs>
                    <a:gs pos="100000">
                      <a:srgbClr val="FFF2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Здоровый дух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1371600" y="1524000"/>
            <a:ext cx="65532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 здоровом теле</a:t>
            </a:r>
          </a:p>
        </p:txBody>
      </p:sp>
      <p:pic>
        <p:nvPicPr>
          <p:cNvPr id="3078" name="Picture 12" descr="C03-3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92275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nimBg="1"/>
      <p:bldP spid="410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4300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297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7200" i="1">
                <a:solidFill>
                  <a:srgbClr val="FF0000"/>
                </a:solidFill>
              </a:rPr>
              <a:t>Режим</a:t>
            </a:r>
            <a:r>
              <a:rPr lang="ru-RU" sz="7200">
                <a:solidFill>
                  <a:srgbClr val="FF0000"/>
                </a:solidFill>
              </a:rPr>
              <a:t> дня: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Копия rezhim_dn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526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Копия (2) rezhim_dny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0"/>
            <a:ext cx="2057400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Копия (3) rezhim_dny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4625" y="0"/>
            <a:ext cx="2314575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 descr="rezhim_dny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0"/>
            <a:ext cx="19812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 descr="Копия (6) rezhim_dny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09800"/>
            <a:ext cx="21336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2" descr="Копия (4) rezhim_dny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114800"/>
            <a:ext cx="18288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4" descr="Копия (5) rezhim_dny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81200" y="4724400"/>
            <a:ext cx="22098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15" descr="Копия (8) rezhim_dny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05600" y="4572000"/>
            <a:ext cx="2286000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16" descr="Копия (10) rezhim_dnya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43400" y="4343400"/>
            <a:ext cx="24384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17" descr="Копия (7) rezhim_dny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43200" y="2057400"/>
            <a:ext cx="19050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3" name="Picture 19" descr="post-214038-130087037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76800" y="2133600"/>
            <a:ext cx="198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1066800" y="258763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1400"/>
              <a:t>6.30</a:t>
            </a:r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1981200" y="1371600"/>
            <a:ext cx="10668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/>
            <a:r>
              <a:rPr lang="ru-RU" sz="1400"/>
              <a:t>6.30-6.45</a:t>
            </a:r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5181600" y="304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6.45-7.00</a:t>
            </a:r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6400800" y="304800"/>
            <a:ext cx="931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7.00-7.20</a:t>
            </a:r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533400" y="34290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7.30</a:t>
            </a:r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3048000" y="3657600"/>
            <a:ext cx="1030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8.00-14.00</a:t>
            </a:r>
          </a:p>
        </p:txBody>
      </p:sp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4953000" y="3505200"/>
            <a:ext cx="627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12.00</a:t>
            </a:r>
          </a:p>
        </p:txBody>
      </p:sp>
      <p:pic>
        <p:nvPicPr>
          <p:cNvPr id="26653" name="Picture 29" descr="rezhim_dnya (1)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010400" y="2057400"/>
            <a:ext cx="16938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54" name="Rectangle 30"/>
          <p:cNvSpPr>
            <a:spLocks noChangeArrowheads="1"/>
          </p:cNvSpPr>
          <p:nvPr/>
        </p:nvSpPr>
        <p:spPr bwMode="auto">
          <a:xfrm>
            <a:off x="7454900" y="3860800"/>
            <a:ext cx="627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14.30</a:t>
            </a:r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117475" y="5842000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15.00-16.30</a:t>
            </a:r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1889125" y="6299200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16.30-18.30</a:t>
            </a:r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>
            <a:off x="4038600" y="4800600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18.30-19.00</a:t>
            </a:r>
          </a:p>
        </p:txBody>
      </p:sp>
      <p:sp>
        <p:nvSpPr>
          <p:cNvPr id="26658" name="Rectangle 34"/>
          <p:cNvSpPr>
            <a:spLocks noChangeArrowheads="1"/>
          </p:cNvSpPr>
          <p:nvPr/>
        </p:nvSpPr>
        <p:spPr bwMode="auto">
          <a:xfrm>
            <a:off x="8516938" y="5410200"/>
            <a:ext cx="627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22.00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7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" dur="1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000"/>
                            </p:stCondLst>
                            <p:childTnLst>
                              <p:par>
                                <p:cTn id="8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000"/>
                            </p:stCondLst>
                            <p:childTnLst>
                              <p:par>
                                <p:cTn id="8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000"/>
                            </p:stCondLst>
                            <p:childTnLst>
                              <p:par>
                                <p:cTn id="9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" dur="1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3" dur="1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4" dur="1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4000"/>
                            </p:stCondLst>
                            <p:childTnLst>
                              <p:par>
                                <p:cTn id="13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5" dur="1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5" grpId="0"/>
      <p:bldP spid="26646" grpId="0"/>
      <p:bldP spid="26647" grpId="0"/>
      <p:bldP spid="26648" grpId="0"/>
      <p:bldP spid="26649" grpId="0"/>
      <p:bldP spid="26650" grpId="0"/>
      <p:bldP spid="26651" grpId="0"/>
      <p:bldP spid="26654" grpId="0"/>
      <p:bldP spid="26655" grpId="0"/>
      <p:bldP spid="26656" grpId="0"/>
      <p:bldP spid="26657" grpId="0"/>
      <p:bldP spid="266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857250" y="457200"/>
            <a:ext cx="74295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solidFill>
                  <a:srgbClr val="003366"/>
                </a:solidFill>
                <a:latin typeface="Verdana" pitchFamily="34" charset="0"/>
                <a:cs typeface="Arial" pitchFamily="34" charset="0"/>
              </a:rPr>
              <a:t>Скажи себе:</a:t>
            </a:r>
            <a:r>
              <a:rPr lang="ru-RU" sz="3600" b="1">
                <a:solidFill>
                  <a:srgbClr val="003366"/>
                </a:solidFill>
                <a:latin typeface="Verdana" pitchFamily="34" charset="0"/>
                <a:cs typeface="Arial" pitchFamily="34" charset="0"/>
              </a:rPr>
              <a:t> </a:t>
            </a:r>
          </a:p>
          <a:p>
            <a:endParaRPr lang="ru-RU" sz="3600" b="1">
              <a:solidFill>
                <a:srgbClr val="003366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ru-RU" sz="4000" b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«Я выбираю</a:t>
            </a:r>
          </a:p>
          <a:p>
            <a:endParaRPr lang="ru-RU" sz="4000" b="1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ru-RU" sz="4000" b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здоровье, я выбираю </a:t>
            </a:r>
          </a:p>
          <a:p>
            <a:endParaRPr lang="ru-RU" sz="4000" b="1">
              <a:solidFill>
                <a:srgbClr val="FF0000"/>
              </a:solidFill>
              <a:latin typeface="Verdana" pitchFamily="34" charset="0"/>
              <a:cs typeface="Arial" pitchFamily="34" charset="0"/>
            </a:endParaRPr>
          </a:p>
          <a:p>
            <a:r>
              <a:rPr lang="ru-RU" sz="4000" b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здоровый образ жизни!»</a:t>
            </a:r>
            <a:r>
              <a:rPr lang="ru-RU" sz="3600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762000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Презентацию </a:t>
            </a:r>
            <a:r>
              <a:rPr lang="ru-RU" smtClean="0"/>
              <a:t>подготовил</a:t>
            </a:r>
            <a:endParaRPr lang="ru-RU" dirty="0"/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2819400"/>
            <a:ext cx="6400800" cy="1752600"/>
          </a:xfrm>
        </p:spPr>
        <p:txBody>
          <a:bodyPr/>
          <a:lstStyle/>
          <a:p>
            <a:r>
              <a:rPr lang="ru-RU" dirty="0" smtClean="0"/>
              <a:t>Учитель физической культуры</a:t>
            </a:r>
            <a:br>
              <a:rPr lang="ru-RU" dirty="0" smtClean="0"/>
            </a:br>
            <a:r>
              <a:rPr lang="ru-RU" dirty="0" err="1" smtClean="0"/>
              <a:t>Варапаев</a:t>
            </a:r>
            <a:r>
              <a:rPr lang="ru-RU" dirty="0" smtClean="0"/>
              <a:t> Д.Н.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0772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</a:t>
            </a:r>
            <a:r>
              <a:rPr lang="en-US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XXI</a:t>
            </a: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веке быть здоровым, умным и успешным –</a:t>
            </a:r>
            <a:b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модно и престижно!</a:t>
            </a:r>
            <a:r>
              <a:rPr lang="ru-RU" sz="2800">
                <a:solidFill>
                  <a:srgbClr val="FF0000"/>
                </a:solidFill>
              </a:rPr>
              <a:t/>
            </a:r>
            <a:br>
              <a:rPr lang="ru-RU" sz="2800">
                <a:solidFill>
                  <a:srgbClr val="FF0000"/>
                </a:solidFill>
              </a:rPr>
            </a:b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10246" name="Picture 6" descr="3084559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905000"/>
            <a:ext cx="19764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businessma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057400"/>
            <a:ext cx="28575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dieta_176_13__2_7533_befgkmsvx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828800"/>
            <a:ext cx="28956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>
                <a:solidFill>
                  <a:srgbClr val="FF0000"/>
                </a:solidFill>
              </a:rPr>
              <a:t>Знаешь ли ты, </a:t>
            </a:r>
            <a:br>
              <a:rPr lang="ru-RU" sz="3600">
                <a:solidFill>
                  <a:srgbClr val="FF0000"/>
                </a:solidFill>
              </a:rPr>
            </a:br>
            <a:r>
              <a:rPr lang="ru-RU" sz="3600">
                <a:solidFill>
                  <a:srgbClr val="FF0000"/>
                </a:solidFill>
              </a:rPr>
              <a:t>что здоровый образ жизни – это:</a:t>
            </a:r>
            <a:r>
              <a:rPr lang="ru-RU" sz="3600">
                <a:solidFill>
                  <a:srgbClr val="C00000"/>
                </a:solidFill>
              </a:rPr>
              <a:t/>
            </a:r>
            <a:br>
              <a:rPr lang="ru-RU" sz="3600">
                <a:solidFill>
                  <a:srgbClr val="C00000"/>
                </a:solidFill>
              </a:rPr>
            </a:br>
            <a:endParaRPr lang="ru-RU" sz="3600">
              <a:solidFill>
                <a:srgbClr val="C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активные занятия физкультурой и спортом</a:t>
            </a:r>
          </a:p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правильное питание</a:t>
            </a:r>
          </a:p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хорошее настроение</a:t>
            </a:r>
          </a:p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отказ от курения</a:t>
            </a:r>
          </a:p>
          <a:p>
            <a:pPr>
              <a:buFont typeface="Wingdings" pitchFamily="2" charset="2"/>
              <a:buChar char="ü"/>
            </a:pPr>
            <a:r>
              <a:rPr lang="ru-RU" b="1" smtClean="0">
                <a:solidFill>
                  <a:srgbClr val="003366"/>
                </a:solidFill>
              </a:rPr>
              <a:t>«нет» наркотикам, пиву и другим алкогольным напиткам </a:t>
            </a:r>
          </a:p>
          <a:p>
            <a:pPr>
              <a:buFont typeface="Wingdings" pitchFamily="2" charset="2"/>
              <a:buChar char="Ø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>
                <a:solidFill>
                  <a:srgbClr val="FF0000"/>
                </a:solidFill>
              </a:rPr>
              <a:t>Здоровый образ жизни – это активные занятия физкультурой и спортом</a:t>
            </a:r>
            <a:br>
              <a:rPr lang="ru-RU" sz="2800">
                <a:solidFill>
                  <a:srgbClr val="FF0000"/>
                </a:solidFill>
              </a:rPr>
            </a:b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>
                <a:solidFill>
                  <a:srgbClr val="003366"/>
                </a:solidFill>
              </a:rPr>
              <a:t>   Помни:</a:t>
            </a:r>
            <a:r>
              <a:rPr lang="ru-RU" smtClean="0">
                <a:solidFill>
                  <a:srgbClr val="003366"/>
                </a:solidFill>
              </a:rPr>
              <a:t> если мало двигаться и долго находиться в одной позе, появятся нарушения осанки, сутулость, искривление позвоночника. Это приводит к снижению </a:t>
            </a:r>
            <a:r>
              <a:rPr lang="ru-RU" b="1" smtClean="0">
                <a:solidFill>
                  <a:srgbClr val="003366"/>
                </a:solidFill>
              </a:rPr>
              <a:t>физической и умственной активности</a:t>
            </a:r>
            <a:r>
              <a:rPr lang="ru-RU" smtClean="0">
                <a:solidFill>
                  <a:srgbClr val="003366"/>
                </a:solidFill>
              </a:rPr>
              <a:t>.</a:t>
            </a:r>
          </a:p>
          <a:p>
            <a:endParaRPr lang="ru-RU" smtClean="0"/>
          </a:p>
        </p:txBody>
      </p:sp>
      <p:pic>
        <p:nvPicPr>
          <p:cNvPr id="4" name="Picture 5" descr="Darwinian"/>
          <p:cNvPicPr>
            <a:picLocks noChangeAspect="1" noChangeArrowheads="1"/>
          </p:cNvPicPr>
          <p:nvPr/>
        </p:nvPicPr>
        <p:blipFill>
          <a:blip r:embed="rId3"/>
          <a:srcRect l="998" t="2457" r="1164" b="18936"/>
          <a:stretch>
            <a:fillRect/>
          </a:stretch>
        </p:blipFill>
        <p:spPr bwMode="auto">
          <a:xfrm>
            <a:off x="609600" y="4267200"/>
            <a:ext cx="746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4 из 149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2025" y="2743200"/>
            <a:ext cx="43719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7818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mtClean="0"/>
              <a:t> </a:t>
            </a:r>
            <a:r>
              <a:rPr lang="ru-RU" smtClean="0">
                <a:solidFill>
                  <a:srgbClr val="003366"/>
                </a:solidFill>
              </a:rPr>
              <a:t>В пище содержатся основные </a:t>
            </a:r>
            <a:r>
              <a:rPr lang="ru-RU" b="1" smtClean="0">
                <a:solidFill>
                  <a:srgbClr val="003366"/>
                </a:solidFill>
              </a:rPr>
              <a:t>питательные вещества</a:t>
            </a:r>
            <a:r>
              <a:rPr lang="ru-RU" smtClean="0">
                <a:solidFill>
                  <a:srgbClr val="003366"/>
                </a:solidFill>
              </a:rPr>
              <a:t>, которые являются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 smtClean="0">
                <a:solidFill>
                  <a:srgbClr val="003366"/>
                </a:solidFill>
              </a:rPr>
              <a:t>строительным материалом для организма человека,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 smtClean="0">
                <a:solidFill>
                  <a:srgbClr val="003366"/>
                </a:solidFill>
              </a:rPr>
              <a:t>источником энергии,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 smtClean="0">
                <a:solidFill>
                  <a:srgbClr val="003366"/>
                </a:solidFill>
              </a:rPr>
              <a:t>укрепляют иммунитет.</a:t>
            </a:r>
          </a:p>
          <a:p>
            <a:pPr marL="609600" indent="-609600">
              <a:buFont typeface="Wingdings" pitchFamily="2" charset="2"/>
              <a:buChar char="ü"/>
            </a:pPr>
            <a:endParaRPr lang="ru-RU" smtClean="0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1173643" y="277260"/>
            <a:ext cx="6795127" cy="1132513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Здоровый образ жизни </a:t>
            </a:r>
            <a:b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+mj-ea"/>
                <a:cs typeface="+mj-cs"/>
              </a:rPr>
              <a:t>П</a:t>
            </a:r>
            <a:r>
              <a:rPr lang="ru-RU" sz="3200" b="1" dirty="0">
                <a:ln w="6350">
                  <a:noFill/>
                </a:ln>
                <a:solidFill>
                  <a:srgbClr val="003366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равильное питание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1 из 32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24000"/>
            <a:ext cx="220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304800"/>
            <a:ext cx="8229600" cy="990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Помни: вредные продукты организм отравят и здоровья не прибавят!</a:t>
            </a:r>
          </a:p>
        </p:txBody>
      </p:sp>
      <p:pic>
        <p:nvPicPr>
          <p:cNvPr id="4" name="i-main-pic" descr="Картинка 17 из 32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9624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28 из 32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600200"/>
            <a:ext cx="263207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35 из 3252"/>
          <p:cNvPicPr>
            <a:picLocks noChangeAspect="1" noChangeArrowheads="1"/>
          </p:cNvPicPr>
          <p:nvPr/>
        </p:nvPicPr>
        <p:blipFill>
          <a:blip r:embed="rId5"/>
          <a:srcRect l="6250" t="50008" r="12500" b="4166"/>
          <a:stretch>
            <a:fillRect/>
          </a:stretch>
        </p:blipFill>
        <p:spPr bwMode="auto">
          <a:xfrm>
            <a:off x="838200" y="4876800"/>
            <a:ext cx="2971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57200" y="2286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33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Как вы считаете, что должен делать человек, чтобы сохранить и укрепить свое здоровье: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33400" y="1905000"/>
            <a:ext cx="8077200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rgbClr val="003366"/>
              </a:buClr>
              <a:buSzPct val="120000"/>
              <a:buFont typeface="Wingdings" pitchFamily="2" charset="2"/>
              <a:buChar char="q"/>
            </a:pPr>
            <a:r>
              <a:rPr lang="ru-RU">
                <a:latin typeface="Times New Roman" pitchFamily="18" charset="0"/>
              </a:rPr>
              <a:t>  </a:t>
            </a: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Соблюдать режим дня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Утро начинать с зарядки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Закалять свой организм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Правильно и регулярно питаться 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Заниматься спортом, больше двигаться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Следить за своей осанкой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Не курить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Высыпаться</a:t>
            </a:r>
          </a:p>
          <a:p>
            <a:pPr algn="l">
              <a:spcBef>
                <a:spcPct val="50000"/>
              </a:spcBef>
              <a:buFont typeface="Wingdings" pitchFamily="2" charset="2"/>
              <a:buChar char="q"/>
            </a:pPr>
            <a:r>
              <a:rPr lang="ru-RU" sz="2300" b="1">
                <a:solidFill>
                  <a:srgbClr val="003366"/>
                </a:solidFill>
                <a:latin typeface="Times New Roman" pitchFamily="18" charset="0"/>
              </a:rPr>
              <a:t>  Всё вместе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C45-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68338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Здоровый образ жизни</a:t>
            </a:r>
            <a:b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Отказ от вредных привычек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68338" y="1828800"/>
            <a:ext cx="7924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3399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Курение, употребление пива и других алкогольных напитков, а также наркотиков – это вредные и опасные привычки!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800" kern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642938" y="3643313"/>
            <a:ext cx="6096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3399"/>
              </a:buClr>
              <a:buSzPct val="65000"/>
              <a:buFont typeface="Wingdings" pitchFamily="2" charset="2"/>
              <a:buChar char="Ø"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Пороки злые победим!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Мы вправе сами выбирать: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 здоровье долго жить счастливо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2800" kern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Или в болезнях умирать.</a:t>
            </a: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400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5" name="i-main-pic" descr="Картинка 19 из 2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3071813"/>
            <a:ext cx="23034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C45-17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187450" y="0"/>
            <a:ext cx="6548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85813" y="1000125"/>
            <a:ext cx="7358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3366"/>
                </a:solidFill>
                <a:latin typeface="Times New Roman" pitchFamily="18" charset="0"/>
              </a:rPr>
              <a:t>1. Курение – вредная привычка, мерзкая для обоняния, вредная для мозга и опасная для легких.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85813" y="2571750"/>
            <a:ext cx="75009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3366"/>
                </a:solidFill>
                <a:latin typeface="Times New Roman" pitchFamily="18" charset="0"/>
              </a:rPr>
              <a:t>2. Помни: алкоголь убивает рано или поздно… ВСЕГДА!!!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14375" y="3714750"/>
            <a:ext cx="8572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3366"/>
                </a:solidFill>
                <a:latin typeface="Times New Roman" pitchFamily="18" charset="0"/>
              </a:rPr>
              <a:t>3. Никотиновая зависимость у подростков возникает через пять месяцев после начала курения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57250" y="214313"/>
            <a:ext cx="1933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 b="1">
                <a:solidFill>
                  <a:srgbClr val="FF0000"/>
                </a:solidFill>
                <a:latin typeface="Times New Roman" pitchFamily="18" charset="0"/>
              </a:rPr>
              <a:t>Помни!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357313" y="5214938"/>
            <a:ext cx="657225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Наркотикам, пиву и другим алкогольным напиткам – </a:t>
            </a:r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нет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!</a:t>
            </a:r>
            <a:endParaRPr lang="ru-RU" sz="320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221</TotalTime>
  <Words>304</Words>
  <Application>Microsoft Office PowerPoint</Application>
  <PresentationFormat>Экран (4:3)</PresentationFormat>
  <Paragraphs>62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Презентация PowerPoint</vt:lpstr>
      <vt:lpstr>В XXI веке быть здоровым, умным и успешным – модно и престижно! </vt:lpstr>
      <vt:lpstr>Знаешь ли ты,  что здоровый образ жизни – это: </vt:lpstr>
      <vt:lpstr>Здоровый образ жизни – это активные занятия физкультурой и спортом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Режим дня:</vt:lpstr>
      <vt:lpstr>Презентация PowerPoint</vt:lpstr>
      <vt:lpstr>Презентация PowerPoint</vt:lpstr>
      <vt:lpstr>Презентацию подготовил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The Best</cp:lastModifiedBy>
  <cp:revision>4</cp:revision>
  <cp:lastPrinted>1601-01-01T00:00:00Z</cp:lastPrinted>
  <dcterms:created xsi:type="dcterms:W3CDTF">1601-01-01T00:00:00Z</dcterms:created>
  <dcterms:modified xsi:type="dcterms:W3CDTF">2017-09-13T15:40:11Z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