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-25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6BB5C5-C833-41F9-8B1F-3952CD4927A3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2C44FE-8531-49C8-BF5B-8158AC3F4B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43BDD-C222-4DDA-BDE8-19405D0BBE9A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A3AAA-D82D-43F3-9669-B26809980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A6E65-017A-48F7-AA43-667BF934E986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CE93F-E47E-4E48-A5BB-0E1B2E29E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A34C7-B31D-4DC7-9BEA-A596751AC004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38C4F-1C6D-4A65-B433-4AF6718AC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DD303E-0658-4CBF-A18E-1E85FB998E73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817C8E-2713-4D60-B378-D10169A41D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9942C-AC81-4A00-B13E-96D2264DC5AE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F978D-9D2C-47DC-92AC-69B34CE521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69522-B3BF-40AD-B1D1-16C80BFE9CCD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58C03-7DB8-4427-87FB-069912384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D5886-F6B5-4C2E-8DDA-CB08AAB98FD3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F3B56-557F-4338-9C7F-74817B7ECD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47E57C-6D94-421F-BCD0-BFF4A03917A5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35FB54-F3F4-49E0-B523-914D2D2B7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AEB67-79B0-4898-B6A6-42293541B9A8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257E5-5B3D-4E8C-AB4C-BFC5CD9EC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169299C-B310-40B9-A552-9EFE0B00BF14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6D79B6-7415-4946-B543-CE83DD715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2F88FF1-455F-4063-B481-B32C53F8297F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7472612-9993-4ABB-8E6D-30E04508CA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1" r:id="rId2"/>
    <p:sldLayoutId id="2147483699" r:id="rId3"/>
    <p:sldLayoutId id="2147483692" r:id="rId4"/>
    <p:sldLayoutId id="2147483693" r:id="rId5"/>
    <p:sldLayoutId id="2147483694" r:id="rId6"/>
    <p:sldLayoutId id="2147483700" r:id="rId7"/>
    <p:sldLayoutId id="2147483695" r:id="rId8"/>
    <p:sldLayoutId id="2147483701" r:id="rId9"/>
    <p:sldLayoutId id="2147483696" r:id="rId10"/>
    <p:sldLayoutId id="214748369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D75B7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DD56FE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DD56FE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FF5D16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" y="1319213"/>
            <a:ext cx="8656638" cy="208438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«Артикуляционная гимнастика </a:t>
            </a:r>
            <a:br>
              <a:rPr lang="ru-RU" sz="4000" b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для девочек»</a:t>
            </a:r>
            <a:endParaRPr lang="ru-RU" sz="4000" b="1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8388" y="4291013"/>
            <a:ext cx="7086600" cy="1509712"/>
          </a:xfrm>
        </p:spPr>
        <p:txBody>
          <a:bodyPr>
            <a:normAutofit/>
          </a:bodyPr>
          <a:lstStyle/>
          <a:p>
            <a:pPr marR="0" algn="ctr" eaLnBrk="1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smtClean="0">
                <a:solidFill>
                  <a:srgbClr val="591F4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 Волошиной И.А.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365250" y="4625975"/>
            <a:ext cx="638175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Облизала губки Маша — </a:t>
            </a:r>
            <a:br>
              <a:rPr lang="ru-RU" sz="2400" b="1">
                <a:latin typeface="Verdana" pitchFamily="34" charset="0"/>
              </a:rPr>
            </a:br>
            <a:r>
              <a:rPr lang="ru-RU" sz="2400" b="1">
                <a:latin typeface="Verdana" pitchFamily="34" charset="0"/>
              </a:rPr>
              <a:t>Очень ей по нраву каша!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открыть, улыбнуться.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Касаясь губ, провести по кругу кончиком язычка в одну,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потом в другую сторону. Подбородок неподвижен</a:t>
            </a:r>
            <a:r>
              <a:rPr lang="ru-RU"/>
              <a:t> </a:t>
            </a:r>
          </a:p>
        </p:txBody>
      </p:sp>
      <p:pic>
        <p:nvPicPr>
          <p:cNvPr id="15364" name="Picture 1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1527175" y="474663"/>
            <a:ext cx="5794375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146175" y="4618038"/>
            <a:ext cx="67818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Принцессе было не до сна —</a:t>
            </a:r>
            <a:br>
              <a:rPr lang="ru-RU" sz="2400" b="1">
                <a:latin typeface="Verdana" pitchFamily="34" charset="0"/>
              </a:rPr>
            </a:br>
            <a:r>
              <a:rPr lang="ru-RU" sz="2400" b="1">
                <a:latin typeface="Verdana" pitchFamily="34" charset="0"/>
              </a:rPr>
              <a:t>Мешала ей горошина.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раскрыть, губы сомкнуты.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 Проводить кончиком язычка по внутренней стороне щеки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слева, справа, за губами.</a:t>
            </a:r>
            <a:r>
              <a:rPr lang="ru-RU"/>
              <a:t> </a:t>
            </a:r>
          </a:p>
        </p:txBody>
      </p:sp>
      <p:pic>
        <p:nvPicPr>
          <p:cNvPr id="1638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7838" y="452438"/>
            <a:ext cx="5324475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85738" y="4705350"/>
            <a:ext cx="8812212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Золушка полы метет, </a:t>
            </a:r>
            <a:br>
              <a:rPr lang="ru-RU" sz="2400" b="1">
                <a:latin typeface="Verdana" pitchFamily="34" charset="0"/>
              </a:rPr>
            </a:br>
            <a:r>
              <a:rPr lang="ru-RU" sz="2400" b="1">
                <a:latin typeface="Verdana" pitchFamily="34" charset="0"/>
              </a:rPr>
              <a:t>Песню звонкую поет.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открыть, улыбнуться. Высунуть язычок.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Двигать язычком вправо-влево, касаясь уголков рта.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Следить за тем, чтобы язычок двигался по воздуху, не касаясь нижней губы.</a:t>
            </a:r>
            <a:r>
              <a:rPr lang="ru-RU"/>
              <a:t> </a:t>
            </a:r>
          </a:p>
        </p:txBody>
      </p:sp>
      <p:pic>
        <p:nvPicPr>
          <p:cNvPr id="1741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75" y="369888"/>
            <a:ext cx="5337175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71513" y="4375150"/>
            <a:ext cx="7951787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Помоет Золушка стекло: </a:t>
            </a:r>
            <a:br>
              <a:rPr lang="ru-RU" sz="2400" b="1">
                <a:latin typeface="Verdana" pitchFamily="34" charset="0"/>
              </a:rPr>
            </a:br>
            <a:r>
              <a:rPr lang="ru-RU" sz="2400" b="1">
                <a:latin typeface="Verdana" pitchFamily="34" charset="0"/>
              </a:rPr>
              <a:t>Вверху, внизу протрет его.</a:t>
            </a:r>
          </a:p>
          <a:p>
            <a:pPr algn="ctr"/>
            <a:endParaRPr lang="ru-RU" sz="800"/>
          </a:p>
          <a:p>
            <a:pPr algn="ctr" eaLnBrk="0" hangingPunct="0"/>
            <a:r>
              <a:rPr lang="ru-RU" i="1">
                <a:cs typeface="Arial" charset="0"/>
              </a:rPr>
              <a:t>Рот раскрыть, улыбнуться.  </a:t>
            </a:r>
            <a:br>
              <a:rPr lang="ru-RU" i="1">
                <a:cs typeface="Arial" charset="0"/>
              </a:rPr>
            </a:br>
            <a:r>
              <a:rPr lang="ru-RU" i="1">
                <a:cs typeface="Arial" charset="0"/>
              </a:rPr>
              <a:t>Проводить кончиком языка из стороны в сторону </a:t>
            </a:r>
          </a:p>
          <a:p>
            <a:pPr algn="ctr" eaLnBrk="0" hangingPunct="0"/>
            <a:r>
              <a:rPr lang="ru-RU" i="1">
                <a:cs typeface="Arial" charset="0"/>
              </a:rPr>
              <a:t>сначала по внутренней поверхности верхних зубов, затем – нижних. Выполнять 5-10 секунд</a:t>
            </a:r>
            <a:endParaRPr lang="ru-RU">
              <a:cs typeface="Arial" charset="0"/>
            </a:endParaRPr>
          </a:p>
        </p:txBody>
      </p:sp>
      <p:pic>
        <p:nvPicPr>
          <p:cNvPr id="1843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1163" y="358775"/>
            <a:ext cx="350202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44513" y="4716463"/>
            <a:ext cx="8078787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Потолок потом протрет</a:t>
            </a:r>
            <a:br>
              <a:rPr lang="ru-RU" sz="2400" b="1">
                <a:latin typeface="Verdana" pitchFamily="34" charset="0"/>
              </a:rPr>
            </a:br>
            <a:r>
              <a:rPr lang="ru-RU" sz="2400" b="1">
                <a:latin typeface="Verdana" pitchFamily="34" charset="0"/>
              </a:rPr>
              <a:t>И немного отдохнет.</a:t>
            </a:r>
          </a:p>
          <a:p>
            <a:pPr algn="ctr"/>
            <a:endParaRPr lang="ru-RU" sz="800" b="1">
              <a:latin typeface="Verdana" pitchFamily="34" charset="0"/>
            </a:endParaRPr>
          </a:p>
          <a:p>
            <a:pPr algn="ctr"/>
            <a:r>
              <a:rPr lang="ru-RU" i="1">
                <a:cs typeface="Arial" charset="0"/>
              </a:rPr>
              <a:t>Рот раскрыть. </a:t>
            </a:r>
            <a:r>
              <a:rPr lang="en-US" i="1">
                <a:cs typeface="Arial" charset="0"/>
              </a:rPr>
              <a:t/>
            </a:r>
            <a:br>
              <a:rPr lang="en-US" i="1">
                <a:cs typeface="Arial" charset="0"/>
              </a:rPr>
            </a:br>
            <a:r>
              <a:rPr lang="ru-RU" i="1">
                <a:cs typeface="Arial" charset="0"/>
              </a:rPr>
              <a:t>Проводить кончиком язычка вперед-назад по нёбу.</a:t>
            </a:r>
            <a:br>
              <a:rPr lang="ru-RU" i="1">
                <a:cs typeface="Arial" charset="0"/>
              </a:rPr>
            </a:br>
            <a:r>
              <a:rPr lang="ru-RU" i="1">
                <a:cs typeface="Arial" charset="0"/>
              </a:rPr>
              <a:t>Выполнять движения 5—7 раз</a:t>
            </a:r>
            <a:endParaRPr lang="ru-RU" b="1">
              <a:cs typeface="Arial" charset="0"/>
            </a:endParaRP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9460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6213" y="358775"/>
            <a:ext cx="6170612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717550" y="4765675"/>
            <a:ext cx="771525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Гуси-лебеди летят, </a:t>
            </a:r>
            <a:br>
              <a:rPr lang="ru-RU" sz="2400" b="1">
                <a:latin typeface="Verdana" pitchFamily="34" charset="0"/>
              </a:rPr>
            </a:br>
            <a:r>
              <a:rPr lang="ru-RU" sz="2400" b="1">
                <a:latin typeface="Verdana" pitchFamily="34" charset="0"/>
              </a:rPr>
              <a:t>Крылья в воздухе шумят.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cs typeface="Arial" charset="0"/>
              </a:rPr>
              <a:t>Рот раскрыть, улыбнуться. Высунуть язычок. </a:t>
            </a:r>
            <a:br>
              <a:rPr lang="ru-RU" i="1">
                <a:cs typeface="Arial" charset="0"/>
              </a:rPr>
            </a:br>
            <a:r>
              <a:rPr lang="ru-RU" i="1">
                <a:cs typeface="Arial" charset="0"/>
              </a:rPr>
              <a:t>Поднимать широкий язычок на верхнюю губу, опускать на нижнюю. </a:t>
            </a:r>
            <a:br>
              <a:rPr lang="ru-RU" i="1">
                <a:cs typeface="Arial" charset="0"/>
              </a:rPr>
            </a:br>
            <a:r>
              <a:rPr lang="ru-RU" i="1">
                <a:cs typeface="Arial" charset="0"/>
              </a:rPr>
              <a:t>Следить за тем, чтобы подбородок не двигался.</a:t>
            </a:r>
            <a:endParaRPr lang="ru-RU">
              <a:cs typeface="Arial" charset="0"/>
            </a:endParaRPr>
          </a:p>
        </p:txBody>
      </p:sp>
      <p:pic>
        <p:nvPicPr>
          <p:cNvPr id="2048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9875" y="463550"/>
            <a:ext cx="6122988" cy="42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463550" y="4743450"/>
            <a:ext cx="8297863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Карета по мосту летит,</a:t>
            </a:r>
            <a:br>
              <a:rPr lang="ru-RU" sz="2400" b="1">
                <a:latin typeface="Verdana" pitchFamily="34" charset="0"/>
              </a:rPr>
            </a:br>
            <a:r>
              <a:rPr lang="ru-RU" sz="2400" b="1">
                <a:latin typeface="Verdana" pitchFamily="34" charset="0"/>
              </a:rPr>
              <a:t>В ней Золушка на бал спешит.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cs typeface="Arial" charset="0"/>
              </a:rPr>
              <a:t>Рот открыть, улыбнуться. </a:t>
            </a:r>
            <a:br>
              <a:rPr lang="ru-RU" i="1">
                <a:cs typeface="Arial" charset="0"/>
              </a:rPr>
            </a:br>
            <a:r>
              <a:rPr lang="ru-RU" i="1">
                <a:cs typeface="Arial" charset="0"/>
              </a:rPr>
              <a:t>Зацепиться кончиком язычка за нижние зубы, спинку язычка выгнуть.</a:t>
            </a:r>
            <a:br>
              <a:rPr lang="ru-RU" i="1">
                <a:cs typeface="Arial" charset="0"/>
              </a:rPr>
            </a:br>
            <a:r>
              <a:rPr lang="ru-RU" i="1">
                <a:cs typeface="Arial" charset="0"/>
              </a:rPr>
              <a:t> Удерживать данное положение 3—5 секунд.</a:t>
            </a:r>
            <a:r>
              <a:rPr lang="ru-RU">
                <a:cs typeface="Arial" charset="0"/>
              </a:rPr>
              <a:t> </a:t>
            </a:r>
          </a:p>
        </p:txBody>
      </p:sp>
      <p:pic>
        <p:nvPicPr>
          <p:cNvPr id="2150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75" y="390525"/>
            <a:ext cx="5429250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439738" y="4716463"/>
            <a:ext cx="8240712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cs typeface="Arial" charset="0"/>
              </a:rPr>
              <a:t>Конь бежит, земля дрожит,</a:t>
            </a:r>
            <a:br>
              <a:rPr lang="ru-RU" sz="2400" b="1">
                <a:cs typeface="Arial" charset="0"/>
              </a:rPr>
            </a:br>
            <a:r>
              <a:rPr lang="ru-RU" sz="2400" b="1">
                <a:cs typeface="Arial" charset="0"/>
              </a:rPr>
              <a:t>Принц к невесте в дом спешит.</a:t>
            </a:r>
          </a:p>
          <a:p>
            <a:pPr algn="ctr"/>
            <a:endParaRPr lang="ru-RU" sz="800">
              <a:cs typeface="Arial" charset="0"/>
            </a:endParaRPr>
          </a:p>
          <a:p>
            <a:pPr algn="ctr"/>
            <a:r>
              <a:rPr lang="ru-RU" i="1">
                <a:cs typeface="Arial" charset="0"/>
              </a:rPr>
              <a:t>Рот открыть. </a:t>
            </a:r>
            <a:r>
              <a:rPr lang="en-US" i="1">
                <a:cs typeface="Arial" charset="0"/>
              </a:rPr>
              <a:t/>
            </a:r>
            <a:br>
              <a:rPr lang="en-US" i="1">
                <a:cs typeface="Arial" charset="0"/>
              </a:rPr>
            </a:br>
            <a:r>
              <a:rPr lang="ru-RU" i="1">
                <a:cs typeface="Arial" charset="0"/>
              </a:rPr>
              <a:t>Щелкать языком, присасывая его к нёбу. </a:t>
            </a:r>
            <a:br>
              <a:rPr lang="ru-RU" i="1">
                <a:cs typeface="Arial" charset="0"/>
              </a:rPr>
            </a:br>
            <a:r>
              <a:rPr lang="ru-RU" i="1">
                <a:cs typeface="Arial" charset="0"/>
              </a:rPr>
              <a:t>Следить за тем, чтобы подбородок не двигался</a:t>
            </a:r>
            <a:endParaRPr lang="ru-RU">
              <a:cs typeface="Arial" charset="0"/>
            </a:endParaRPr>
          </a:p>
        </p:txBody>
      </p:sp>
      <p:pic>
        <p:nvPicPr>
          <p:cNvPr id="2253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57425" y="461963"/>
            <a:ext cx="46291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463550" y="5218113"/>
            <a:ext cx="821531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cs typeface="Arial" charset="0"/>
              </a:rPr>
              <a:t>У ворот дракон лежит — </a:t>
            </a:r>
            <a:br>
              <a:rPr lang="ru-RU" sz="2400" b="1">
                <a:cs typeface="Arial" charset="0"/>
              </a:rPr>
            </a:br>
            <a:r>
              <a:rPr lang="ru-RU" sz="2400" b="1">
                <a:cs typeface="Arial" charset="0"/>
              </a:rPr>
              <a:t>Путь к принцессе сторожит.</a:t>
            </a:r>
          </a:p>
          <a:p>
            <a:pPr algn="ctr"/>
            <a:endParaRPr lang="ru-RU" sz="800">
              <a:cs typeface="Arial" charset="0"/>
            </a:endParaRPr>
          </a:p>
          <a:p>
            <a:pPr algn="ctr"/>
            <a:r>
              <a:rPr lang="ru-RU" i="1">
                <a:cs typeface="Arial" charset="0"/>
              </a:rPr>
              <a:t>Подуть на сомкнутые расслабленные губы: «бр-бр-бр-бр».</a:t>
            </a:r>
            <a:r>
              <a:rPr lang="ru-RU">
                <a:cs typeface="Arial" charset="0"/>
              </a:rPr>
              <a:t> </a:t>
            </a:r>
          </a:p>
        </p:txBody>
      </p:sp>
      <p:pic>
        <p:nvPicPr>
          <p:cNvPr id="2355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9913" y="474663"/>
            <a:ext cx="5243512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12738" y="4708525"/>
            <a:ext cx="8509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cs typeface="Arial" charset="0"/>
              </a:rPr>
              <a:t>Крыльями дракон захлопал,</a:t>
            </a:r>
            <a:br>
              <a:rPr lang="ru-RU" sz="2400" b="1">
                <a:cs typeface="Arial" charset="0"/>
              </a:rPr>
            </a:br>
            <a:r>
              <a:rPr lang="ru-RU" sz="2400" b="1">
                <a:cs typeface="Arial" charset="0"/>
              </a:rPr>
              <a:t>Конь копытами затопал.</a:t>
            </a:r>
          </a:p>
          <a:p>
            <a:pPr algn="ctr"/>
            <a:endParaRPr lang="ru-RU" sz="800">
              <a:cs typeface="Arial" charset="0"/>
            </a:endParaRPr>
          </a:p>
          <a:p>
            <a:pPr algn="ctr"/>
            <a:r>
              <a:rPr lang="ru-RU" i="1">
                <a:cs typeface="Arial" charset="0"/>
              </a:rPr>
              <a:t>Рот открыть. Широкий расслабленный язычок положить на нижнюю губу. </a:t>
            </a:r>
            <a:br>
              <a:rPr lang="ru-RU" i="1">
                <a:cs typeface="Arial" charset="0"/>
              </a:rPr>
            </a:br>
            <a:r>
              <a:rPr lang="ru-RU" i="1">
                <a:cs typeface="Arial" charset="0"/>
              </a:rPr>
              <a:t>Ритмично закрывать и открывать рот, произнося «па-па-па». </a:t>
            </a:r>
            <a:br>
              <a:rPr lang="ru-RU" i="1">
                <a:cs typeface="Arial" charset="0"/>
              </a:rPr>
            </a:br>
            <a:r>
              <a:rPr lang="ru-RU" i="1">
                <a:cs typeface="Arial" charset="0"/>
              </a:rPr>
              <a:t>Следить, чтобы язычок лежал на нижней губе</a:t>
            </a:r>
            <a:r>
              <a:rPr lang="ru-RU">
                <a:cs typeface="Arial" charset="0"/>
              </a:rPr>
              <a:t> </a:t>
            </a:r>
          </a:p>
        </p:txBody>
      </p:sp>
      <p:pic>
        <p:nvPicPr>
          <p:cNvPr id="24580" name="Picture 1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1633538" y="531813"/>
            <a:ext cx="5832475" cy="417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741363" y="4803775"/>
            <a:ext cx="7604125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>
                <a:ea typeface="Calibri" pitchFamily="34" charset="0"/>
                <a:cs typeface="Times New Roman" pitchFamily="18" charset="0"/>
              </a:rPr>
              <a:t>Двери настежь распахни,</a:t>
            </a:r>
            <a:br>
              <a:rPr lang="ru-RU" sz="2400" b="1">
                <a:ea typeface="Calibri" pitchFamily="34" charset="0"/>
                <a:cs typeface="Times New Roman" pitchFamily="18" charset="0"/>
              </a:rPr>
            </a:br>
            <a:r>
              <a:rPr lang="ru-RU" sz="2400" b="1">
                <a:ea typeface="Calibri" pitchFamily="34" charset="0"/>
                <a:cs typeface="Times New Roman" pitchFamily="18" charset="0"/>
              </a:rPr>
              <a:t>Сказка ждет нас впереди.</a:t>
            </a:r>
          </a:p>
          <a:p>
            <a:pPr algn="ctr" eaLnBrk="0" hangingPunct="0"/>
            <a:endParaRPr lang="ru-RU" sz="80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Спокойно открыть рот, подержать его открытым 3-5 сек, медленно закрыть рот.</a:t>
            </a:r>
            <a:r>
              <a:rPr lang="ru-RU"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717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71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400050"/>
            <a:ext cx="4954587" cy="452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54000" y="4995863"/>
            <a:ext cx="860107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cs typeface="Arial" charset="0"/>
              </a:rPr>
              <a:t>В замок принц скорей вбегает</a:t>
            </a:r>
            <a:br>
              <a:rPr lang="ru-RU" sz="2400" b="1">
                <a:cs typeface="Arial" charset="0"/>
              </a:rPr>
            </a:br>
            <a:r>
              <a:rPr lang="ru-RU" sz="2400" b="1">
                <a:cs typeface="Arial" charset="0"/>
              </a:rPr>
              <a:t>Дверь дубовую толкает.</a:t>
            </a:r>
          </a:p>
          <a:p>
            <a:pPr algn="ctr"/>
            <a:endParaRPr lang="ru-RU" sz="800">
              <a:cs typeface="Arial" charset="0"/>
            </a:endParaRPr>
          </a:p>
          <a:p>
            <a:pPr algn="ctr"/>
            <a:r>
              <a:rPr lang="ru-RU" i="1">
                <a:cs typeface="Arial" charset="0"/>
              </a:rPr>
              <a:t>Рот открыть, улыбнуться. </a:t>
            </a:r>
            <a:br>
              <a:rPr lang="ru-RU" i="1">
                <a:cs typeface="Arial" charset="0"/>
              </a:rPr>
            </a:br>
            <a:r>
              <a:rPr lang="ru-RU" i="1">
                <a:cs typeface="Arial" charset="0"/>
              </a:rPr>
              <a:t>Упереться кончиком язычка в верхние зубы, ритмично их толкать 5 - 7 раз</a:t>
            </a:r>
            <a:r>
              <a:rPr lang="ru-RU">
                <a:cs typeface="Arial" charset="0"/>
              </a:rPr>
              <a:t> </a:t>
            </a:r>
          </a:p>
        </p:txBody>
      </p:sp>
      <p:pic>
        <p:nvPicPr>
          <p:cNvPr id="25604" name="Picture 1"/>
          <p:cNvPicPr>
            <a:picLocks noChangeAspect="1" noChangeArrowheads="1"/>
          </p:cNvPicPr>
          <p:nvPr/>
        </p:nvPicPr>
        <p:blipFill>
          <a:blip r:embed="rId2">
            <a:lum bright="6000"/>
          </a:blip>
          <a:srcRect/>
          <a:stretch>
            <a:fillRect/>
          </a:stretch>
        </p:blipFill>
        <p:spPr bwMode="auto">
          <a:xfrm>
            <a:off x="1493838" y="382588"/>
            <a:ext cx="6169025" cy="458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555625" y="4956175"/>
            <a:ext cx="806767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cs typeface="Arial" charset="0"/>
              </a:rPr>
              <a:t>Мамочка дала в дорожку </a:t>
            </a:r>
            <a:endParaRPr lang="ru-RU" sz="2400">
              <a:cs typeface="Arial" charset="0"/>
            </a:endParaRPr>
          </a:p>
          <a:p>
            <a:pPr algn="ctr"/>
            <a:r>
              <a:rPr lang="ru-RU" sz="2400" b="1">
                <a:cs typeface="Arial" charset="0"/>
              </a:rPr>
              <a:t>Красной Шапочке лукошко.</a:t>
            </a:r>
          </a:p>
          <a:p>
            <a:pPr algn="ctr"/>
            <a:endParaRPr lang="ru-RU" sz="800" i="1">
              <a:cs typeface="Arial" charset="0"/>
            </a:endParaRPr>
          </a:p>
          <a:p>
            <a:pPr algn="ctr"/>
            <a:r>
              <a:rPr lang="ru-RU" i="1">
                <a:cs typeface="Arial" charset="0"/>
              </a:rPr>
              <a:t>Открыть рот. Высунуть язычок в виде лукошка, корзиночки. </a:t>
            </a:r>
            <a:br>
              <a:rPr lang="ru-RU" i="1">
                <a:cs typeface="Arial" charset="0"/>
              </a:rPr>
            </a:br>
            <a:r>
              <a:rPr lang="ru-RU" i="1">
                <a:cs typeface="Arial" charset="0"/>
              </a:rPr>
              <a:t>Удерживать язычок в течение 3—5 секунд</a:t>
            </a:r>
            <a:r>
              <a:rPr lang="ru-RU" i="1">
                <a:ea typeface="Calibri" pitchFamily="34" charset="0"/>
                <a:cs typeface="Arial" charset="0"/>
              </a:rPr>
              <a:t>.</a:t>
            </a:r>
            <a:r>
              <a:rPr lang="ru-RU">
                <a:cs typeface="Arial" charset="0"/>
              </a:rPr>
              <a:t> </a:t>
            </a:r>
          </a:p>
        </p:txBody>
      </p:sp>
      <p:pic>
        <p:nvPicPr>
          <p:cNvPr id="2662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0838" y="463550"/>
            <a:ext cx="5729287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01625" y="4737100"/>
            <a:ext cx="84486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Рак русалочку смешит — </a:t>
            </a:r>
            <a:br>
              <a:rPr lang="ru-RU" sz="2400" b="1">
                <a:latin typeface="Verdana" pitchFamily="34" charset="0"/>
              </a:rPr>
            </a:br>
            <a:r>
              <a:rPr lang="ru-RU" sz="2400" b="1">
                <a:latin typeface="Verdana" pitchFamily="34" charset="0"/>
              </a:rPr>
              <a:t>Он клешнями шевелит.</a:t>
            </a:r>
          </a:p>
          <a:p>
            <a:endParaRPr lang="ru-RU" sz="800">
              <a:latin typeface="Verdana" pitchFamily="34" charset="0"/>
            </a:endParaRPr>
          </a:p>
          <a:p>
            <a:pPr algn="ctr"/>
            <a:r>
              <a:rPr lang="ru-RU" i="1">
                <a:cs typeface="Arial" charset="0"/>
              </a:rPr>
              <a:t>Рот открыть. </a:t>
            </a:r>
            <a:br>
              <a:rPr lang="ru-RU" i="1">
                <a:cs typeface="Arial" charset="0"/>
              </a:rPr>
            </a:br>
            <a:r>
              <a:rPr lang="ru-RU" i="1">
                <a:cs typeface="Arial" charset="0"/>
              </a:rPr>
              <a:t>Широким язычком быстро проводить вперед-назад по верхней губе. Произносить: «бл-бл-бл-бл».</a:t>
            </a:r>
            <a:r>
              <a:rPr lang="ru-RU">
                <a:cs typeface="Arial" charset="0"/>
              </a:rPr>
              <a:t> </a:t>
            </a:r>
          </a:p>
        </p:txBody>
      </p:sp>
      <p:pic>
        <p:nvPicPr>
          <p:cNvPr id="2765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1800" y="379413"/>
            <a:ext cx="5589588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34963" y="4951413"/>
            <a:ext cx="846137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Волосы у Златовласки </a:t>
            </a:r>
            <a:endParaRPr lang="ru-RU" sz="2400">
              <a:latin typeface="Verdana" pitchFamily="34" charset="0"/>
            </a:endParaRPr>
          </a:p>
          <a:p>
            <a:pPr algn="ctr"/>
            <a:r>
              <a:rPr lang="ru-RU" sz="2400" b="1">
                <a:latin typeface="Verdana" pitchFamily="34" charset="0"/>
              </a:rPr>
              <a:t>Гребешком расчешем красным.</a:t>
            </a:r>
          </a:p>
          <a:p>
            <a:pPr algn="ctr"/>
            <a:endParaRPr lang="ru-RU" sz="800" b="1" i="1">
              <a:cs typeface="Arial" charset="0"/>
            </a:endParaRPr>
          </a:p>
          <a:p>
            <a:pPr algn="ctr"/>
            <a:r>
              <a:rPr lang="ru-RU" i="1">
                <a:cs typeface="Arial" charset="0"/>
              </a:rPr>
              <a:t>Улыбнуться, сквозь стиснутые зубы просовывать напряженный язык. </a:t>
            </a:r>
            <a:br>
              <a:rPr lang="ru-RU" i="1">
                <a:cs typeface="Arial" charset="0"/>
              </a:rPr>
            </a:br>
            <a:r>
              <a:rPr lang="ru-RU" i="1">
                <a:cs typeface="Arial" charset="0"/>
              </a:rPr>
              <a:t>Повторять движение 5</a:t>
            </a:r>
            <a:r>
              <a:rPr lang="ru-RU">
                <a:cs typeface="Arial" charset="0"/>
              </a:rPr>
              <a:t>—</a:t>
            </a:r>
            <a:r>
              <a:rPr lang="ru-RU" i="1">
                <a:cs typeface="Arial" charset="0"/>
              </a:rPr>
              <a:t>7 раз.</a:t>
            </a:r>
            <a:endParaRPr lang="ru-RU">
              <a:cs typeface="Arial" charset="0"/>
            </a:endParaRPr>
          </a:p>
        </p:txBody>
      </p:sp>
      <p:pic>
        <p:nvPicPr>
          <p:cNvPr id="2867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463550"/>
            <a:ext cx="5391150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463550" y="4700588"/>
            <a:ext cx="8202613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На гармошке шут играет, </a:t>
            </a:r>
            <a:br>
              <a:rPr lang="ru-RU" sz="2400" b="1">
                <a:latin typeface="Verdana" pitchFamily="34" charset="0"/>
              </a:rPr>
            </a:br>
            <a:r>
              <a:rPr lang="ru-RU" sz="2400" b="1">
                <a:latin typeface="Verdana" pitchFamily="34" charset="0"/>
              </a:rPr>
              <a:t>Он принцессу развлекает.</a:t>
            </a:r>
          </a:p>
          <a:p>
            <a:pPr algn="ctr"/>
            <a:endParaRPr lang="ru-RU" sz="800">
              <a:latin typeface="Verdana" pitchFamily="34" charset="0"/>
            </a:endParaRPr>
          </a:p>
          <a:p>
            <a:pPr algn="ctr"/>
            <a:r>
              <a:rPr lang="ru-RU" i="1">
                <a:cs typeface="Arial" charset="0"/>
              </a:rPr>
              <a:t>Рот открыть, присосать широкий язычок к верхнему нёбу, </a:t>
            </a:r>
            <a:br>
              <a:rPr lang="ru-RU" i="1">
                <a:cs typeface="Arial" charset="0"/>
              </a:rPr>
            </a:br>
            <a:r>
              <a:rPr lang="ru-RU" i="1">
                <a:cs typeface="Arial" charset="0"/>
              </a:rPr>
              <a:t>чтобы натянулась уздечка. </a:t>
            </a:r>
            <a:br>
              <a:rPr lang="ru-RU" i="1">
                <a:cs typeface="Arial" charset="0"/>
              </a:rPr>
            </a:br>
            <a:r>
              <a:rPr lang="ru-RU" i="1">
                <a:cs typeface="Arial" charset="0"/>
              </a:rPr>
              <a:t>Ритмично закрывать и открывать рот, не отрывая язычок от нёба.</a:t>
            </a:r>
            <a:r>
              <a:rPr lang="ru-RU" i="1">
                <a:ea typeface="Calibri" pitchFamily="34" charset="0"/>
                <a:cs typeface="Arial" charset="0"/>
              </a:rPr>
              <a:t>.</a:t>
            </a:r>
            <a:r>
              <a:rPr lang="ru-RU">
                <a:cs typeface="Arial" charset="0"/>
              </a:rPr>
              <a:t> </a:t>
            </a:r>
          </a:p>
        </p:txBody>
      </p:sp>
      <p:pic>
        <p:nvPicPr>
          <p:cNvPr id="29700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5250" y="388938"/>
            <a:ext cx="604202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485775" y="4692650"/>
            <a:ext cx="8275638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Вьюга, ветер завывают — </a:t>
            </a:r>
            <a:br>
              <a:rPr lang="ru-RU" sz="2400" b="1">
                <a:latin typeface="Verdana" pitchFamily="34" charset="0"/>
              </a:rPr>
            </a:br>
            <a:r>
              <a:rPr lang="ru-RU" sz="2400" b="1">
                <a:latin typeface="Verdana" pitchFamily="34" charset="0"/>
              </a:rPr>
              <a:t>К Каю Герду не пускают!</a:t>
            </a:r>
          </a:p>
          <a:p>
            <a:pPr algn="ctr"/>
            <a:endParaRPr lang="ru-RU" sz="800">
              <a:latin typeface="Verdana" pitchFamily="34" charset="0"/>
            </a:endParaRPr>
          </a:p>
          <a:p>
            <a:pPr algn="ctr"/>
            <a:r>
              <a:rPr lang="ru-RU" i="1">
                <a:cs typeface="Arial" charset="0"/>
              </a:rPr>
              <a:t>Рот приоткрыть, улыбнуться. </a:t>
            </a:r>
            <a:br>
              <a:rPr lang="ru-RU" i="1">
                <a:cs typeface="Arial" charset="0"/>
              </a:rPr>
            </a:br>
            <a:r>
              <a:rPr lang="ru-RU" i="1">
                <a:cs typeface="Arial" charset="0"/>
              </a:rPr>
              <a:t>Кончик язычка поставить на верхние зубки с</a:t>
            </a:r>
            <a:r>
              <a:rPr lang="ru-RU">
                <a:cs typeface="Arial" charset="0"/>
              </a:rPr>
              <a:t> </a:t>
            </a:r>
            <a:r>
              <a:rPr lang="ru-RU" i="1">
                <a:cs typeface="Arial" charset="0"/>
              </a:rPr>
              <a:t>внутренней стороны, </a:t>
            </a:r>
            <a:br>
              <a:rPr lang="ru-RU" i="1">
                <a:cs typeface="Arial" charset="0"/>
              </a:rPr>
            </a:br>
            <a:r>
              <a:rPr lang="ru-RU" i="1">
                <a:cs typeface="Arial" charset="0"/>
              </a:rPr>
              <a:t>гудеть горлышком: «ы-ы-ы». Выполнять 3 — 5 секунд</a:t>
            </a:r>
            <a:endParaRPr lang="ru-RU">
              <a:cs typeface="Arial" charset="0"/>
            </a:endParaRPr>
          </a:p>
        </p:txBody>
      </p:sp>
      <p:pic>
        <p:nvPicPr>
          <p:cNvPr id="3072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2613" y="415925"/>
            <a:ext cx="5589587" cy="433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925513" y="4973638"/>
            <a:ext cx="732472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Зонт раскрыт над головами —</a:t>
            </a:r>
            <a:br>
              <a:rPr lang="ru-RU" sz="2400" b="1">
                <a:latin typeface="Verdana" pitchFamily="34" charset="0"/>
              </a:rPr>
            </a:br>
            <a:r>
              <a:rPr lang="ru-RU" sz="2400" b="1">
                <a:latin typeface="Verdana" pitchFamily="34" charset="0"/>
              </a:rPr>
              <a:t>Мэри Поппинс снова с нами.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cs typeface="Arial" charset="0"/>
              </a:rPr>
              <a:t>Рот открыть, присосать широкий язычок к верхнему нёбу так, </a:t>
            </a:r>
            <a:br>
              <a:rPr lang="ru-RU" i="1">
                <a:cs typeface="Arial" charset="0"/>
              </a:rPr>
            </a:br>
            <a:r>
              <a:rPr lang="ru-RU" i="1">
                <a:cs typeface="Arial" charset="0"/>
              </a:rPr>
              <a:t>чтобы хорошо натянулась уздечка. Удерживать 5 —10 секунд.</a:t>
            </a:r>
            <a:r>
              <a:rPr lang="ru-RU" i="1">
                <a:latin typeface="Verdana" pitchFamily="34" charset="0"/>
              </a:rPr>
              <a:t> </a:t>
            </a:r>
            <a:endParaRPr lang="ru-RU"/>
          </a:p>
        </p:txBody>
      </p:sp>
      <p:pic>
        <p:nvPicPr>
          <p:cNvPr id="3174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6725" y="439738"/>
            <a:ext cx="32893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660400" y="5057775"/>
            <a:ext cx="7997825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Фея улыбается, </a:t>
            </a:r>
            <a:r>
              <a:rPr lang="en-US" sz="2400" b="1">
                <a:latin typeface="Verdana" pitchFamily="34" charset="0"/>
              </a:rPr>
              <a:t/>
            </a:r>
            <a:br>
              <a:rPr lang="en-US" sz="2400" b="1">
                <a:latin typeface="Verdana" pitchFamily="34" charset="0"/>
              </a:rPr>
            </a:br>
            <a:r>
              <a:rPr lang="ru-RU" sz="2400" b="1">
                <a:latin typeface="Verdana" pitchFamily="34" charset="0"/>
              </a:rPr>
              <a:t>Сказка начинается.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Растянуть губы в улыбке, показать все зубки</a:t>
            </a:r>
            <a:r>
              <a:rPr lang="ru-RU"/>
              <a:t> </a:t>
            </a:r>
          </a:p>
        </p:txBody>
      </p:sp>
      <p:pic>
        <p:nvPicPr>
          <p:cNvPr id="8196" name="Picture 1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2174875" y="428625"/>
            <a:ext cx="4619625" cy="459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192213" y="5138738"/>
            <a:ext cx="6424612" cy="123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Трубачи, вовсю трубите! </a:t>
            </a:r>
            <a:r>
              <a:rPr lang="en-US" sz="2400" b="1">
                <a:latin typeface="Verdana" pitchFamily="34" charset="0"/>
              </a:rPr>
              <a:t/>
            </a:r>
            <a:br>
              <a:rPr lang="en-US" sz="2400" b="1">
                <a:latin typeface="Verdana" pitchFamily="34" charset="0"/>
              </a:rPr>
            </a:br>
            <a:r>
              <a:rPr lang="ru-RU" sz="2400" b="1">
                <a:latin typeface="Verdana" pitchFamily="34" charset="0"/>
              </a:rPr>
              <a:t>Всех на бал вы созовите!</a:t>
            </a:r>
            <a:endParaRPr lang="ru-RU" sz="24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Вытянуть губы вперед в виде трубы.</a:t>
            </a:r>
            <a:r>
              <a:rPr lang="ru-RU"/>
              <a:t> </a:t>
            </a:r>
          </a:p>
        </p:txBody>
      </p:sp>
      <p:pic>
        <p:nvPicPr>
          <p:cNvPr id="9220" name="Picture 1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1758950" y="382588"/>
            <a:ext cx="50927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574800" y="5210175"/>
            <a:ext cx="6135688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Из большущей тыквы этой </a:t>
            </a:r>
            <a:br>
              <a:rPr lang="ru-RU" sz="2400" b="1">
                <a:latin typeface="Verdana" pitchFamily="34" charset="0"/>
              </a:rPr>
            </a:br>
            <a:r>
              <a:rPr lang="ru-RU" sz="2400" b="1">
                <a:latin typeface="Verdana" pitchFamily="34" charset="0"/>
              </a:rPr>
              <a:t>Будет Золушке карета!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Надуть щечки, удерживать воздух в течение 3-5 сек.</a:t>
            </a:r>
            <a:r>
              <a:rPr lang="ru-RU"/>
              <a:t> </a:t>
            </a:r>
          </a:p>
        </p:txBody>
      </p:sp>
      <p:pic>
        <p:nvPicPr>
          <p:cNvPr id="1024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41513" y="404813"/>
            <a:ext cx="5349875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903288" y="4945063"/>
            <a:ext cx="7186612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Посмотрите — царь Кощей!</a:t>
            </a:r>
            <a:br>
              <a:rPr lang="ru-RU" sz="2400" b="1">
                <a:latin typeface="Verdana" pitchFamily="34" charset="0"/>
              </a:rPr>
            </a:br>
            <a:r>
              <a:rPr lang="ru-RU" sz="2400" b="1">
                <a:latin typeface="Verdana" pitchFamily="34" charset="0"/>
              </a:rPr>
              <a:t>Исхудал совсем злодей.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Втянуть щечки между зубами в полость рта, губы сомкнуты.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Удерживать щечки внутри рта в течение 3-5 сек</a:t>
            </a:r>
            <a:r>
              <a:rPr lang="ru-RU" b="1" i="1">
                <a:ea typeface="Calibri" pitchFamily="34" charset="0"/>
                <a:cs typeface="Times New Roman" pitchFamily="18" charset="0"/>
              </a:rPr>
              <a:t>.</a:t>
            </a:r>
            <a:r>
              <a:rPr lang="ru-RU"/>
              <a:t> </a:t>
            </a:r>
          </a:p>
        </p:txBody>
      </p:sp>
      <p:pic>
        <p:nvPicPr>
          <p:cNvPr id="1126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7438" y="428625"/>
            <a:ext cx="6786562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030288" y="4643438"/>
            <a:ext cx="7119937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Наш ковер-самолет</a:t>
            </a:r>
            <a:br>
              <a:rPr lang="ru-RU" sz="2400" b="1">
                <a:latin typeface="Verdana" pitchFamily="34" charset="0"/>
              </a:rPr>
            </a:br>
            <a:r>
              <a:rPr lang="ru-RU" sz="2400" b="1">
                <a:latin typeface="Verdana" pitchFamily="34" charset="0"/>
              </a:rPr>
              <a:t>Отправляется в полет.</a:t>
            </a:r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Открыть рот, высунуть широкий расслабленный язычок так,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чтобы он лежал на нижней губе.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Удерживать язычок на нижней губе 3 — 5 сек.</a:t>
            </a:r>
            <a:r>
              <a:rPr lang="ru-RU"/>
              <a:t> </a:t>
            </a:r>
          </a:p>
        </p:txBody>
      </p:sp>
      <p:pic>
        <p:nvPicPr>
          <p:cNvPr id="1229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7725" y="450850"/>
            <a:ext cx="4919663" cy="416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504950" y="4878388"/>
            <a:ext cx="606107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Смотрит Настенька в окно.</a:t>
            </a:r>
            <a:br>
              <a:rPr lang="ru-RU" sz="2400" b="1">
                <a:latin typeface="Verdana" pitchFamily="34" charset="0"/>
              </a:rPr>
            </a:br>
            <a:r>
              <a:rPr lang="ru-RU" sz="2400" b="1">
                <a:latin typeface="Verdana" pitchFamily="34" charset="0"/>
              </a:rPr>
              <a:t>Крутит нить веретено.</a:t>
            </a:r>
            <a:endParaRPr lang="ru-RU" sz="2400"/>
          </a:p>
          <a:p>
            <a:pPr algn="ctr" eaLnBrk="0" hangingPunct="0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Открыть рот, высунуть узкий напряженный язычок.</a:t>
            </a: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Удерживать напряжение 3 — 5 секунд.</a:t>
            </a:r>
            <a:r>
              <a:rPr lang="ru-RU"/>
              <a:t> </a:t>
            </a:r>
          </a:p>
        </p:txBody>
      </p:sp>
      <p:pic>
        <p:nvPicPr>
          <p:cNvPr id="1331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4425" y="450850"/>
            <a:ext cx="42592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428625" y="4703763"/>
            <a:ext cx="830103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Принцесса под дождем гуляла,</a:t>
            </a:r>
            <a:br>
              <a:rPr lang="ru-RU" sz="2400" b="1">
                <a:latin typeface="Verdana" pitchFamily="34" charset="0"/>
              </a:rPr>
            </a:br>
            <a:r>
              <a:rPr lang="ru-RU" sz="2400" b="1">
                <a:latin typeface="Verdana" pitchFamily="34" charset="0"/>
              </a:rPr>
              <a:t>Замерзла очень и устала.</a:t>
            </a:r>
          </a:p>
          <a:p>
            <a:pPr algn="ctr"/>
            <a:endParaRPr lang="ru-RU" sz="800" i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i="1">
                <a:ea typeface="Calibri" pitchFamily="34" charset="0"/>
                <a:cs typeface="Times New Roman" pitchFamily="18" charset="0"/>
              </a:rPr>
              <a:t>Рот открыт. Поднять язычок к верхним альвеолам. 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Постучать язычком по нёбу: «д-д-д-». Упражнение выполнять на выдохе.</a:t>
            </a:r>
            <a:br>
              <a:rPr lang="ru-RU" i="1">
                <a:ea typeface="Calibri" pitchFamily="34" charset="0"/>
                <a:cs typeface="Times New Roman" pitchFamily="18" charset="0"/>
              </a:rPr>
            </a:br>
            <a:r>
              <a:rPr lang="ru-RU" i="1">
                <a:ea typeface="Calibri" pitchFamily="34" charset="0"/>
                <a:cs typeface="Times New Roman" pitchFamily="18" charset="0"/>
              </a:rPr>
              <a:t> Подбородок неподвижен.</a:t>
            </a:r>
            <a:r>
              <a:rPr lang="ru-RU"/>
              <a:t> </a:t>
            </a:r>
          </a:p>
        </p:txBody>
      </p:sp>
      <p:pic>
        <p:nvPicPr>
          <p:cNvPr id="14340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2613" y="490538"/>
            <a:ext cx="5346700" cy="423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</TotalTime>
  <Words>143</Words>
  <Application>Microsoft Office PowerPoint</Application>
  <PresentationFormat>Экран (4:3)</PresentationFormat>
  <Paragraphs>81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Verdana</vt:lpstr>
      <vt:lpstr>Wingdings 2</vt:lpstr>
      <vt:lpstr>Calibri</vt:lpstr>
      <vt:lpstr>Times New Roman</vt:lpstr>
      <vt:lpstr>Аспект</vt:lpstr>
      <vt:lpstr>«Артикуляционная гимнастика  для девочек»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«Артикуляционная гимнастика  для девочек»</dc:title>
  <dc:creator>Admin</dc:creator>
  <cp:lastModifiedBy>Admin</cp:lastModifiedBy>
  <cp:revision>5</cp:revision>
  <dcterms:created xsi:type="dcterms:W3CDTF">2014-02-16T10:59:32Z</dcterms:created>
  <dcterms:modified xsi:type="dcterms:W3CDTF">2017-09-13T15:00:45Z</dcterms:modified>
</cp:coreProperties>
</file>