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7" r:id="rId3"/>
    <p:sldId id="257" r:id="rId4"/>
    <p:sldId id="261" r:id="rId5"/>
    <p:sldId id="262" r:id="rId6"/>
    <p:sldId id="263" r:id="rId7"/>
    <p:sldId id="273" r:id="rId8"/>
    <p:sldId id="268" r:id="rId9"/>
    <p:sldId id="269" r:id="rId10"/>
    <p:sldId id="259" r:id="rId11"/>
    <p:sldId id="264" r:id="rId12"/>
    <p:sldId id="266" r:id="rId13"/>
    <p:sldId id="271" r:id="rId14"/>
    <p:sldId id="272" r:id="rId15"/>
    <p:sldId id="260" r:id="rId16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FFFF"/>
    <a:srgbClr val="CCFFFF"/>
    <a:srgbClr val="D9EDEF"/>
    <a:srgbClr val="1F7EE7"/>
    <a:srgbClr val="CC0000"/>
    <a:srgbClr val="0542BB"/>
    <a:srgbClr val="0742B9"/>
    <a:srgbClr val="0C7CD2"/>
    <a:srgbClr val="AE1517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69" autoAdjust="0"/>
    <p:restoredTop sz="94660"/>
  </p:normalViewPr>
  <p:slideViewPr>
    <p:cSldViewPr>
      <p:cViewPr varScale="1">
        <p:scale>
          <a:sx n="86" d="100"/>
          <a:sy n="86" d="100"/>
        </p:scale>
        <p:origin x="110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36B6F7-1227-4E51-B1E7-46631F27F8CB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8BC0F2-D106-4A8C-A3F8-A6E1EB999F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9613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8BC0F2-D106-4A8C-A3F8-A6E1EB999FE7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03159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8BC0F2-D106-4A8C-A3F8-A6E1EB999FE7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4997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8BC0F2-D106-4A8C-A3F8-A6E1EB999FE7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74982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8BC0F2-D106-4A8C-A3F8-A6E1EB999FE7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02717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8BC0F2-D106-4A8C-A3F8-A6E1EB999FE7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8626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8BC0F2-D106-4A8C-A3F8-A6E1EB999FE7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814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8BC0F2-D106-4A8C-A3F8-A6E1EB999FE7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56457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7380312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nstantia" pitchFamily="18" charset="0"/>
                <a:cs typeface="Arial" charset="0"/>
              </a:rPr>
              <a:t>Заголовок слайда</a:t>
            </a:r>
          </a:p>
        </p:txBody>
      </p:sp>
    </p:spTree>
    <p:extLst>
      <p:ext uri="{BB962C8B-B14F-4D97-AF65-F5344CB8AC3E}">
        <p14:creationId xmlns:p14="http://schemas.microsoft.com/office/powerpoint/2010/main" val="1570257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CCE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>
            <a:lvl1pPr>
              <a:buFontTx/>
              <a:buBlip>
                <a:blip r:embed="rId2"/>
              </a:buBlip>
              <a:defRPr>
                <a:solidFill>
                  <a:schemeClr val="bg1"/>
                </a:solidFill>
                <a:latin typeface="Constantia" pitchFamily="18" charset="0"/>
              </a:defRPr>
            </a:lvl1pPr>
            <a:lvl2pPr>
              <a:buFontTx/>
              <a:buBlip>
                <a:blip r:embed="rId2"/>
              </a:buBlip>
              <a:defRPr>
                <a:solidFill>
                  <a:schemeClr val="bg1"/>
                </a:solidFill>
                <a:latin typeface="Constantia" pitchFamily="18" charset="0"/>
              </a:defRPr>
            </a:lvl2pPr>
            <a:lvl3pPr>
              <a:buFontTx/>
              <a:buBlip>
                <a:blip r:embed="rId2"/>
              </a:buBlip>
              <a:defRPr>
                <a:solidFill>
                  <a:schemeClr val="bg1"/>
                </a:solidFill>
                <a:latin typeface="Constantia" pitchFamily="18" charset="0"/>
              </a:defRPr>
            </a:lvl3pPr>
            <a:lvl4pPr>
              <a:buFontTx/>
              <a:buBlip>
                <a:blip r:embed="rId2"/>
              </a:buBlip>
              <a:defRPr>
                <a:solidFill>
                  <a:schemeClr val="bg1"/>
                </a:solidFill>
                <a:latin typeface="Constantia" pitchFamily="18" charset="0"/>
              </a:defRPr>
            </a:lvl4pPr>
            <a:lvl5pPr>
              <a:buFontTx/>
              <a:buBlip>
                <a:blip r:embed="rId2"/>
              </a:buBlip>
              <a:defRPr>
                <a:solidFill>
                  <a:schemeClr val="bg1"/>
                </a:solidFill>
                <a:latin typeface="Constantia" pitchFamily="18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978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>
            <a:lvl1pPr>
              <a:defRPr b="1">
                <a:solidFill>
                  <a:srgbClr val="CCE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>
            <a:lvl1pPr>
              <a:buFontTx/>
              <a:buBlip>
                <a:blip r:embed="rId2"/>
              </a:buBlip>
              <a:defRPr>
                <a:solidFill>
                  <a:schemeClr val="bg1"/>
                </a:solidFill>
                <a:latin typeface="Constantia" pitchFamily="18" charset="0"/>
              </a:defRPr>
            </a:lvl1pPr>
            <a:lvl2pPr>
              <a:buFontTx/>
              <a:buBlip>
                <a:blip r:embed="rId2"/>
              </a:buBlip>
              <a:defRPr>
                <a:solidFill>
                  <a:schemeClr val="bg1"/>
                </a:solidFill>
                <a:latin typeface="Constantia" pitchFamily="18" charset="0"/>
              </a:defRPr>
            </a:lvl2pPr>
            <a:lvl3pPr>
              <a:buFontTx/>
              <a:buBlip>
                <a:blip r:embed="rId2"/>
              </a:buBlip>
              <a:defRPr>
                <a:solidFill>
                  <a:schemeClr val="bg1"/>
                </a:solidFill>
                <a:latin typeface="Constantia" pitchFamily="18" charset="0"/>
              </a:defRPr>
            </a:lvl3pPr>
            <a:lvl4pPr>
              <a:buFontTx/>
              <a:buBlip>
                <a:blip r:embed="rId2"/>
              </a:buBlip>
              <a:defRPr>
                <a:solidFill>
                  <a:schemeClr val="bg1"/>
                </a:solidFill>
                <a:latin typeface="Constantia" pitchFamily="18" charset="0"/>
              </a:defRPr>
            </a:lvl4pPr>
            <a:lvl5pPr>
              <a:buFontTx/>
              <a:buBlip>
                <a:blip r:embed="rId2"/>
              </a:buBlip>
              <a:defRPr>
                <a:solidFill>
                  <a:schemeClr val="bg1"/>
                </a:solidFill>
                <a:latin typeface="Constantia" pitchFamily="18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06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4800" b="1">
                <a:solidFill>
                  <a:srgbClr val="CCE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buFontTx/>
              <a:buBlip>
                <a:blip r:embed="rId2"/>
              </a:buBlip>
              <a:defRPr>
                <a:solidFill>
                  <a:schemeClr val="accent3"/>
                </a:solidFill>
                <a:latin typeface="Constantia" pitchFamily="18" charset="0"/>
              </a:defRPr>
            </a:lvl1pPr>
            <a:lvl2pPr>
              <a:buFontTx/>
              <a:buBlip>
                <a:blip r:embed="rId2"/>
              </a:buBlip>
              <a:defRPr>
                <a:solidFill>
                  <a:schemeClr val="accent3"/>
                </a:solidFill>
                <a:latin typeface="Constantia" pitchFamily="18" charset="0"/>
              </a:defRPr>
            </a:lvl2pPr>
            <a:lvl3pPr>
              <a:buFontTx/>
              <a:buBlip>
                <a:blip r:embed="rId2"/>
              </a:buBlip>
              <a:defRPr>
                <a:solidFill>
                  <a:schemeClr val="accent3"/>
                </a:solidFill>
                <a:latin typeface="Constantia" pitchFamily="18" charset="0"/>
              </a:defRPr>
            </a:lvl3pPr>
            <a:lvl4pPr>
              <a:buFontTx/>
              <a:buBlip>
                <a:blip r:embed="rId2"/>
              </a:buBlip>
              <a:defRPr>
                <a:solidFill>
                  <a:schemeClr val="accent3"/>
                </a:solidFill>
                <a:latin typeface="Constantia" pitchFamily="18" charset="0"/>
              </a:defRPr>
            </a:lvl4pPr>
            <a:lvl5pPr>
              <a:buFontTx/>
              <a:buBlip>
                <a:blip r:embed="rId2"/>
              </a:buBlip>
              <a:defRPr>
                <a:solidFill>
                  <a:schemeClr val="accent3"/>
                </a:solidFill>
                <a:latin typeface="Constantia" pitchFamily="18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4102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400" b="1" cap="all">
                <a:solidFill>
                  <a:srgbClr val="CCE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accent3"/>
                </a:solidFill>
                <a:latin typeface="Constantia" pitchFamily="18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85503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CECFF"/>
                </a:solidFill>
                <a:latin typeface="Constantia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buFontTx/>
              <a:buBlip>
                <a:blip r:embed="rId2"/>
              </a:buBlip>
              <a:defRPr sz="2800">
                <a:solidFill>
                  <a:schemeClr val="accent3"/>
                </a:solidFill>
                <a:latin typeface="Constantia" pitchFamily="18" charset="0"/>
              </a:defRPr>
            </a:lvl1pPr>
            <a:lvl2pPr>
              <a:buFontTx/>
              <a:buBlip>
                <a:blip r:embed="rId2"/>
              </a:buBlip>
              <a:defRPr sz="2400">
                <a:solidFill>
                  <a:schemeClr val="accent3"/>
                </a:solidFill>
                <a:latin typeface="Constantia" pitchFamily="18" charset="0"/>
              </a:defRPr>
            </a:lvl2pPr>
            <a:lvl3pPr>
              <a:buFontTx/>
              <a:buBlip>
                <a:blip r:embed="rId2"/>
              </a:buBlip>
              <a:defRPr sz="2000">
                <a:solidFill>
                  <a:schemeClr val="accent3"/>
                </a:solidFill>
                <a:latin typeface="Constantia" pitchFamily="18" charset="0"/>
              </a:defRPr>
            </a:lvl3pPr>
            <a:lvl4pPr>
              <a:buFontTx/>
              <a:buBlip>
                <a:blip r:embed="rId2"/>
              </a:buBlip>
              <a:defRPr sz="1800">
                <a:solidFill>
                  <a:schemeClr val="accent3"/>
                </a:solidFill>
                <a:latin typeface="Constantia" pitchFamily="18" charset="0"/>
              </a:defRPr>
            </a:lvl4pPr>
            <a:lvl5pPr>
              <a:buFontTx/>
              <a:buBlip>
                <a:blip r:embed="rId2"/>
              </a:buBlip>
              <a:defRPr sz="1800">
                <a:solidFill>
                  <a:schemeClr val="accent3"/>
                </a:solidFill>
                <a:latin typeface="Constantia" pitchFamily="18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buFontTx/>
              <a:buBlip>
                <a:blip r:embed="rId2"/>
              </a:buBlip>
              <a:defRPr sz="2800">
                <a:solidFill>
                  <a:schemeClr val="accent3"/>
                </a:solidFill>
                <a:latin typeface="Constantia" pitchFamily="18" charset="0"/>
              </a:defRPr>
            </a:lvl1pPr>
            <a:lvl2pPr>
              <a:buFontTx/>
              <a:buBlip>
                <a:blip r:embed="rId2"/>
              </a:buBlip>
              <a:defRPr sz="2400">
                <a:solidFill>
                  <a:schemeClr val="accent3"/>
                </a:solidFill>
                <a:latin typeface="Constantia" pitchFamily="18" charset="0"/>
              </a:defRPr>
            </a:lvl2pPr>
            <a:lvl3pPr>
              <a:buFontTx/>
              <a:buBlip>
                <a:blip r:embed="rId2"/>
              </a:buBlip>
              <a:defRPr sz="2000">
                <a:solidFill>
                  <a:schemeClr val="accent3"/>
                </a:solidFill>
                <a:latin typeface="Constantia" pitchFamily="18" charset="0"/>
              </a:defRPr>
            </a:lvl3pPr>
            <a:lvl4pPr>
              <a:buFontTx/>
              <a:buBlip>
                <a:blip r:embed="rId2"/>
              </a:buBlip>
              <a:defRPr sz="1800">
                <a:solidFill>
                  <a:schemeClr val="accent3"/>
                </a:solidFill>
                <a:latin typeface="Constantia" pitchFamily="18" charset="0"/>
              </a:defRPr>
            </a:lvl4pPr>
            <a:lvl5pPr>
              <a:buFontTx/>
              <a:buBlip>
                <a:blip r:embed="rId2"/>
              </a:buBlip>
              <a:defRPr sz="1800">
                <a:solidFill>
                  <a:schemeClr val="accent3"/>
                </a:solidFill>
                <a:latin typeface="Constantia" pitchFamily="18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5559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CCE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CCFFFF"/>
                </a:solidFill>
                <a:latin typeface="Constantia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buFontTx/>
              <a:buBlip>
                <a:blip r:embed="rId2"/>
              </a:buBlip>
              <a:defRPr sz="2400">
                <a:solidFill>
                  <a:schemeClr val="bg1"/>
                </a:solidFill>
                <a:latin typeface="Constantia" pitchFamily="18" charset="0"/>
              </a:defRPr>
            </a:lvl1pPr>
            <a:lvl2pPr>
              <a:buFontTx/>
              <a:buBlip>
                <a:blip r:embed="rId2"/>
              </a:buBlip>
              <a:defRPr sz="2000">
                <a:solidFill>
                  <a:schemeClr val="bg1"/>
                </a:solidFill>
                <a:latin typeface="Constantia" pitchFamily="18" charset="0"/>
              </a:defRPr>
            </a:lvl2pPr>
            <a:lvl3pPr>
              <a:buFontTx/>
              <a:buBlip>
                <a:blip r:embed="rId2"/>
              </a:buBlip>
              <a:defRPr sz="1800">
                <a:solidFill>
                  <a:schemeClr val="bg1"/>
                </a:solidFill>
                <a:latin typeface="Constantia" pitchFamily="18" charset="0"/>
              </a:defRPr>
            </a:lvl3pPr>
            <a:lvl4pPr>
              <a:buFontTx/>
              <a:buBlip>
                <a:blip r:embed="rId2"/>
              </a:buBlip>
              <a:defRPr sz="1600">
                <a:solidFill>
                  <a:schemeClr val="bg1"/>
                </a:solidFill>
                <a:latin typeface="Constantia" pitchFamily="18" charset="0"/>
              </a:defRPr>
            </a:lvl4pPr>
            <a:lvl5pPr>
              <a:buFontTx/>
              <a:buBlip>
                <a:blip r:embed="rId2"/>
              </a:buBlip>
              <a:defRPr sz="1600">
                <a:solidFill>
                  <a:schemeClr val="bg1"/>
                </a:solidFill>
                <a:latin typeface="Constantia" pitchFamily="18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CCECFF"/>
                </a:solidFill>
                <a:latin typeface="Constantia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buFontTx/>
              <a:buBlip>
                <a:blip r:embed="rId2"/>
              </a:buBlip>
              <a:defRPr sz="2400">
                <a:solidFill>
                  <a:schemeClr val="bg1"/>
                </a:solidFill>
                <a:latin typeface="Constantia" pitchFamily="18" charset="0"/>
              </a:defRPr>
            </a:lvl1pPr>
            <a:lvl2pPr>
              <a:buFontTx/>
              <a:buBlip>
                <a:blip r:embed="rId2"/>
              </a:buBlip>
              <a:defRPr sz="2000">
                <a:solidFill>
                  <a:schemeClr val="bg1"/>
                </a:solidFill>
                <a:latin typeface="Constantia" pitchFamily="18" charset="0"/>
              </a:defRPr>
            </a:lvl2pPr>
            <a:lvl3pPr>
              <a:buFontTx/>
              <a:buBlip>
                <a:blip r:embed="rId2"/>
              </a:buBlip>
              <a:defRPr sz="1800">
                <a:solidFill>
                  <a:schemeClr val="bg1"/>
                </a:solidFill>
                <a:latin typeface="Constantia" pitchFamily="18" charset="0"/>
              </a:defRPr>
            </a:lvl3pPr>
            <a:lvl4pPr>
              <a:buFontTx/>
              <a:buBlip>
                <a:blip r:embed="rId2"/>
              </a:buBlip>
              <a:defRPr sz="1600">
                <a:solidFill>
                  <a:schemeClr val="bg1"/>
                </a:solidFill>
                <a:latin typeface="Constantia" pitchFamily="18" charset="0"/>
              </a:defRPr>
            </a:lvl4pPr>
            <a:lvl5pPr>
              <a:buFontTx/>
              <a:buBlip>
                <a:blip r:embed="rId2"/>
              </a:buBlip>
              <a:defRPr sz="1600">
                <a:solidFill>
                  <a:schemeClr val="bg1"/>
                </a:solidFill>
                <a:latin typeface="Constantia" pitchFamily="18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9362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CCE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0306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4461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rgbClr val="CCFFFF"/>
                </a:solidFill>
                <a:latin typeface="Constantia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buFontTx/>
              <a:buBlip>
                <a:blip r:embed="rId2"/>
              </a:buBlip>
              <a:defRPr sz="3200">
                <a:solidFill>
                  <a:schemeClr val="bg1"/>
                </a:solidFill>
                <a:latin typeface="Constantia" pitchFamily="18" charset="0"/>
              </a:defRPr>
            </a:lvl1pPr>
            <a:lvl2pPr>
              <a:buFontTx/>
              <a:buBlip>
                <a:blip r:embed="rId2"/>
              </a:buBlip>
              <a:defRPr sz="2800">
                <a:solidFill>
                  <a:schemeClr val="bg1"/>
                </a:solidFill>
                <a:latin typeface="Constantia" pitchFamily="18" charset="0"/>
              </a:defRPr>
            </a:lvl2pPr>
            <a:lvl3pPr>
              <a:buFontTx/>
              <a:buBlip>
                <a:blip r:embed="rId2"/>
              </a:buBlip>
              <a:defRPr sz="2400">
                <a:solidFill>
                  <a:schemeClr val="bg1"/>
                </a:solidFill>
                <a:latin typeface="Constantia" pitchFamily="18" charset="0"/>
              </a:defRPr>
            </a:lvl3pPr>
            <a:lvl4pPr>
              <a:buFontTx/>
              <a:buBlip>
                <a:blip r:embed="rId2"/>
              </a:buBlip>
              <a:defRPr sz="2000">
                <a:solidFill>
                  <a:schemeClr val="bg1"/>
                </a:solidFill>
                <a:latin typeface="Constantia" pitchFamily="18" charset="0"/>
              </a:defRPr>
            </a:lvl4pPr>
            <a:lvl5pPr>
              <a:buFontTx/>
              <a:buBlip>
                <a:blip r:embed="rId2"/>
              </a:buBlip>
              <a:defRPr sz="2000">
                <a:solidFill>
                  <a:schemeClr val="bg1"/>
                </a:solidFill>
                <a:latin typeface="Constantia" pitchFamily="18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  <a:latin typeface="Constantia" pitchFamily="18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57754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rgbClr val="CCFFFF"/>
                </a:solidFill>
                <a:latin typeface="Constantia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  <a:latin typeface="Constantia" pitchFamily="18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  <a:latin typeface="Constantia" pitchFamily="18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963285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powerpointstyles.com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2" name="Text Box 28"/>
          <p:cNvSpPr txBox="1">
            <a:spLocks noChangeArrowheads="1"/>
          </p:cNvSpPr>
          <p:nvPr/>
        </p:nvSpPr>
        <p:spPr bwMode="auto">
          <a:xfrm>
            <a:off x="3348038" y="6237288"/>
            <a:ext cx="2990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>
                <a:latin typeface="Arial" charset="0"/>
                <a:cs typeface="Arial" charset="0"/>
                <a:hlinkClick r:id="rId13"/>
              </a:rPr>
              <a:t>Free Powerpoint Templates</a:t>
            </a:r>
            <a:endParaRPr lang="fr-FR">
              <a:latin typeface="Arial" charset="0"/>
              <a:cs typeface="Arial" charset="0"/>
            </a:endParaRPr>
          </a:p>
        </p:txBody>
      </p:sp>
      <p:pic>
        <p:nvPicPr>
          <p:cNvPr id="1027" name="Picture 27" descr="nb v rufghjf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10kr.ru/upload/iblock/be6/ecd2aee805d811e3aa86005056c00008_d29e10f6297340acb8700a06ec238bfb.jpg" TargetMode="External"/><Relationship Id="rId2" Type="http://schemas.openxmlformats.org/officeDocument/2006/relationships/hyperlink" Target="http://www.kramola.info/sites/default/files/any_images/globus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geography505.ucoz.com/_ph/4/948955814.jpg" TargetMode="External"/><Relationship Id="rId5" Type="http://schemas.openxmlformats.org/officeDocument/2006/relationships/hyperlink" Target="http://bbeautyworld.ru/wp-content/uploads/2015/11/53.jpg" TargetMode="External"/><Relationship Id="rId4" Type="http://schemas.openxmlformats.org/officeDocument/2006/relationships/hyperlink" Target="http://pixelbrush.ru/uploads/posts/2014-03/1395040463_y9fjcckv258vmu4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ая выноска 1"/>
          <p:cNvSpPr/>
          <p:nvPr/>
        </p:nvSpPr>
        <p:spPr>
          <a:xfrm>
            <a:off x="0" y="260648"/>
            <a:ext cx="9144000" cy="1440160"/>
          </a:xfrm>
          <a:prstGeom prst="wedgeRectCallout">
            <a:avLst>
              <a:gd name="adj1" fmla="val -24004"/>
              <a:gd name="adj2" fmla="val 92611"/>
            </a:avLst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7588" y="548680"/>
            <a:ext cx="880882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0"/>
                <a:solidFill>
                  <a:srgbClr val="AE1517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 pitchFamily="34" charset="0"/>
              </a:rPr>
              <a:t>Физическая карта полушарий</a:t>
            </a:r>
            <a:endParaRPr lang="ru-RU" sz="4400" b="1" cap="none" spc="0" dirty="0">
              <a:ln w="0"/>
              <a:solidFill>
                <a:srgbClr val="AE1517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63688" y="4725144"/>
            <a:ext cx="608852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 pitchFamily="34" charset="0"/>
              </a:rPr>
              <a:t>Урок географии, 6 класс</a:t>
            </a:r>
            <a:endParaRPr lang="ru-RU" sz="3600" b="1" cap="none" spc="0" dirty="0">
              <a:ln w="0"/>
              <a:solidFill>
                <a:srgbClr val="00206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5371475"/>
            <a:ext cx="8178842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 pitchFamily="34" charset="0"/>
              </a:rPr>
              <a:t>Шмидт Елена Петровна,  учитель КОУ </a:t>
            </a:r>
          </a:p>
          <a:p>
            <a:pPr algn="ctr"/>
            <a:r>
              <a:rPr lang="ru-RU" sz="2800" b="1" cap="none" spc="0" dirty="0" smtClean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 pitchFamily="34" charset="0"/>
              </a:rPr>
              <a:t> «Полтавская адаптивная школа-интернат»</a:t>
            </a:r>
            <a:endParaRPr lang="ru-RU" sz="2800" b="1" cap="none" spc="0" dirty="0">
              <a:ln w="0"/>
              <a:solidFill>
                <a:srgbClr val="00206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13300" y="-57830"/>
            <a:ext cx="9157300" cy="69158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6" name="Picture 2" descr="http://geography505.ucoz.com/_ph/4/948955814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72" b="16149"/>
          <a:stretch/>
        </p:blipFill>
        <p:spPr bwMode="auto">
          <a:xfrm>
            <a:off x="467544" y="1793689"/>
            <a:ext cx="8068235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74268" y="1498791"/>
            <a:ext cx="246856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0160">
                  <a:noFill/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Северный  полюс</a:t>
            </a:r>
            <a:endParaRPr lang="ru-RU" sz="2000" b="1" cap="none" spc="0" dirty="0">
              <a:ln w="10160">
                <a:noFill/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67340" y="5588325"/>
            <a:ext cx="213526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0160">
                  <a:noFill/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Южный  полюс</a:t>
            </a:r>
            <a:endParaRPr lang="ru-RU" sz="2000" b="1" cap="none" spc="0" dirty="0">
              <a:ln w="10160">
                <a:noFill/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Овал 8"/>
          <p:cNvSpPr/>
          <p:nvPr/>
        </p:nvSpPr>
        <p:spPr>
          <a:xfrm rot="20148998">
            <a:off x="6491907" y="1862260"/>
            <a:ext cx="198778" cy="206546"/>
          </a:xfrm>
          <a:prstGeom prst="ellipse">
            <a:avLst/>
          </a:prstGeom>
          <a:solidFill>
            <a:srgbClr val="1F7E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 rot="20148998">
            <a:off x="6487935" y="5443924"/>
            <a:ext cx="198778" cy="206546"/>
          </a:xfrm>
          <a:prstGeom prst="ellipse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 rot="20148998">
            <a:off x="2324485" y="1862259"/>
            <a:ext cx="198778" cy="206546"/>
          </a:xfrm>
          <a:prstGeom prst="ellipse">
            <a:avLst/>
          </a:prstGeom>
          <a:solidFill>
            <a:srgbClr val="1F7E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 rot="20148998">
            <a:off x="2358159" y="5430991"/>
            <a:ext cx="198778" cy="206546"/>
          </a:xfrm>
          <a:prstGeom prst="ellipse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086323" y="1479345"/>
            <a:ext cx="246856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0160">
                  <a:noFill/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Северный  полюс</a:t>
            </a:r>
            <a:endParaRPr lang="ru-RU" sz="2000" b="1" cap="none" spc="0" dirty="0">
              <a:ln w="10160">
                <a:noFill/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352270" y="5588325"/>
            <a:ext cx="213526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0160">
                  <a:noFill/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Южный  полюс</a:t>
            </a:r>
            <a:endParaRPr lang="ru-RU" sz="2000" b="1" cap="none" spc="0" dirty="0">
              <a:ln w="10160">
                <a:noFill/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611560" y="3737905"/>
            <a:ext cx="3672408" cy="0"/>
          </a:xfrm>
          <a:prstGeom prst="line">
            <a:avLst/>
          </a:prstGeom>
          <a:ln>
            <a:solidFill>
              <a:srgbClr val="CC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1121" y="3723215"/>
            <a:ext cx="3672408" cy="0"/>
          </a:xfrm>
          <a:prstGeom prst="line">
            <a:avLst/>
          </a:prstGeom>
          <a:ln>
            <a:solidFill>
              <a:srgbClr val="CC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7109526" y="3312869"/>
            <a:ext cx="118615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0160">
                  <a:noFill/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экватор</a:t>
            </a:r>
            <a:endParaRPr lang="ru-RU" sz="2000" b="1" cap="none" spc="0" dirty="0">
              <a:ln w="10160">
                <a:noFill/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85710" y="3290898"/>
            <a:ext cx="118615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0160">
                  <a:noFill/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экватор</a:t>
            </a:r>
            <a:endParaRPr lang="ru-RU" sz="2000" b="1" cap="none" spc="0" dirty="0">
              <a:ln w="10160">
                <a:noFill/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050509" y="50689"/>
            <a:ext cx="490230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0"/>
                <a:solidFill>
                  <a:srgbClr val="AE1517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 pitchFamily="34" charset="0"/>
              </a:rPr>
              <a:t>Карта полушарий</a:t>
            </a:r>
            <a:endParaRPr lang="ru-RU" sz="4000" b="1" cap="none" spc="0" dirty="0">
              <a:ln w="0"/>
              <a:solidFill>
                <a:srgbClr val="AE1517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36450" y="1082733"/>
            <a:ext cx="343664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160">
                  <a:noFill/>
                  <a:prstDash val="solid"/>
                </a:ln>
                <a:solidFill>
                  <a:srgbClr val="1F7EE7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Западное полушарие</a:t>
            </a:r>
            <a:endParaRPr lang="ru-RU" sz="2400" b="1" cap="none" spc="0" dirty="0">
              <a:ln w="10160">
                <a:noFill/>
                <a:prstDash val="solid"/>
              </a:ln>
              <a:solidFill>
                <a:srgbClr val="1F7EE7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833965" y="1082732"/>
            <a:ext cx="360201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160">
                  <a:noFill/>
                  <a:prstDash val="solid"/>
                </a:ln>
                <a:solidFill>
                  <a:srgbClr val="1F7EE7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Восточное полушарие</a:t>
            </a:r>
            <a:endParaRPr lang="ru-RU" sz="2400" b="1" cap="none" spc="0" dirty="0">
              <a:ln w="10160">
                <a:noFill/>
                <a:prstDash val="solid"/>
              </a:ln>
              <a:solidFill>
                <a:srgbClr val="1F7EE7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56910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8" grpId="0"/>
      <p:bldP spid="19" grpId="0"/>
      <p:bldP spid="21" grpId="0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23148" y="-22530"/>
            <a:ext cx="9167148" cy="69158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54462" y="145279"/>
            <a:ext cx="427553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0"/>
                <a:solidFill>
                  <a:srgbClr val="AE1517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 pitchFamily="34" charset="0"/>
              </a:rPr>
              <a:t>Работа в группах</a:t>
            </a:r>
            <a:endParaRPr lang="ru-RU" sz="3600" b="1" cap="none" spc="0" dirty="0">
              <a:ln w="0"/>
              <a:solidFill>
                <a:srgbClr val="AE1517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0090" y="973201"/>
            <a:ext cx="8280920" cy="4399774"/>
          </a:xfrm>
          <a:prstGeom prst="rect">
            <a:avLst/>
          </a:prstGeom>
          <a:solidFill>
            <a:srgbClr val="D9ED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200000"/>
              </a:lnSpc>
            </a:pPr>
            <a:r>
              <a:rPr lang="ru-RU" sz="2400" b="1" dirty="0">
                <a:solidFill>
                  <a:schemeClr val="tx1"/>
                </a:solidFill>
              </a:rPr>
              <a:t>Напиши, через какие две точки нужно провести линию, чтобы получить два полушария.  Через  </a:t>
            </a:r>
            <a:r>
              <a:rPr lang="ru-RU" sz="2400" dirty="0" smtClean="0">
                <a:solidFill>
                  <a:schemeClr val="tx1"/>
                </a:solidFill>
              </a:rPr>
              <a:t>________________________ </a:t>
            </a:r>
            <a:r>
              <a:rPr lang="ru-RU" sz="2400" b="1" dirty="0" smtClean="0">
                <a:solidFill>
                  <a:schemeClr val="tx1"/>
                </a:solidFill>
              </a:rPr>
              <a:t>  </a:t>
            </a:r>
            <a:r>
              <a:rPr lang="ru-RU" sz="2400" b="1" dirty="0">
                <a:solidFill>
                  <a:schemeClr val="tx1"/>
                </a:solidFill>
              </a:rPr>
              <a:t>и </a:t>
            </a:r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__________________</a:t>
            </a:r>
            <a:r>
              <a:rPr lang="ru-RU" sz="2400" b="1" dirty="0" smtClean="0">
                <a:solidFill>
                  <a:schemeClr val="tx1"/>
                </a:solidFill>
              </a:rPr>
              <a:t>.</a:t>
            </a:r>
            <a:endParaRPr lang="ru-RU" sz="2400" b="1" dirty="0">
              <a:solidFill>
                <a:schemeClr val="tx1"/>
              </a:solidFill>
            </a:endParaRPr>
          </a:p>
          <a:p>
            <a:pPr>
              <a:lnSpc>
                <a:spcPct val="200000"/>
              </a:lnSpc>
            </a:pPr>
            <a:r>
              <a:rPr lang="ru-RU" sz="2400" b="1" dirty="0">
                <a:solidFill>
                  <a:schemeClr val="tx1"/>
                </a:solidFill>
              </a:rPr>
              <a:t>Правое полушарие называют </a:t>
            </a:r>
            <a:r>
              <a:rPr lang="ru-RU" sz="2400" dirty="0" smtClean="0">
                <a:solidFill>
                  <a:schemeClr val="tx1"/>
                </a:solidFill>
              </a:rPr>
              <a:t>__________________</a:t>
            </a:r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r>
              <a:rPr lang="ru-RU" sz="2400" b="1" dirty="0">
                <a:solidFill>
                  <a:schemeClr val="tx1"/>
                </a:solidFill>
              </a:rPr>
              <a:t>,</a:t>
            </a:r>
          </a:p>
          <a:p>
            <a:pPr>
              <a:lnSpc>
                <a:spcPct val="200000"/>
              </a:lnSpc>
            </a:pPr>
            <a:r>
              <a:rPr lang="ru-RU" sz="2400" b="1" dirty="0">
                <a:solidFill>
                  <a:schemeClr val="tx1"/>
                </a:solidFill>
              </a:rPr>
              <a:t>а левое полушарие называют </a:t>
            </a:r>
            <a:r>
              <a:rPr lang="ru-RU" sz="2400" dirty="0" smtClean="0">
                <a:solidFill>
                  <a:schemeClr val="tx1"/>
                </a:solidFill>
              </a:rPr>
              <a:t>__________________</a:t>
            </a:r>
            <a:r>
              <a:rPr lang="ru-RU" sz="2400" b="1" dirty="0" smtClean="0">
                <a:solidFill>
                  <a:schemeClr val="tx1"/>
                </a:solidFill>
              </a:rPr>
              <a:t>.</a:t>
            </a:r>
            <a:endParaRPr lang="ru-RU" sz="2400" b="1" dirty="0">
              <a:solidFill>
                <a:schemeClr val="tx1"/>
              </a:solidFill>
            </a:endParaRPr>
          </a:p>
          <a:p>
            <a:pPr>
              <a:lnSpc>
                <a:spcPct val="200000"/>
              </a:lnSpc>
            </a:pPr>
            <a:r>
              <a:rPr lang="ru-RU" sz="2400" b="1" dirty="0" smtClean="0">
                <a:solidFill>
                  <a:schemeClr val="tx1"/>
                </a:solidFill>
              </a:rPr>
              <a:t>Всю </a:t>
            </a:r>
            <a:r>
              <a:rPr lang="ru-RU" sz="2400" b="1" dirty="0">
                <a:solidFill>
                  <a:schemeClr val="tx1"/>
                </a:solidFill>
              </a:rPr>
              <a:t>карту называют </a:t>
            </a:r>
            <a:r>
              <a:rPr lang="ru-RU" sz="2400" dirty="0" smtClean="0">
                <a:solidFill>
                  <a:schemeClr val="tx1"/>
                </a:solidFill>
              </a:rPr>
              <a:t>__________________________</a:t>
            </a:r>
            <a:r>
              <a:rPr lang="ru-RU" sz="2400" b="1" dirty="0" smtClean="0">
                <a:solidFill>
                  <a:schemeClr val="tx1"/>
                </a:solidFill>
              </a:rPr>
              <a:t>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51008" y="5428771"/>
            <a:ext cx="328243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i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Северный полюс</a:t>
            </a:r>
            <a:endParaRPr lang="ru-RU" sz="2800" b="1" i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99770" y="6056911"/>
            <a:ext cx="283289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i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Южный полюс</a:t>
            </a:r>
            <a:endParaRPr lang="ru-RU" sz="2800" b="1" i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63190" y="5452510"/>
            <a:ext cx="232679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i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восточным</a:t>
            </a:r>
            <a:endParaRPr lang="ru-RU" sz="2800" b="1" i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516216" y="5428771"/>
            <a:ext cx="199766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i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западным</a:t>
            </a:r>
            <a:endParaRPr lang="ru-RU" sz="2800" b="1" i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63190" y="6055265"/>
            <a:ext cx="368049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i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картой полушарий</a:t>
            </a:r>
            <a:endParaRPr lang="ru-RU" sz="2800" b="1" i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75108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22 0.01296 L -0.22361 -0.4136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50" y="-213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74 -0.00371 L 0.03299 -0.5053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3" y="-250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85185E-6 L 0.52395 -0.3120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198" y="-156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7 L -0.0856 -0.203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88" y="-10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4.81481E-6 L 0.38941 -0.1900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62" y="-95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0" y="-1203"/>
            <a:ext cx="9128802" cy="6853766"/>
          </a:xfrm>
          <a:prstGeom prst="rect">
            <a:avLst/>
          </a:prstGeom>
          <a:solidFill>
            <a:srgbClr val="0542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08203" y="4648856"/>
            <a:ext cx="6696744" cy="16165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2348381"/>
            <a:ext cx="6696744" cy="19635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76883" y="527721"/>
            <a:ext cx="6696744" cy="14293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Picture 8" descr="http://funforkids.ru/pictures/school21/school21097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921297" y="3052370"/>
            <a:ext cx="2027856" cy="3650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475037" y="4585376"/>
            <a:ext cx="300915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160">
                  <a:noFill/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Century Gothic" panose="020B0502020202020204" pitchFamily="34" charset="0"/>
              </a:rPr>
              <a:t>Вспомнили …</a:t>
            </a:r>
            <a:endParaRPr lang="ru-RU" sz="3200" b="1" cap="none" spc="0" dirty="0">
              <a:ln w="10160">
                <a:noFill/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53772" y="2303973"/>
            <a:ext cx="214674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160">
                  <a:noFill/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Century Gothic" panose="020B0502020202020204" pitchFamily="34" charset="0"/>
              </a:rPr>
              <a:t>Узнали …</a:t>
            </a:r>
            <a:endParaRPr lang="ru-RU" sz="3200" b="1" cap="none" spc="0" dirty="0">
              <a:ln w="10160">
                <a:noFill/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887133" y="496920"/>
            <a:ext cx="2917786" cy="584775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160">
                  <a:noFill/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Century Gothic" panose="020B0502020202020204" pitchFamily="34" charset="0"/>
              </a:rPr>
              <a:t>Научились …</a:t>
            </a:r>
            <a:endParaRPr lang="ru-RU" sz="3200" b="1" cap="none" spc="0" dirty="0">
              <a:ln w="10160">
                <a:noFill/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53772" y="2857008"/>
            <a:ext cx="6326540" cy="1394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Как выглядит физическая карта полушарий, какие основные точки, линии, объекты изображены на ней, в чем сходство и различие физической карты полушарий и глобуса.</a:t>
            </a:r>
            <a:endParaRPr lang="ru-RU" sz="1600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887133" y="1037099"/>
            <a:ext cx="6476243" cy="75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Показывать основные 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точки, линии на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физической  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карте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полушарий, отмечать их 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контурной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карте.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Picture 4" descr="http://pixelbrush.ru/uploads/posts/2014-03/1395040463_y9fjcckv258vmu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290" y="490023"/>
            <a:ext cx="1318367" cy="131836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516782" y="5125586"/>
            <a:ext cx="6287466" cy="1080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Calibri" panose="020F0502020204030204" pitchFamily="34" charset="0"/>
              </a:rPr>
              <a:t>Что такое </a:t>
            </a:r>
            <a:r>
              <a:rPr lang="ru-RU" sz="2000" b="1" dirty="0" smtClean="0">
                <a:latin typeface="Calibri" panose="020F0502020204030204" pitchFamily="34" charset="0"/>
              </a:rPr>
              <a:t>космос</a:t>
            </a:r>
            <a:r>
              <a:rPr lang="ru-RU" sz="2000" b="1" dirty="0">
                <a:latin typeface="Calibri" panose="020F0502020204030204" pitchFamily="34" charset="0"/>
              </a:rPr>
              <a:t>, Солнечная </a:t>
            </a:r>
            <a:r>
              <a:rPr lang="ru-RU" sz="2000" b="1" dirty="0" smtClean="0">
                <a:latin typeface="Calibri" panose="020F0502020204030204" pitchFamily="34" charset="0"/>
              </a:rPr>
              <a:t>система. Какую </a:t>
            </a:r>
            <a:r>
              <a:rPr lang="ru-RU" sz="2000" b="1" dirty="0">
                <a:latin typeface="Calibri" panose="020F0502020204030204" pitchFamily="34" charset="0"/>
              </a:rPr>
              <a:t>форму имеет Земля. </a:t>
            </a:r>
            <a:r>
              <a:rPr lang="ru-RU" sz="2000" b="1" dirty="0" smtClean="0">
                <a:latin typeface="Calibri" panose="020F0502020204030204" pitchFamily="34" charset="0"/>
              </a:rPr>
              <a:t>Различные изображениями </a:t>
            </a:r>
            <a:r>
              <a:rPr lang="ru-RU" sz="2000" b="1" dirty="0">
                <a:latin typeface="Calibri" panose="020F0502020204030204" pitchFamily="34" charset="0"/>
              </a:rPr>
              <a:t>земной </a:t>
            </a:r>
            <a:r>
              <a:rPr lang="ru-RU" sz="2000" b="1" dirty="0" smtClean="0">
                <a:latin typeface="Calibri" panose="020F0502020204030204" pitchFamily="34" charset="0"/>
              </a:rPr>
              <a:t>поверхности.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5157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95736" y="484415"/>
            <a:ext cx="488787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 pitchFamily="34" charset="0"/>
              </a:rPr>
              <a:t>Лист самооценки</a:t>
            </a:r>
            <a:endParaRPr lang="ru-RU" sz="4000" b="1" cap="none" spc="0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2767218" y="5004898"/>
            <a:ext cx="5859626" cy="1296144"/>
            <a:chOff x="2767218" y="5004898"/>
            <a:chExt cx="5859626" cy="1296144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2767218" y="5004898"/>
              <a:ext cx="5859626" cy="129614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6" name="Овал 5"/>
            <p:cNvSpPr/>
            <p:nvPr/>
          </p:nvSpPr>
          <p:spPr>
            <a:xfrm>
              <a:off x="2990842" y="5306515"/>
              <a:ext cx="720080" cy="71289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4976951" y="5291792"/>
              <a:ext cx="720080" cy="712894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>
              <a:off x="6903234" y="5306515"/>
              <a:ext cx="720080" cy="712894"/>
            </a:xfrm>
            <a:prstGeom prst="ellipse">
              <a:avLst/>
            </a:prstGeom>
            <a:solidFill>
              <a:srgbClr val="0C7C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3703323" y="5192625"/>
              <a:ext cx="569387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/>
            <a:p>
              <a:pPr algn="ctr"/>
              <a:r>
                <a:rPr lang="ru-RU" sz="5400" b="1" cap="none" spc="0" dirty="0" smtClean="0">
                  <a:ln/>
                  <a:solidFill>
                    <a:schemeClr val="accent4"/>
                  </a:solidFill>
                  <a:effectLst/>
                </a:rPr>
                <a:t>5</a:t>
              </a:r>
              <a:endParaRPr lang="ru-RU" sz="5400" b="1" cap="none" spc="0" dirty="0">
                <a:ln/>
                <a:solidFill>
                  <a:schemeClr val="accent4"/>
                </a:solidFill>
                <a:effectLst/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5697031" y="5191305"/>
              <a:ext cx="569388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/>
            <a:p>
              <a:pPr algn="ctr"/>
              <a:r>
                <a:rPr lang="ru-RU" sz="5400" b="1" dirty="0">
                  <a:ln/>
                  <a:solidFill>
                    <a:schemeClr val="accent4"/>
                  </a:solidFill>
                </a:rPr>
                <a:t>4</a:t>
              </a:r>
              <a:endParaRPr lang="ru-RU" sz="5400" b="1" cap="none" spc="0" dirty="0">
                <a:ln/>
                <a:solidFill>
                  <a:schemeClr val="accent4"/>
                </a:solidFill>
                <a:effectLst/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7636776" y="5165740"/>
              <a:ext cx="569388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/>
            <a:p>
              <a:pPr algn="ctr"/>
              <a:r>
                <a:rPr lang="ru-RU" sz="5400" b="1" dirty="0">
                  <a:ln/>
                  <a:solidFill>
                    <a:schemeClr val="accent4"/>
                  </a:solidFill>
                </a:rPr>
                <a:t>3</a:t>
              </a:r>
              <a:endParaRPr lang="ru-RU" sz="5400" b="1" cap="none" spc="0" dirty="0">
                <a:ln/>
                <a:solidFill>
                  <a:schemeClr val="accent4"/>
                </a:solidFill>
                <a:effectLst/>
              </a:endParaRPr>
            </a:p>
          </p:txBody>
        </p:sp>
      </p:grpSp>
      <p:graphicFrame>
        <p:nvGraphicFramePr>
          <p:cNvPr id="4" name="Таблица 3"/>
          <p:cNvGraphicFramePr>
            <a:graphicFrameLocks noGrp="1"/>
          </p:cNvGraphicFramePr>
          <p:nvPr>
            <p:extLst/>
          </p:nvPr>
        </p:nvGraphicFramePr>
        <p:xfrm>
          <a:off x="179512" y="1697524"/>
          <a:ext cx="8712969" cy="2657920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1270754">
                  <a:extLst>
                    <a:ext uri="{9D8B030D-6E8A-4147-A177-3AD203B41FA5}">
                      <a16:colId xmlns:a16="http://schemas.microsoft.com/office/drawing/2014/main" val="2610310119"/>
                    </a:ext>
                  </a:extLst>
                </a:gridCol>
                <a:gridCol w="1393542">
                  <a:extLst>
                    <a:ext uri="{9D8B030D-6E8A-4147-A177-3AD203B41FA5}">
                      <a16:colId xmlns:a16="http://schemas.microsoft.com/office/drawing/2014/main" val="890123273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1258011477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167056311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2277455638"/>
                    </a:ext>
                  </a:extLst>
                </a:gridCol>
                <a:gridCol w="1080121">
                  <a:extLst>
                    <a:ext uri="{9D8B030D-6E8A-4147-A177-3AD203B41FA5}">
                      <a16:colId xmlns:a16="http://schemas.microsoft.com/office/drawing/2014/main" val="3449030145"/>
                    </a:ext>
                  </a:extLst>
                </a:gridCol>
              </a:tblGrid>
              <a:tr h="13714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Повторение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Проверка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домашнего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задания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Работа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с таблицей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«Сравни глобус и карту полушарий»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Работа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с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контурной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картой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Работа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 в группах «Заполни пропуски в тексте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»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Оценка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за </a:t>
                      </a:r>
                      <a:endParaRPr lang="ru-RU" sz="1400" dirty="0" smtClean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урок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2133057"/>
                  </a:ext>
                </a:extLst>
              </a:tr>
              <a:tr h="32461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 smtClean="0">
                        <a:effectLst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0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0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0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0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86412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1069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9027" y="596734"/>
            <a:ext cx="7272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9580">
              <a:spcAft>
                <a:spcPts val="0"/>
              </a:spcAft>
            </a:pPr>
            <a:r>
              <a:rPr lang="ru-RU" sz="3600" b="1" i="1" dirty="0" smtClean="0">
                <a:solidFill>
                  <a:schemeClr val="bg1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Я сегодня узнал(а) …</a:t>
            </a:r>
            <a:endParaRPr lang="ru-RU" sz="3200" dirty="0">
              <a:solidFill>
                <a:schemeClr val="bg1"/>
              </a:solidFill>
              <a:effectLst/>
              <a:latin typeface="Century Gothic" panose="020B0502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9015" y="1400799"/>
            <a:ext cx="854900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9580">
              <a:spcAft>
                <a:spcPts val="0"/>
              </a:spcAft>
            </a:pPr>
            <a:r>
              <a:rPr lang="ru-RU" sz="3600" b="1" i="1" dirty="0" smtClean="0">
                <a:solidFill>
                  <a:schemeClr val="bg1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Мне показалось самым</a:t>
            </a:r>
          </a:p>
          <a:p>
            <a:pPr marL="449580">
              <a:spcAft>
                <a:spcPts val="0"/>
              </a:spcAft>
            </a:pPr>
            <a:r>
              <a:rPr lang="ru-RU" sz="3600" b="1" i="1" dirty="0">
                <a:solidFill>
                  <a:schemeClr val="bg1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3600" b="1" i="1" dirty="0" smtClean="0">
                <a:solidFill>
                  <a:schemeClr val="bg1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                               интересным …</a:t>
            </a:r>
            <a:endParaRPr lang="ru-RU" sz="3200" dirty="0">
              <a:solidFill>
                <a:schemeClr val="bg1"/>
              </a:solidFill>
              <a:effectLst/>
              <a:latin typeface="Century Gothic" panose="020B0502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2477" y="2740799"/>
            <a:ext cx="7272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9580">
              <a:spcAft>
                <a:spcPts val="0"/>
              </a:spcAft>
            </a:pPr>
            <a:r>
              <a:rPr lang="ru-RU" sz="3600" b="1" i="1" dirty="0" smtClean="0">
                <a:solidFill>
                  <a:schemeClr val="bg1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Я сегодня научился(</a:t>
            </a:r>
            <a:r>
              <a:rPr lang="ru-RU" sz="3600" b="1" i="1" dirty="0" err="1" smtClean="0">
                <a:solidFill>
                  <a:schemeClr val="bg1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лась</a:t>
            </a:r>
            <a:r>
              <a:rPr lang="ru-RU" sz="3600" b="1" i="1" dirty="0" smtClean="0">
                <a:solidFill>
                  <a:schemeClr val="bg1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) …</a:t>
            </a:r>
            <a:endParaRPr lang="ru-RU" sz="3200" dirty="0">
              <a:solidFill>
                <a:schemeClr val="bg1"/>
              </a:solidFill>
              <a:effectLst/>
              <a:latin typeface="Century Gothic" panose="020B0502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2477" y="3513222"/>
            <a:ext cx="7272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9580">
              <a:spcAft>
                <a:spcPts val="0"/>
              </a:spcAft>
            </a:pPr>
            <a:r>
              <a:rPr lang="ru-RU" sz="3600" b="1" i="1" dirty="0" smtClean="0">
                <a:solidFill>
                  <a:schemeClr val="bg1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Мне показалось трудным …</a:t>
            </a:r>
            <a:endParaRPr lang="ru-RU" sz="3200" dirty="0">
              <a:solidFill>
                <a:schemeClr val="bg1"/>
              </a:solidFill>
              <a:effectLst/>
              <a:latin typeface="Century Gothic" panose="020B0502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1975" y="4299224"/>
            <a:ext cx="7272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9580">
              <a:spcAft>
                <a:spcPts val="0"/>
              </a:spcAft>
            </a:pPr>
            <a:r>
              <a:rPr lang="ru-RU" sz="3600" b="1" i="1" dirty="0" smtClean="0">
                <a:solidFill>
                  <a:schemeClr val="bg1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Мне пригодится в жизни …</a:t>
            </a:r>
            <a:endParaRPr lang="ru-RU" sz="3200" dirty="0">
              <a:solidFill>
                <a:schemeClr val="bg1"/>
              </a:solidFill>
              <a:effectLst/>
              <a:latin typeface="Century Gothic" panose="020B0502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23728" y="5115460"/>
            <a:ext cx="7272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9580">
              <a:spcAft>
                <a:spcPts val="0"/>
              </a:spcAft>
            </a:pPr>
            <a:r>
              <a:rPr lang="ru-RU" sz="3600" b="1" i="1" dirty="0" smtClean="0">
                <a:solidFill>
                  <a:schemeClr val="bg1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После урока я  сам(а) </a:t>
            </a:r>
          </a:p>
          <a:p>
            <a:pPr marL="449580">
              <a:spcAft>
                <a:spcPts val="0"/>
              </a:spcAft>
            </a:pPr>
            <a:r>
              <a:rPr lang="ru-RU" sz="3600" b="1" i="1" dirty="0">
                <a:solidFill>
                  <a:schemeClr val="bg1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3600" b="1" i="1" dirty="0" smtClean="0">
                <a:solidFill>
                  <a:schemeClr val="bg1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                               смогу…</a:t>
            </a:r>
            <a:endParaRPr lang="ru-RU" sz="3200" dirty="0">
              <a:solidFill>
                <a:schemeClr val="bg1"/>
              </a:solidFill>
              <a:effectLst/>
              <a:latin typeface="Century Gothic" panose="020B050202020202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8441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7639" y="1346165"/>
            <a:ext cx="633670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</a:rPr>
              <a:t>Глобус </a:t>
            </a:r>
            <a:r>
              <a:rPr lang="ru-RU" sz="1200" dirty="0" smtClean="0">
                <a:solidFill>
                  <a:schemeClr val="bg1"/>
                </a:solidFill>
              </a:rPr>
              <a:t>1</a:t>
            </a:r>
            <a:r>
              <a:rPr lang="ru-RU" sz="1200" dirty="0" smtClean="0"/>
              <a:t>  </a:t>
            </a:r>
            <a:r>
              <a:rPr lang="en-US" sz="1200" dirty="0" smtClean="0">
                <a:hlinkClick r:id="rId2"/>
              </a:rPr>
              <a:t>http</a:t>
            </a:r>
            <a:r>
              <a:rPr lang="en-US" sz="1200" dirty="0">
                <a:hlinkClick r:id="rId2"/>
              </a:rPr>
              <a:t>://</a:t>
            </a:r>
            <a:r>
              <a:rPr lang="en-US" sz="1200" dirty="0" smtClean="0">
                <a:hlinkClick r:id="rId2"/>
              </a:rPr>
              <a:t>www.kramola.info/sites/default/files/any_images/globus.jpg</a:t>
            </a:r>
            <a:endParaRPr lang="ru-RU" sz="1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67639" y="1716120"/>
            <a:ext cx="864096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solidFill>
                  <a:schemeClr val="bg1"/>
                </a:solidFill>
              </a:rPr>
              <a:t>Глобус </a:t>
            </a:r>
            <a:r>
              <a:rPr lang="ru-RU" sz="1200" dirty="0" smtClean="0">
                <a:solidFill>
                  <a:schemeClr val="bg1"/>
                </a:solidFill>
              </a:rPr>
              <a:t>2 </a:t>
            </a:r>
            <a:r>
              <a:rPr lang="ru-RU" sz="1200" dirty="0" smtClean="0"/>
              <a:t> </a:t>
            </a:r>
            <a:r>
              <a:rPr lang="en-US" sz="1200" dirty="0" smtClean="0">
                <a:hlinkClick r:id="rId3"/>
              </a:rPr>
              <a:t>http</a:t>
            </a:r>
            <a:r>
              <a:rPr lang="en-US" sz="1200" dirty="0">
                <a:hlinkClick r:id="rId3"/>
              </a:rPr>
              <a:t>://</a:t>
            </a:r>
            <a:r>
              <a:rPr lang="en-US" sz="1200" dirty="0" smtClean="0">
                <a:hlinkClick r:id="rId3"/>
              </a:rPr>
              <a:t>10kr.ru/upload/iblock/be6/ecd2aee805d811e3aa86005056c00008_d29e10f6297340acb8700a06ec238bfb.jpg</a:t>
            </a:r>
            <a:endParaRPr lang="ru-RU" sz="1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67639" y="2085451"/>
            <a:ext cx="788112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</a:rPr>
              <a:t>Планета Земля  </a:t>
            </a:r>
            <a:r>
              <a:rPr lang="en-US" sz="1200" dirty="0" smtClean="0">
                <a:hlinkClick r:id="rId4"/>
              </a:rPr>
              <a:t>http</a:t>
            </a:r>
            <a:r>
              <a:rPr lang="en-US" sz="1200" dirty="0">
                <a:hlinkClick r:id="rId4"/>
              </a:rPr>
              <a:t>://</a:t>
            </a:r>
            <a:r>
              <a:rPr lang="en-US" sz="1200" dirty="0" smtClean="0">
                <a:hlinkClick r:id="rId4"/>
              </a:rPr>
              <a:t>pixelbrush.ru/uploads/posts/2014-03/1395040463_y9fjcckv258vmu4.jpg</a:t>
            </a:r>
            <a:endParaRPr lang="ru-RU" sz="1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67639" y="2476783"/>
            <a:ext cx="67504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</a:rPr>
              <a:t>Космос  </a:t>
            </a:r>
            <a:r>
              <a:rPr lang="en-US" sz="1200" dirty="0" smtClean="0">
                <a:hlinkClick r:id="rId5"/>
              </a:rPr>
              <a:t>http</a:t>
            </a:r>
            <a:r>
              <a:rPr lang="en-US" sz="1200" dirty="0">
                <a:hlinkClick r:id="rId5"/>
              </a:rPr>
              <a:t>://</a:t>
            </a:r>
            <a:r>
              <a:rPr lang="en-US" sz="1200" dirty="0" smtClean="0">
                <a:hlinkClick r:id="rId5"/>
              </a:rPr>
              <a:t>bbeautyworld.ru/wp-content/uploads/2015/11/53.jpg</a:t>
            </a:r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2852936"/>
            <a:ext cx="54006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solidFill>
                  <a:schemeClr val="bg1"/>
                </a:solidFill>
              </a:rPr>
              <a:t>Карта </a:t>
            </a:r>
            <a:r>
              <a:rPr lang="ru-RU" sz="1200" dirty="0" smtClean="0">
                <a:solidFill>
                  <a:schemeClr val="bg1"/>
                </a:solidFill>
              </a:rPr>
              <a:t>полушарий  </a:t>
            </a:r>
            <a:r>
              <a:rPr lang="en-US" sz="1200" dirty="0" smtClean="0">
                <a:hlinkClick r:id="rId6"/>
              </a:rPr>
              <a:t>http</a:t>
            </a:r>
            <a:r>
              <a:rPr lang="en-US" sz="1200" dirty="0">
                <a:hlinkClick r:id="rId6"/>
              </a:rPr>
              <a:t>://geography505.ucoz.com/_</a:t>
            </a:r>
            <a:r>
              <a:rPr lang="en-US" sz="1200" dirty="0" smtClean="0">
                <a:hlinkClick r:id="rId6"/>
              </a:rPr>
              <a:t>ph/4/948955814.jpg</a:t>
            </a:r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41263" y="404664"/>
            <a:ext cx="629371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 pitchFamily="34" charset="0"/>
              </a:rPr>
              <a:t>Источники </a:t>
            </a:r>
            <a:r>
              <a:rPr lang="ru-RU" sz="3600" b="1" cap="none" spc="0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 pitchFamily="34" charset="0"/>
              </a:rPr>
              <a:t>иллюстраций</a:t>
            </a:r>
            <a:endParaRPr lang="ru-RU" sz="4000" b="1" cap="none" spc="0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5208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980728"/>
            <a:ext cx="727280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9580">
              <a:spcAft>
                <a:spcPts val="0"/>
              </a:spcAft>
            </a:pPr>
            <a:r>
              <a:rPr lang="ru-RU" sz="3600" b="1" i="1" dirty="0">
                <a:solidFill>
                  <a:schemeClr val="bg1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Пусть мысли ваши будут </a:t>
            </a:r>
            <a:endParaRPr lang="ru-RU" sz="3600" b="1" i="1" dirty="0" smtClean="0">
              <a:solidFill>
                <a:schemeClr val="bg1"/>
              </a:solidFill>
              <a:latin typeface="Century Gothic" panose="020B0502020202020204" pitchFamily="34" charset="0"/>
              <a:ea typeface="Times New Roman" panose="02020603050405020304" pitchFamily="18" charset="0"/>
            </a:endParaRPr>
          </a:p>
          <a:p>
            <a:pPr marL="449580">
              <a:spcAft>
                <a:spcPts val="0"/>
              </a:spcAft>
            </a:pPr>
            <a:r>
              <a:rPr lang="ru-RU" sz="3600" b="1" i="1" dirty="0">
                <a:solidFill>
                  <a:schemeClr val="bg1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Б</a:t>
            </a:r>
            <a:r>
              <a:rPr lang="ru-RU" sz="3600" b="1" i="1" dirty="0" smtClean="0">
                <a:solidFill>
                  <a:schemeClr val="bg1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ыстрыми</a:t>
            </a:r>
            <a:r>
              <a:rPr lang="ru-RU" sz="3600" b="1" i="1" dirty="0">
                <a:solidFill>
                  <a:schemeClr val="bg1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, </a:t>
            </a:r>
            <a:r>
              <a:rPr lang="ru-RU" sz="3600" b="1" i="1" dirty="0" smtClean="0">
                <a:solidFill>
                  <a:schemeClr val="bg1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как </a:t>
            </a:r>
            <a:r>
              <a:rPr lang="ru-RU" sz="3600" b="1" i="1" dirty="0">
                <a:solidFill>
                  <a:schemeClr val="bg1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река,</a:t>
            </a:r>
            <a:endParaRPr lang="ru-RU" sz="3200" dirty="0">
              <a:solidFill>
                <a:schemeClr val="bg1"/>
              </a:solidFill>
              <a:latin typeface="Century Gothic" panose="020B0502020202020204" pitchFamily="34" charset="0"/>
              <a:ea typeface="Times New Roman" panose="02020603050405020304" pitchFamily="18" charset="0"/>
            </a:endParaRPr>
          </a:p>
          <a:p>
            <a:pPr marL="449580">
              <a:spcAft>
                <a:spcPts val="0"/>
              </a:spcAft>
            </a:pPr>
            <a:r>
              <a:rPr lang="ru-RU" sz="3600" b="1" i="1" dirty="0">
                <a:solidFill>
                  <a:schemeClr val="bg1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Глубокими, как </a:t>
            </a:r>
            <a:r>
              <a:rPr lang="ru-RU" sz="3600" b="1" i="1" dirty="0" smtClean="0">
                <a:solidFill>
                  <a:schemeClr val="bg1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море.</a:t>
            </a:r>
            <a:endParaRPr lang="ru-RU" sz="3200" dirty="0">
              <a:solidFill>
                <a:schemeClr val="bg1"/>
              </a:solidFill>
              <a:latin typeface="Century Gothic" panose="020B0502020202020204" pitchFamily="34" charset="0"/>
              <a:ea typeface="Times New Roman" panose="02020603050405020304" pitchFamily="18" charset="0"/>
            </a:endParaRPr>
          </a:p>
          <a:p>
            <a:pPr marL="449580">
              <a:spcAft>
                <a:spcPts val="0"/>
              </a:spcAft>
            </a:pPr>
            <a:r>
              <a:rPr lang="ru-RU" sz="3600" b="1" i="1" dirty="0">
                <a:solidFill>
                  <a:schemeClr val="bg1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А память светлой, </a:t>
            </a:r>
            <a:endParaRPr lang="ru-RU" sz="3600" b="1" i="1" dirty="0" smtClean="0">
              <a:solidFill>
                <a:schemeClr val="bg1"/>
              </a:solidFill>
              <a:latin typeface="Century Gothic" panose="020B0502020202020204" pitchFamily="34" charset="0"/>
              <a:ea typeface="Times New Roman" panose="02020603050405020304" pitchFamily="18" charset="0"/>
            </a:endParaRPr>
          </a:p>
          <a:p>
            <a:pPr marL="449580">
              <a:spcAft>
                <a:spcPts val="0"/>
              </a:spcAft>
            </a:pPr>
            <a:r>
              <a:rPr lang="ru-RU" sz="3600" b="1" i="1" dirty="0">
                <a:solidFill>
                  <a:schemeClr val="bg1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К</a:t>
            </a:r>
            <a:r>
              <a:rPr lang="ru-RU" sz="3600" b="1" i="1" dirty="0" smtClean="0">
                <a:solidFill>
                  <a:schemeClr val="bg1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ак </a:t>
            </a:r>
            <a:r>
              <a:rPr lang="ru-RU" sz="3600" b="1" i="1" dirty="0">
                <a:solidFill>
                  <a:schemeClr val="bg1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безоблачное небо.</a:t>
            </a:r>
            <a:endParaRPr lang="ru-RU" sz="3200" dirty="0">
              <a:solidFill>
                <a:schemeClr val="bg1"/>
              </a:solidFill>
              <a:latin typeface="Century Gothic" panose="020B0502020202020204" pitchFamily="34" charset="0"/>
              <a:ea typeface="Times New Roman" panose="02020603050405020304" pitchFamily="18" charset="0"/>
            </a:endParaRPr>
          </a:p>
          <a:p>
            <a:pPr marL="449580">
              <a:spcAft>
                <a:spcPts val="0"/>
              </a:spcAft>
            </a:pPr>
            <a:r>
              <a:rPr lang="ru-RU" sz="3600" b="1" i="1" dirty="0">
                <a:solidFill>
                  <a:schemeClr val="bg1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Когда вы действуете, </a:t>
            </a:r>
            <a:endParaRPr lang="ru-RU" sz="3600" b="1" i="1" dirty="0" smtClean="0">
              <a:solidFill>
                <a:schemeClr val="bg1"/>
              </a:solidFill>
              <a:latin typeface="Century Gothic" panose="020B0502020202020204" pitchFamily="34" charset="0"/>
              <a:ea typeface="Times New Roman" panose="02020603050405020304" pitchFamily="18" charset="0"/>
            </a:endParaRPr>
          </a:p>
          <a:p>
            <a:pPr marL="449580">
              <a:spcAft>
                <a:spcPts val="0"/>
              </a:spcAft>
            </a:pPr>
            <a:r>
              <a:rPr lang="ru-RU" sz="3600" b="1" i="1" dirty="0" smtClean="0">
                <a:solidFill>
                  <a:schemeClr val="bg1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               вы </a:t>
            </a:r>
            <a:r>
              <a:rPr lang="ru-RU" sz="3600" b="1" i="1" dirty="0">
                <a:solidFill>
                  <a:schemeClr val="bg1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полезны людям.</a:t>
            </a:r>
            <a:endParaRPr lang="ru-RU" sz="3200" dirty="0">
              <a:solidFill>
                <a:schemeClr val="bg1"/>
              </a:solidFill>
              <a:effectLst/>
              <a:latin typeface="Century Gothic" panose="020B050202020202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0729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5898" y="1835562"/>
            <a:ext cx="1728192" cy="204338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562041" y="1820383"/>
            <a:ext cx="1728192" cy="204338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228184" y="1808403"/>
            <a:ext cx="1728192" cy="204338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2022798"/>
            <a:ext cx="107433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В</a:t>
            </a:r>
            <a:endParaRPr lang="ru-RU" sz="96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00B05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41324" y="2022797"/>
            <a:ext cx="107433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А</a:t>
            </a:r>
            <a:endParaRPr lang="ru-RU" sz="96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00B05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610174" y="2022796"/>
            <a:ext cx="107433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С</a:t>
            </a:r>
            <a:endParaRPr lang="ru-RU" sz="96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00B05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-1" y="291675"/>
            <a:ext cx="9144001" cy="837283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576628" y="308751"/>
            <a:ext cx="599074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0"/>
                <a:solidFill>
                  <a:srgbClr val="AE1517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 pitchFamily="34" charset="0"/>
              </a:rPr>
              <a:t>Личностные качества</a:t>
            </a:r>
            <a:endParaRPr lang="ru-RU" sz="4000" b="1" cap="none" spc="0" dirty="0">
              <a:ln w="0"/>
              <a:solidFill>
                <a:srgbClr val="AE1517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52963" y="4222971"/>
            <a:ext cx="299473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 pitchFamily="34" charset="0"/>
              </a:rPr>
              <a:t>ВНИМАНИЕ</a:t>
            </a:r>
            <a:endParaRPr lang="ru-RU" sz="4000" b="1" cap="none" spc="0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31227" y="4902416"/>
            <a:ext cx="343555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 pitchFamily="34" charset="0"/>
              </a:rPr>
              <a:t>АКТИВНОСТЬ</a:t>
            </a:r>
            <a:endParaRPr lang="ru-RU" sz="4000" b="1" cap="none" spc="0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283968" y="5610302"/>
            <a:ext cx="453681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 pitchFamily="34" charset="0"/>
              </a:rPr>
              <a:t>САМОКОНТРОЛЬ</a:t>
            </a:r>
            <a:endParaRPr lang="ru-RU" sz="4000" b="1" cap="none" spc="0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4139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95736" y="484415"/>
            <a:ext cx="488787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 pitchFamily="34" charset="0"/>
              </a:rPr>
              <a:t>Лист самооценки</a:t>
            </a:r>
            <a:endParaRPr lang="ru-RU" sz="4000" b="1" cap="none" spc="0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2767218" y="5004898"/>
            <a:ext cx="5859626" cy="1296144"/>
            <a:chOff x="2767218" y="5004898"/>
            <a:chExt cx="5859626" cy="1296144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2767218" y="5004898"/>
              <a:ext cx="5859626" cy="129614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6" name="Овал 5"/>
            <p:cNvSpPr/>
            <p:nvPr/>
          </p:nvSpPr>
          <p:spPr>
            <a:xfrm>
              <a:off x="2990842" y="5306515"/>
              <a:ext cx="720080" cy="71289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4976951" y="5291792"/>
              <a:ext cx="720080" cy="712894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>
              <a:off x="6903234" y="5306515"/>
              <a:ext cx="720080" cy="712894"/>
            </a:xfrm>
            <a:prstGeom prst="ellipse">
              <a:avLst/>
            </a:prstGeom>
            <a:solidFill>
              <a:srgbClr val="0C7C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3703323" y="5192625"/>
              <a:ext cx="569387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/>
            <a:p>
              <a:pPr algn="ctr"/>
              <a:r>
                <a:rPr lang="ru-RU" sz="5400" b="1" cap="none" spc="0" dirty="0" smtClean="0">
                  <a:ln/>
                  <a:solidFill>
                    <a:schemeClr val="accent4"/>
                  </a:solidFill>
                  <a:effectLst/>
                </a:rPr>
                <a:t>5</a:t>
              </a:r>
              <a:endParaRPr lang="ru-RU" sz="5400" b="1" cap="none" spc="0" dirty="0">
                <a:ln/>
                <a:solidFill>
                  <a:schemeClr val="accent4"/>
                </a:solidFill>
                <a:effectLst/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5697031" y="5191305"/>
              <a:ext cx="569388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/>
            <a:p>
              <a:pPr algn="ctr"/>
              <a:r>
                <a:rPr lang="ru-RU" sz="5400" b="1" dirty="0">
                  <a:ln/>
                  <a:solidFill>
                    <a:schemeClr val="accent4"/>
                  </a:solidFill>
                </a:rPr>
                <a:t>4</a:t>
              </a:r>
              <a:endParaRPr lang="ru-RU" sz="5400" b="1" cap="none" spc="0" dirty="0">
                <a:ln/>
                <a:solidFill>
                  <a:schemeClr val="accent4"/>
                </a:solidFill>
                <a:effectLst/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7636776" y="5165740"/>
              <a:ext cx="569388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/>
            <a:p>
              <a:pPr algn="ctr"/>
              <a:r>
                <a:rPr lang="ru-RU" sz="5400" b="1" dirty="0">
                  <a:ln/>
                  <a:solidFill>
                    <a:schemeClr val="accent4"/>
                  </a:solidFill>
                </a:rPr>
                <a:t>3</a:t>
              </a:r>
              <a:endParaRPr lang="ru-RU" sz="5400" b="1" cap="none" spc="0" dirty="0">
                <a:ln/>
                <a:solidFill>
                  <a:schemeClr val="accent4"/>
                </a:solidFill>
                <a:effectLst/>
              </a:endParaRPr>
            </a:p>
          </p:txBody>
        </p:sp>
      </p:grp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5714818"/>
              </p:ext>
            </p:extLst>
          </p:nvPr>
        </p:nvGraphicFramePr>
        <p:xfrm>
          <a:off x="179512" y="1697524"/>
          <a:ext cx="8712969" cy="2626487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1270754">
                  <a:extLst>
                    <a:ext uri="{9D8B030D-6E8A-4147-A177-3AD203B41FA5}">
                      <a16:colId xmlns:a16="http://schemas.microsoft.com/office/drawing/2014/main" val="2610310119"/>
                    </a:ext>
                  </a:extLst>
                </a:gridCol>
                <a:gridCol w="1393542">
                  <a:extLst>
                    <a:ext uri="{9D8B030D-6E8A-4147-A177-3AD203B41FA5}">
                      <a16:colId xmlns:a16="http://schemas.microsoft.com/office/drawing/2014/main" val="890123273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1258011477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167056311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2277455638"/>
                    </a:ext>
                  </a:extLst>
                </a:gridCol>
                <a:gridCol w="1080121">
                  <a:extLst>
                    <a:ext uri="{9D8B030D-6E8A-4147-A177-3AD203B41FA5}">
                      <a16:colId xmlns:a16="http://schemas.microsoft.com/office/drawing/2014/main" val="3449030145"/>
                    </a:ext>
                  </a:extLst>
                </a:gridCol>
              </a:tblGrid>
              <a:tr h="13714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Повторение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Проверка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домашнего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задания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Работа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с таблицей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«Сравни глобус и карту полушарий»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Работа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с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контурной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картой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Работа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 в группах «Заполни пропуски в тексте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»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Оценка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за </a:t>
                      </a:r>
                      <a:endParaRPr lang="ru-RU" sz="1400" dirty="0" smtClean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урок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2133057"/>
                  </a:ext>
                </a:extLst>
              </a:tr>
              <a:tr h="32461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 smtClean="0">
                        <a:effectLst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0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0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0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0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86412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0508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5198" y="0"/>
            <a:ext cx="9128802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86617" y="184827"/>
            <a:ext cx="885698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 pitchFamily="34" charset="0"/>
              </a:rPr>
              <a:t>Что изучили в разделе «Земной шар»?</a:t>
            </a:r>
            <a:endParaRPr lang="ru-RU" sz="3200" b="1" cap="none" spc="0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6" name="Рисунок 5" descr="http://bbeautyworld.ru/wp-content/uploads/2015/11/5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970" y="1016597"/>
            <a:ext cx="4782078" cy="29719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http://pixelbrush.ru/uploads/posts/2014-03/1395040463_y9fjcckv258vmu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930" y="3988532"/>
            <a:ext cx="2645106" cy="264510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 descr="http://cdn01.ru/files/users/images/3b/4c/3b4c586b84dc1aa36ee5068e181d6e1e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251036"/>
            <a:ext cx="5112568" cy="34399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 descr="http://www.kramola.info/sites/default/files/any_images/globu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103968"/>
            <a:ext cx="1653063" cy="19000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3423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0" y="0"/>
            <a:ext cx="9128802" cy="6853766"/>
          </a:xfrm>
          <a:prstGeom prst="rect">
            <a:avLst/>
          </a:prstGeom>
          <a:solidFill>
            <a:srgbClr val="0542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08203" y="4648855"/>
            <a:ext cx="6696744" cy="16165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2348381"/>
            <a:ext cx="6696744" cy="19635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76883" y="527721"/>
            <a:ext cx="6696744" cy="14293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Picture 8" descr="http://funforkids.ru/pictures/school21/school21097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921297" y="3052370"/>
            <a:ext cx="2027856" cy="3650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549576" y="4585376"/>
            <a:ext cx="286007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160">
                  <a:noFill/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Century Gothic" panose="020B0502020202020204" pitchFamily="34" charset="0"/>
              </a:rPr>
              <a:t>Вспомним …</a:t>
            </a:r>
            <a:endParaRPr lang="ru-RU" sz="3200" b="1" cap="none" spc="0" dirty="0">
              <a:ln w="10160">
                <a:noFill/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53772" y="2303973"/>
            <a:ext cx="226055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160">
                  <a:noFill/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Century Gothic" panose="020B0502020202020204" pitchFamily="34" charset="0"/>
              </a:rPr>
              <a:t>Узнаем …</a:t>
            </a:r>
            <a:endParaRPr lang="ru-RU" sz="3200" b="1" cap="none" spc="0" dirty="0">
              <a:ln w="10160">
                <a:noFill/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881329" y="490023"/>
            <a:ext cx="2771913" cy="584775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160">
                  <a:noFill/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Century Gothic" panose="020B0502020202020204" pitchFamily="34" charset="0"/>
              </a:rPr>
              <a:t>Научимся …</a:t>
            </a:r>
            <a:endParaRPr lang="ru-RU" sz="3200" b="1" cap="none" spc="0" dirty="0">
              <a:ln w="10160">
                <a:noFill/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11300" y="5062076"/>
            <a:ext cx="6130348" cy="1080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Calibri" panose="020F0502020204030204" pitchFamily="34" charset="0"/>
              </a:rPr>
              <a:t>Что такое </a:t>
            </a:r>
            <a:r>
              <a:rPr lang="ru-RU" sz="2000" b="1" dirty="0" smtClean="0">
                <a:latin typeface="Calibri" panose="020F0502020204030204" pitchFamily="34" charset="0"/>
              </a:rPr>
              <a:t>космос</a:t>
            </a:r>
            <a:r>
              <a:rPr lang="ru-RU" sz="2000" b="1" dirty="0">
                <a:latin typeface="Calibri" panose="020F0502020204030204" pitchFamily="34" charset="0"/>
              </a:rPr>
              <a:t>, Солнечная </a:t>
            </a:r>
            <a:r>
              <a:rPr lang="ru-RU" sz="2000" b="1" dirty="0" smtClean="0">
                <a:latin typeface="Calibri" panose="020F0502020204030204" pitchFamily="34" charset="0"/>
              </a:rPr>
              <a:t>система. Какую </a:t>
            </a:r>
            <a:r>
              <a:rPr lang="ru-RU" sz="2000" b="1" dirty="0">
                <a:latin typeface="Calibri" panose="020F0502020204030204" pitchFamily="34" charset="0"/>
              </a:rPr>
              <a:t>форму имеет Земля. С какими </a:t>
            </a:r>
            <a:r>
              <a:rPr lang="ru-RU" sz="2000" b="1" dirty="0" smtClean="0">
                <a:latin typeface="Calibri" panose="020F0502020204030204" pitchFamily="34" charset="0"/>
              </a:rPr>
              <a:t>формами изображениями </a:t>
            </a:r>
            <a:r>
              <a:rPr lang="ru-RU" sz="2000" b="1" dirty="0">
                <a:latin typeface="Calibri" panose="020F0502020204030204" pitchFamily="34" charset="0"/>
              </a:rPr>
              <a:t>земной поверхности уже познакомились.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53772" y="2857008"/>
            <a:ext cx="6326540" cy="1394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Как выглядит физическая карта полушарий, какие основные точки, линии, объекты изображены на ней, в чем сходство и различие физической карты полушарий и глобуса.</a:t>
            </a:r>
            <a:endParaRPr lang="ru-RU" sz="1600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887133" y="1037099"/>
            <a:ext cx="6476243" cy="75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Показывать основные 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точки, линии на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физической  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карте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полушарий, отмечать их на контурной карте.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Picture 4" descr="http://pixelbrush.ru/uploads/posts/2014-03/1395040463_y9fjcckv258vmu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290" y="490023"/>
            <a:ext cx="1318367" cy="131836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4435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28802" cy="69158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8" name="Picture 4" descr="http://10kr.ru/upload/iblock/be6/ecd2aee805d811e3aa86005056c00008_d29e10f6297340acb8700a06ec238bf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620688"/>
            <a:ext cx="4212468" cy="56166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трелка влево 6"/>
          <p:cNvSpPr/>
          <p:nvPr/>
        </p:nvSpPr>
        <p:spPr>
          <a:xfrm rot="485257">
            <a:off x="5176696" y="2562281"/>
            <a:ext cx="1936925" cy="288032"/>
          </a:xfrm>
          <a:prstGeom prst="leftArrow">
            <a:avLst>
              <a:gd name="adj1" fmla="val 36887"/>
              <a:gd name="adj2" fmla="val 50000"/>
            </a:avLst>
          </a:prstGeom>
          <a:solidFill>
            <a:srgbClr val="FFFF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789273" y="1164945"/>
            <a:ext cx="2024977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160">
                  <a:noFill/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Северный</a:t>
            </a:r>
          </a:p>
          <a:p>
            <a:pPr algn="ctr"/>
            <a:r>
              <a:rPr lang="ru-RU" sz="2800" b="1" cap="none" spc="0" dirty="0" smtClean="0">
                <a:ln w="10160">
                  <a:noFill/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полюс</a:t>
            </a:r>
            <a:endParaRPr lang="ru-RU" sz="2800" b="1" cap="none" spc="0" dirty="0">
              <a:ln w="10160">
                <a:noFill/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9200" y="4354448"/>
            <a:ext cx="1557992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160">
                  <a:noFill/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Южный</a:t>
            </a:r>
          </a:p>
          <a:p>
            <a:pPr algn="ctr"/>
            <a:r>
              <a:rPr lang="ru-RU" sz="2800" b="1" cap="none" spc="0" dirty="0" smtClean="0">
                <a:ln w="10160">
                  <a:noFill/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полюс</a:t>
            </a:r>
            <a:endParaRPr lang="ru-RU" sz="2800" b="1" cap="none" spc="0" dirty="0">
              <a:ln w="10160">
                <a:noFill/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911119" y="2529231"/>
            <a:ext cx="1791003" cy="954107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0160">
                  <a:noFill/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Линия </a:t>
            </a:r>
          </a:p>
          <a:p>
            <a:pPr algn="ctr"/>
            <a:r>
              <a:rPr lang="ru-RU" sz="2800" b="1" dirty="0" smtClean="0">
                <a:ln w="10160">
                  <a:noFill/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э</a:t>
            </a:r>
            <a:r>
              <a:rPr lang="ru-RU" sz="2800" b="1" cap="none" spc="0" dirty="0" smtClean="0">
                <a:ln w="10160">
                  <a:noFill/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кватора</a:t>
            </a:r>
            <a:endParaRPr lang="ru-RU" sz="2800" b="1" cap="none" spc="0" dirty="0">
              <a:ln w="10160">
                <a:noFill/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3563888" y="620688"/>
            <a:ext cx="1974515" cy="4544773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1" name="Стрелка влево 10"/>
          <p:cNvSpPr/>
          <p:nvPr/>
        </p:nvSpPr>
        <p:spPr>
          <a:xfrm rot="10498057">
            <a:off x="1403187" y="699331"/>
            <a:ext cx="2141676" cy="365915"/>
          </a:xfrm>
          <a:prstGeom prst="leftArrow">
            <a:avLst>
              <a:gd name="adj1" fmla="val 35161"/>
              <a:gd name="adj2" fmla="val 50000"/>
            </a:avLst>
          </a:prstGeom>
          <a:solidFill>
            <a:srgbClr val="FFFF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 rot="20148998">
            <a:off x="3752531" y="1228403"/>
            <a:ext cx="198778" cy="206546"/>
          </a:xfrm>
          <a:prstGeom prst="ellipse">
            <a:avLst/>
          </a:prstGeom>
          <a:solidFill>
            <a:srgbClr val="95CF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Стрелка влево 1"/>
          <p:cNvSpPr/>
          <p:nvPr/>
        </p:nvSpPr>
        <p:spPr>
          <a:xfrm rot="485257">
            <a:off x="3854759" y="1396516"/>
            <a:ext cx="3312368" cy="288032"/>
          </a:xfrm>
          <a:prstGeom prst="leftArrow">
            <a:avLst>
              <a:gd name="adj1" fmla="val 34668"/>
              <a:gd name="adj2" fmla="val 50000"/>
            </a:avLst>
          </a:prstGeom>
          <a:solidFill>
            <a:srgbClr val="FFFF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 rot="20148998">
            <a:off x="5145677" y="4373022"/>
            <a:ext cx="198778" cy="206546"/>
          </a:xfrm>
          <a:prstGeom prst="ellipse">
            <a:avLst/>
          </a:prstGeom>
          <a:solidFill>
            <a:srgbClr val="FF11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лево 5"/>
          <p:cNvSpPr/>
          <p:nvPr/>
        </p:nvSpPr>
        <p:spPr>
          <a:xfrm rot="10334765">
            <a:off x="1923021" y="4558971"/>
            <a:ext cx="3340197" cy="302267"/>
          </a:xfrm>
          <a:prstGeom prst="leftArrow">
            <a:avLst>
              <a:gd name="adj1" fmla="val 42327"/>
              <a:gd name="adj2" fmla="val 50000"/>
            </a:avLst>
          </a:prstGeom>
          <a:solidFill>
            <a:srgbClr val="FFFF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63471" y="371603"/>
            <a:ext cx="1497589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160">
                  <a:noFill/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Земная</a:t>
            </a:r>
          </a:p>
          <a:p>
            <a:pPr algn="ctr"/>
            <a:r>
              <a:rPr lang="ru-RU" sz="2800" b="1" cap="none" spc="0" dirty="0" smtClean="0">
                <a:ln w="10160">
                  <a:noFill/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ось</a:t>
            </a:r>
            <a:endParaRPr lang="ru-RU" sz="2800" b="1" cap="none" spc="0" dirty="0">
              <a:ln w="10160">
                <a:noFill/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44787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" grpId="0"/>
      <p:bldP spid="9" grpId="0"/>
      <p:bldP spid="10" grpId="0" animBg="1"/>
      <p:bldP spid="11" grpId="0" animBg="1"/>
      <p:bldP spid="12" grpId="0" animBg="1"/>
      <p:bldP spid="2" grpId="0" animBg="1"/>
      <p:bldP spid="14" grpId="0" animBg="1"/>
      <p:bldP spid="6" grpId="0" animBg="1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23148" y="-22530"/>
            <a:ext cx="9167148" cy="69158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" name="Picture 4" descr="http://10kr.ru/upload/iblock/be6/ecd2aee805d811e3aa86005056c00008_d29e10f6297340acb8700a06ec238bf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79396"/>
            <a:ext cx="4212468" cy="56166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festival.1september.ru/articles/532105/img2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42" t="4425" r="49950" b="2954"/>
          <a:stretch/>
        </p:blipFill>
        <p:spPr bwMode="auto">
          <a:xfrm rot="3992200">
            <a:off x="3415655" y="10829"/>
            <a:ext cx="1949540" cy="357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festival.1september.ru/articles/532105/img2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50" t="4425" r="7304" b="2954"/>
          <a:stretch/>
        </p:blipFill>
        <p:spPr bwMode="auto">
          <a:xfrm rot="3968067">
            <a:off x="4147656" y="1942872"/>
            <a:ext cx="2155942" cy="3625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422550" y="1391721"/>
            <a:ext cx="2275751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>
                <a:ln w="10160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с</a:t>
            </a:r>
            <a:r>
              <a:rPr lang="ru-RU" sz="2800" b="1" cap="none" spc="0" dirty="0" smtClean="0">
                <a:ln w="10160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еверное</a:t>
            </a:r>
          </a:p>
          <a:p>
            <a:pPr algn="ctr"/>
            <a:r>
              <a:rPr lang="ru-RU" sz="2800" b="1" cap="none" spc="0" dirty="0" smtClean="0">
                <a:ln w="10160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полушарие</a:t>
            </a:r>
            <a:endParaRPr lang="ru-RU" sz="2800" b="1" cap="none" spc="0" dirty="0">
              <a:ln w="10160">
                <a:noFill/>
                <a:prstDash val="solid"/>
              </a:ln>
              <a:solidFill>
                <a:schemeClr val="bg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95936" y="2879918"/>
            <a:ext cx="2275751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0160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южное</a:t>
            </a:r>
            <a:endParaRPr lang="ru-RU" sz="2800" b="1" cap="none" spc="0" dirty="0" smtClean="0">
              <a:ln w="10160">
                <a:noFill/>
                <a:prstDash val="solid"/>
              </a:ln>
              <a:solidFill>
                <a:schemeClr val="bg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ru-RU" sz="2800" b="1" cap="none" spc="0" dirty="0" smtClean="0">
                <a:ln w="10160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полушарие</a:t>
            </a:r>
            <a:endParaRPr lang="ru-RU" sz="2800" b="1" cap="none" spc="0" dirty="0">
              <a:ln w="10160">
                <a:noFill/>
                <a:prstDash val="solid"/>
              </a:ln>
              <a:solidFill>
                <a:schemeClr val="bg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09244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-23148" y="-22530"/>
            <a:ext cx="9167148" cy="69158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1899673"/>
              </p:ext>
            </p:extLst>
          </p:nvPr>
        </p:nvGraphicFramePr>
        <p:xfrm>
          <a:off x="644232" y="692696"/>
          <a:ext cx="8208911" cy="50981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6384">
                  <a:extLst>
                    <a:ext uri="{9D8B030D-6E8A-4147-A177-3AD203B41FA5}">
                      <a16:colId xmlns:a16="http://schemas.microsoft.com/office/drawing/2014/main" val="1172051846"/>
                    </a:ext>
                  </a:extLst>
                </a:gridCol>
                <a:gridCol w="2012978">
                  <a:extLst>
                    <a:ext uri="{9D8B030D-6E8A-4147-A177-3AD203B41FA5}">
                      <a16:colId xmlns:a16="http://schemas.microsoft.com/office/drawing/2014/main" val="3405881939"/>
                    </a:ext>
                  </a:extLst>
                </a:gridCol>
                <a:gridCol w="2739549">
                  <a:extLst>
                    <a:ext uri="{9D8B030D-6E8A-4147-A177-3AD203B41FA5}">
                      <a16:colId xmlns:a16="http://schemas.microsoft.com/office/drawing/2014/main" val="294185005"/>
                    </a:ext>
                  </a:extLst>
                </a:gridCol>
              </a:tblGrid>
              <a:tr h="979309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6521899"/>
                  </a:ext>
                </a:extLst>
              </a:tr>
              <a:tr h="1180931"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</a:pPr>
                      <a:r>
                        <a:rPr lang="ru-RU" sz="2000" dirty="0" smtClean="0"/>
                        <a:t>Какая территория изображена?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9519094"/>
                  </a:ext>
                </a:extLst>
              </a:tr>
              <a:tr h="979309">
                <a:tc>
                  <a:txBody>
                    <a:bodyPr/>
                    <a:lstStyle/>
                    <a:p>
                      <a:endParaRPr lang="ru-RU" sz="2000" dirty="0" smtClean="0"/>
                    </a:p>
                    <a:p>
                      <a:r>
                        <a:rPr lang="ru-RU" sz="2000" dirty="0" smtClean="0"/>
                        <a:t>Форма изображения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4578768"/>
                  </a:ext>
                </a:extLst>
              </a:tr>
              <a:tr h="979309">
                <a:tc>
                  <a:txBody>
                    <a:bodyPr/>
                    <a:lstStyle/>
                    <a:p>
                      <a:endParaRPr lang="ru-RU" sz="2000" dirty="0" smtClean="0"/>
                    </a:p>
                    <a:p>
                      <a:r>
                        <a:rPr lang="ru-RU" sz="2000" dirty="0" smtClean="0"/>
                        <a:t>Отличие условных цветов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446800"/>
                  </a:ext>
                </a:extLst>
              </a:tr>
              <a:tr h="979309">
                <a:tc>
                  <a:txBody>
                    <a:bodyPr/>
                    <a:lstStyle/>
                    <a:p>
                      <a:endParaRPr lang="ru-RU" sz="2000" dirty="0" smtClean="0"/>
                    </a:p>
                    <a:p>
                      <a:r>
                        <a:rPr lang="ru-RU" sz="2000" dirty="0" smtClean="0"/>
                        <a:t>Отличие условных знаков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3292958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974215" y="1001117"/>
            <a:ext cx="2824812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Признаки сравнения</a:t>
            </a:r>
            <a:endParaRPr lang="ru-RU" sz="20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38191" y="827551"/>
            <a:ext cx="246054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Физическая к</a:t>
            </a:r>
            <a:r>
              <a:rPr lang="ru-RU" sz="20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арта</a:t>
            </a:r>
          </a:p>
          <a:p>
            <a:pPr algn="ctr"/>
            <a:r>
              <a:rPr lang="ru-RU" sz="20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полушарий</a:t>
            </a:r>
            <a:endParaRPr lang="ru-RU" sz="20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88715" y="1001117"/>
            <a:ext cx="1069203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Глобус</a:t>
            </a:r>
            <a:endParaRPr lang="ru-RU" sz="20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56214" y="1883080"/>
            <a:ext cx="1534203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i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Вся Земля</a:t>
            </a:r>
            <a:endParaRPr lang="ru-RU" sz="2000" b="1" i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41633" y="3089218"/>
            <a:ext cx="124547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</a:t>
            </a:r>
            <a:r>
              <a:rPr lang="ru-RU" sz="2000" b="1" i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лоская</a:t>
            </a:r>
            <a:endParaRPr lang="ru-RU" sz="2000" b="1" i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361198" y="3079976"/>
            <a:ext cx="150534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</a:t>
            </a:r>
            <a:r>
              <a:rPr lang="ru-RU" sz="2000" b="1" i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бъёмная</a:t>
            </a:r>
            <a:endParaRPr lang="ru-RU" sz="2000" b="1" i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43418" y="4040238"/>
            <a:ext cx="74090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</a:t>
            </a:r>
            <a:r>
              <a:rPr lang="ru-RU" sz="2000" b="1" i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ет</a:t>
            </a:r>
            <a:endParaRPr lang="ru-RU" sz="2000" b="1" i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697267" y="1883080"/>
            <a:ext cx="1534203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i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Вся Земля</a:t>
            </a:r>
            <a:endParaRPr lang="ru-RU" sz="2000" b="1" i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093914" y="5020181"/>
            <a:ext cx="74090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</a:t>
            </a:r>
            <a:r>
              <a:rPr lang="ru-RU" sz="2000" b="1" i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ет</a:t>
            </a:r>
            <a:endParaRPr lang="ru-RU" sz="2000" b="1" i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735468" y="5000500"/>
            <a:ext cx="74090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</a:t>
            </a:r>
            <a:r>
              <a:rPr lang="ru-RU" sz="2000" b="1" i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ет</a:t>
            </a:r>
            <a:endParaRPr lang="ru-RU" sz="2000" b="1" i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998009" y="4039930"/>
            <a:ext cx="74090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</a:t>
            </a:r>
            <a:r>
              <a:rPr lang="ru-RU" sz="2000" b="1" i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ет</a:t>
            </a:r>
            <a:endParaRPr lang="ru-RU" sz="2000" b="1" i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36568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zemla222</Template>
  <TotalTime>1417</TotalTime>
  <Words>450</Words>
  <Application>Microsoft Office PowerPoint</Application>
  <PresentationFormat>Экран (4:3)</PresentationFormat>
  <Paragraphs>164</Paragraphs>
  <Slides>15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Century Gothic</vt:lpstr>
      <vt:lpstr>Constantia</vt:lpstr>
      <vt:lpstr>Times New Roman</vt:lpstr>
      <vt:lpstr>Modèle par défaut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dc:description>Image credit to FreeDigitalPhotos.net</dc:description>
  <cp:lastModifiedBy>Елена</cp:lastModifiedBy>
  <cp:revision>48</cp:revision>
  <dcterms:created xsi:type="dcterms:W3CDTF">2017-01-27T17:52:46Z</dcterms:created>
  <dcterms:modified xsi:type="dcterms:W3CDTF">2017-09-13T11:45:33Z</dcterms:modified>
</cp:coreProperties>
</file>