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59" r:id="rId4"/>
    <p:sldId id="266" r:id="rId5"/>
    <p:sldId id="261" r:id="rId6"/>
    <p:sldId id="267" r:id="rId7"/>
    <p:sldId id="277" r:id="rId8"/>
    <p:sldId id="278" r:id="rId9"/>
    <p:sldId id="269" r:id="rId10"/>
    <p:sldId id="270" r:id="rId11"/>
    <p:sldId id="271" r:id="rId12"/>
    <p:sldId id="274" r:id="rId13"/>
    <p:sldId id="275" r:id="rId14"/>
  </p:sldIdLst>
  <p:sldSz cx="9144000" cy="6858000" type="screen4x3"/>
  <p:notesSz cx="6858000" cy="9144000"/>
  <p:embeddedFontLst>
    <p:embeddedFont>
      <p:font typeface="Vesna" charset="0"/>
      <p:regular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03648" y="620688"/>
            <a:ext cx="7344816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sna" pitchFamily="2" charset="0"/>
                <a:ea typeface="+mj-ea"/>
                <a:cs typeface="+mj-cs"/>
              </a:rPr>
              <a:t>«Фотосинтез»</a:t>
            </a:r>
            <a:endParaRPr kumimoji="0" lang="ru-RU" sz="66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sn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284984"/>
            <a:ext cx="5040560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 ученики 6 класса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Руководитель: учитель биологии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Бельская Ю.А.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Опыт №1«Образование </a:t>
            </a:r>
            <a:r>
              <a:rPr lang="ru-RU" sz="3200" dirty="0"/>
              <a:t>крахмала в листьях на свету»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145" y="1600201"/>
            <a:ext cx="6775710" cy="3989040"/>
          </a:xfrm>
        </p:spPr>
      </p:pic>
      <p:sp>
        <p:nvSpPr>
          <p:cNvPr id="5" name="TextBox 4"/>
          <p:cNvSpPr txBox="1"/>
          <p:nvPr/>
        </p:nvSpPr>
        <p:spPr>
          <a:xfrm>
            <a:off x="611560" y="5877272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Крахмал образовался в клетках освещенной части листа. </a:t>
            </a:r>
          </a:p>
          <a:p>
            <a:pPr algn="ctr"/>
            <a:r>
              <a:rPr lang="ru-RU" dirty="0" smtClean="0"/>
              <a:t>Вывод: фотосинтез происходит только на свету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6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3200" dirty="0"/>
              <a:t>Опыт №2 </a:t>
            </a:r>
            <a:r>
              <a:rPr lang="ru-RU" sz="3200" dirty="0" smtClean="0"/>
              <a:t>«Необходимость углекислого газа для образования крахмала»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28800"/>
            <a:ext cx="5949683" cy="4098154"/>
          </a:xfrm>
        </p:spPr>
      </p:pic>
      <p:sp>
        <p:nvSpPr>
          <p:cNvPr id="7" name="TextBox 6"/>
          <p:cNvSpPr txBox="1"/>
          <p:nvPr/>
        </p:nvSpPr>
        <p:spPr>
          <a:xfrm>
            <a:off x="395536" y="5589240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Лист не окрашивается в синий цвет, так как крахмала в нем нет. </a:t>
            </a:r>
          </a:p>
          <a:p>
            <a:r>
              <a:rPr lang="ru-RU" dirty="0" smtClean="0"/>
              <a:t>Вывод: для образования крахмала, кроме света и воды, необходим углекислый газ.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08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</a:rPr>
              <a:t>Сколько </a:t>
            </a:r>
            <a:r>
              <a:rPr lang="ru-RU" sz="3100" dirty="0">
                <a:solidFill>
                  <a:schemeClr val="accent6">
                    <a:lumMod val="75000"/>
                  </a:schemeClr>
                </a:solidFill>
              </a:rPr>
              <a:t>гектаров леса необходимо для того, чтобы население </a:t>
            </a: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</a:rPr>
              <a:t>наших сёл</a:t>
            </a: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100" dirty="0">
                <a:solidFill>
                  <a:schemeClr val="accent6">
                    <a:lumMod val="75000"/>
                  </a:schemeClr>
                </a:solidFill>
              </a:rPr>
              <a:t>не страдало от кислородного голодания?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225" y="2349500"/>
            <a:ext cx="5035550" cy="3776663"/>
          </a:xfrm>
        </p:spPr>
      </p:pic>
    </p:spTree>
    <p:extLst>
      <p:ext uri="{BB962C8B-B14F-4D97-AF65-F5344CB8AC3E}">
        <p14:creationId xmlns:p14="http://schemas.microsoft.com/office/powerpoint/2010/main" val="418931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*Численность населения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с.Болтова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.Лушники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и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с.Бедрино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- 1303 человека</a:t>
            </a:r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/>
              <a:t>Человек </a:t>
            </a:r>
            <a:r>
              <a:rPr lang="ru-RU" sz="2400" i="1" dirty="0"/>
              <a:t>в среднем за сутки потребляет 430 граммов кислорода, а выдыхает 900 граммов углекислого газа. 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*Жителями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сёл за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сутки выделяется </a:t>
            </a:r>
            <a:r>
              <a:rPr lang="ru-RU" sz="2800" u="sng" dirty="0" smtClean="0">
                <a:solidFill>
                  <a:schemeClr val="accent6">
                    <a:lumMod val="75000"/>
                  </a:schemeClr>
                </a:solidFill>
              </a:rPr>
              <a:t>1173 кг углекислого газа</a:t>
            </a:r>
          </a:p>
          <a:p>
            <a:pPr marL="0" indent="0">
              <a:buNone/>
            </a:pPr>
            <a:r>
              <a:rPr lang="ru-RU" sz="2800" dirty="0"/>
              <a:t>*</a:t>
            </a:r>
            <a:r>
              <a:rPr lang="ru-RU" sz="2800" dirty="0" smtClean="0">
                <a:solidFill>
                  <a:srgbClr val="339933"/>
                </a:solidFill>
              </a:rPr>
              <a:t>Жители </a:t>
            </a:r>
            <a:r>
              <a:rPr lang="ru-RU" sz="2800" dirty="0" smtClean="0">
                <a:solidFill>
                  <a:srgbClr val="339933"/>
                </a:solidFill>
              </a:rPr>
              <a:t>сёл</a:t>
            </a:r>
            <a:r>
              <a:rPr lang="ru-RU" sz="2800" dirty="0" smtClean="0">
                <a:solidFill>
                  <a:srgbClr val="339933"/>
                </a:solidFill>
              </a:rPr>
              <a:t> </a:t>
            </a:r>
            <a:r>
              <a:rPr lang="ru-RU" sz="2800" dirty="0">
                <a:solidFill>
                  <a:srgbClr val="339933"/>
                </a:solidFill>
              </a:rPr>
              <a:t>за </a:t>
            </a:r>
            <a:r>
              <a:rPr lang="ru-RU" sz="2800" dirty="0" smtClean="0">
                <a:solidFill>
                  <a:srgbClr val="339933"/>
                </a:solidFill>
              </a:rPr>
              <a:t>сутки потребляют</a:t>
            </a:r>
            <a:r>
              <a:rPr lang="ru-RU" sz="2800" u="sng" dirty="0" smtClean="0">
                <a:solidFill>
                  <a:srgbClr val="339933"/>
                </a:solidFill>
              </a:rPr>
              <a:t> 560 кг кислорода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*Для 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восстановления нормального состава воздуха необходимо</a:t>
            </a:r>
            <a:r>
              <a:rPr lang="ru-RU" sz="28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800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6,5га 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леса. </a:t>
            </a:r>
          </a:p>
        </p:txBody>
      </p:sp>
    </p:spTree>
    <p:extLst>
      <p:ext uri="{BB962C8B-B14F-4D97-AF65-F5344CB8AC3E}">
        <p14:creationId xmlns:p14="http://schemas.microsoft.com/office/powerpoint/2010/main" val="34897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8577995" cy="5472608"/>
          </a:xfrm>
        </p:spPr>
      </p:pic>
      <p:sp>
        <p:nvSpPr>
          <p:cNvPr id="5" name="TextBox 4"/>
          <p:cNvSpPr txBox="1"/>
          <p:nvPr/>
        </p:nvSpPr>
        <p:spPr>
          <a:xfrm>
            <a:off x="899592" y="1556792"/>
            <a:ext cx="32403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 питается растение, какую пищу оно поглощает и как оно это делает?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185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19672" y="836712"/>
            <a:ext cx="3456384" cy="561662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Цель </a:t>
            </a:r>
            <a:r>
              <a:rPr lang="ru-RU" b="1" dirty="0"/>
              <a:t>работы</a:t>
            </a:r>
            <a:r>
              <a:rPr lang="ru-RU" b="1" dirty="0" smtClean="0"/>
              <a:t>: </a:t>
            </a:r>
            <a:r>
              <a:rPr lang="ru-RU" dirty="0" smtClean="0"/>
              <a:t>опытным </a:t>
            </a:r>
            <a:r>
              <a:rPr lang="ru-RU" dirty="0"/>
              <a:t>путем доказать наличие крахмала в зеленых листьях </a:t>
            </a:r>
            <a:r>
              <a:rPr lang="ru-RU" dirty="0" smtClean="0"/>
              <a:t>растений и </a:t>
            </a:r>
            <a:r>
              <a:rPr lang="ru-RU" dirty="0"/>
              <a:t>необходимость углекислого газа для образования крахмала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764704"/>
            <a:ext cx="2880320" cy="5120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Задачи:</a:t>
            </a:r>
          </a:p>
          <a:p>
            <a:pPr marL="0" indent="0">
              <a:buNone/>
            </a:pPr>
            <a:r>
              <a:rPr lang="ru-RU" dirty="0" smtClean="0"/>
              <a:t>1.Узнать что такое «фотосинтез»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Познакомиться с историей открытия фотосинтеза, с условиями, необходимыми для этого процесса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 </a:t>
            </a:r>
            <a:r>
              <a:rPr lang="ru-RU" dirty="0" smtClean="0"/>
              <a:t>Провести опыты и наблюдения</a:t>
            </a:r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/>
              <a:t>Подсчитать сколько гектаров леса необходимо для того, чтобы население </a:t>
            </a:r>
            <a:r>
              <a:rPr lang="ru-RU" dirty="0" err="1" smtClean="0"/>
              <a:t>с.Болтова</a:t>
            </a:r>
            <a:r>
              <a:rPr lang="ru-RU" dirty="0" smtClean="0"/>
              <a:t>, </a:t>
            </a:r>
            <a:r>
              <a:rPr lang="ru-RU" dirty="0" err="1" smtClean="0"/>
              <a:t>с.Лушники</a:t>
            </a:r>
            <a:r>
              <a:rPr lang="ru-RU" dirty="0" smtClean="0"/>
              <a:t> и </a:t>
            </a:r>
            <a:r>
              <a:rPr lang="ru-RU" dirty="0" err="1" smtClean="0"/>
              <a:t>с.Бедрино</a:t>
            </a:r>
            <a:r>
              <a:rPr lang="ru-RU" dirty="0" smtClean="0"/>
              <a:t> </a:t>
            </a:r>
            <a:r>
              <a:rPr lang="ru-RU" dirty="0"/>
              <a:t>не страдало от кислородного голодания?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22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0156" y="427305"/>
            <a:ext cx="84603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/>
              <a:t> 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1043608" y="827416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Фотосинтез</a:t>
            </a:r>
            <a:r>
              <a:rPr lang="ru-RU" sz="2400" dirty="0" smtClean="0"/>
              <a:t>– </a:t>
            </a:r>
            <a:r>
              <a:rPr lang="ru-RU" sz="2400" dirty="0"/>
              <a:t>(«фото»-свет, «синтез»-образование)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это </a:t>
            </a:r>
            <a:r>
              <a:rPr lang="ru-RU" sz="2400" dirty="0">
                <a:solidFill>
                  <a:srgbClr val="FF0000"/>
                </a:solidFill>
              </a:rPr>
              <a:t>образование на свету в листьях из углекислого газа и воды органических соединений.</a:t>
            </a:r>
            <a:r>
              <a:rPr lang="ru-RU" sz="2400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92055"/>
            <a:ext cx="7339194" cy="2614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2" y="188640"/>
            <a:ext cx="8910903" cy="6233365"/>
          </a:xfrm>
        </p:spPr>
      </p:pic>
      <p:sp>
        <p:nvSpPr>
          <p:cNvPr id="7" name="TextBox 6"/>
          <p:cNvSpPr txBox="1"/>
          <p:nvPr/>
        </p:nvSpPr>
        <p:spPr>
          <a:xfrm>
            <a:off x="611560" y="551723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Вывод</a:t>
            </a:r>
            <a:r>
              <a:rPr lang="ru-RU" dirty="0"/>
              <a:t>: растения очищают воздух и делают его пригодным для дыхания.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90872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В 1771 году английский химик Джозеф Пристли проделал следующий опыт: он посадил мышь под стеклянный колпак, и через 5 часов мышь погибла. При внесении же под колпак веточки мяты мышь осталась живой.</a:t>
            </a:r>
          </a:p>
        </p:txBody>
      </p:sp>
    </p:spTree>
    <p:extLst>
      <p:ext uri="{BB962C8B-B14F-4D97-AF65-F5344CB8AC3E}">
        <p14:creationId xmlns:p14="http://schemas.microsoft.com/office/powerpoint/2010/main" val="428443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2962672" cy="373042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Голландский ученый Ян </a:t>
            </a:r>
            <a:r>
              <a:rPr lang="ru-RU" sz="2400" dirty="0" err="1">
                <a:latin typeface="+mn-lt"/>
              </a:rPr>
              <a:t>Ингенхауз</a:t>
            </a:r>
            <a:r>
              <a:rPr lang="ru-RU" sz="2400" dirty="0">
                <a:latin typeface="+mn-lt"/>
              </a:rPr>
              <a:t> в 1779 году показал, что непременным условием удачного опыта является наличие солнечного света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980728"/>
            <a:ext cx="4137943" cy="4562347"/>
          </a:xfrm>
        </p:spPr>
      </p:pic>
      <p:sp>
        <p:nvSpPr>
          <p:cNvPr id="5" name="TextBox 4"/>
          <p:cNvSpPr txBox="1"/>
          <p:nvPr/>
        </p:nvSpPr>
        <p:spPr>
          <a:xfrm>
            <a:off x="4139952" y="5805264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Ян </a:t>
            </a:r>
            <a:r>
              <a:rPr lang="ru-RU" sz="2400" dirty="0" err="1" smtClean="0"/>
              <a:t>Ингенхауз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61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908720"/>
            <a:ext cx="3970784" cy="4464496"/>
          </a:xfrm>
        </p:spPr>
        <p:txBody>
          <a:bodyPr>
            <a:noAutofit/>
          </a:bodyPr>
          <a:lstStyle/>
          <a:p>
            <a:r>
              <a:rPr lang="ru-RU" sz="2000" dirty="0"/>
              <a:t>Поместил ветку элодеи под водой, прикрыв опрокинутой воронкой, а на шейку воронки надел пробирку. На солнечном свету из растения(сквозь воду)в пробирку устремились пузырьки газа. Когда пробирка достаточно наполнилась газом, </a:t>
            </a:r>
            <a:r>
              <a:rPr lang="ru-RU" sz="2000" dirty="0" smtClean="0"/>
              <a:t>Ян </a:t>
            </a:r>
            <a:r>
              <a:rPr lang="ru-RU" sz="2000" dirty="0" err="1" smtClean="0"/>
              <a:t>Ингенхауз</a:t>
            </a:r>
            <a:r>
              <a:rPr lang="ru-RU" sz="2000" dirty="0" smtClean="0"/>
              <a:t> </a:t>
            </a:r>
            <a:r>
              <a:rPr lang="ru-RU" sz="2000" dirty="0"/>
              <a:t>опустил в пробирку тлеющую </a:t>
            </a:r>
            <a:r>
              <a:rPr lang="ru-RU" sz="2000" dirty="0" smtClean="0"/>
              <a:t>лучинку, </a:t>
            </a:r>
            <a:r>
              <a:rPr lang="ru-RU" sz="2000" dirty="0"/>
              <a:t>она ярко вспыхнула. </a:t>
            </a:r>
            <a:r>
              <a:rPr lang="ru-RU" sz="2000" dirty="0" smtClean="0"/>
              <a:t>Этот опыт доказывает, что  </a:t>
            </a:r>
            <a:r>
              <a:rPr lang="ru-RU" sz="2000" dirty="0"/>
              <a:t>растения выделяют чистейший кислород.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3960440" cy="5802190"/>
          </a:xfrm>
        </p:spPr>
      </p:pic>
    </p:spTree>
    <p:extLst>
      <p:ext uri="{BB962C8B-B14F-4D97-AF65-F5344CB8AC3E}">
        <p14:creationId xmlns:p14="http://schemas.microsoft.com/office/powerpoint/2010/main" val="417849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Условия, необходимые для фотосинтеза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Свет</a:t>
            </a:r>
          </a:p>
          <a:p>
            <a:r>
              <a:rPr lang="ru-RU" dirty="0" smtClean="0"/>
              <a:t>Хлорофилл</a:t>
            </a:r>
          </a:p>
          <a:p>
            <a:r>
              <a:rPr lang="ru-RU" dirty="0" smtClean="0"/>
              <a:t>Вода</a:t>
            </a:r>
          </a:p>
          <a:p>
            <a:r>
              <a:rPr lang="ru-RU" dirty="0" smtClean="0"/>
              <a:t>Углекислый газ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197" y="1324942"/>
            <a:ext cx="2047875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48880"/>
            <a:ext cx="2448272" cy="18340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97" y="4114183"/>
            <a:ext cx="2620081" cy="17440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141" y="4869160"/>
            <a:ext cx="2827387" cy="159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400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Vesna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Голландский ученый Ян Ингенхауз в 1779 году показал, что непременным условием удачного опыта является наличие солнечного света</vt:lpstr>
      <vt:lpstr>Поместил ветку элодеи под водой, прикрыв опрокинутой воронкой, а на шейку воронки надел пробирку. На солнечном свету из растения(сквозь воду)в пробирку устремились пузырьки газа. Когда пробирка достаточно наполнилась газом, Ян Ингенхауз опустил в пробирку тлеющую лучинку, она ярко вспыхнула. Этот опыт доказывает, что  растения выделяют чистейший кислород.</vt:lpstr>
      <vt:lpstr>Условия, необходимые для фотосинтеза</vt:lpstr>
      <vt:lpstr>Опыт №1«Образование крахмала в листьях на свету»</vt:lpstr>
      <vt:lpstr>Опыт №2 «Необходимость углекислого газа для образования крахмала»</vt:lpstr>
      <vt:lpstr>Сколько гектаров леса необходимо для того, чтобы население наших сёл не страдало от кислородного голодания?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Админ</cp:lastModifiedBy>
  <cp:revision>45</cp:revision>
  <dcterms:created xsi:type="dcterms:W3CDTF">2013-08-23T08:38:35Z</dcterms:created>
  <dcterms:modified xsi:type="dcterms:W3CDTF">2017-03-02T04:32:12Z</dcterms:modified>
</cp:coreProperties>
</file>