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5"/>
  </p:notesMasterIdLst>
  <p:sldIdLst>
    <p:sldId id="256" r:id="rId2"/>
    <p:sldId id="258" r:id="rId3"/>
    <p:sldId id="271" r:id="rId4"/>
    <p:sldId id="260" r:id="rId5"/>
    <p:sldId id="261" r:id="rId6"/>
    <p:sldId id="262" r:id="rId7"/>
    <p:sldId id="264" r:id="rId8"/>
    <p:sldId id="265" r:id="rId9"/>
    <p:sldId id="266" r:id="rId10"/>
    <p:sldId id="267" r:id="rId11"/>
    <p:sldId id="268" r:id="rId12"/>
    <p:sldId id="272" r:id="rId13"/>
    <p:sldId id="273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7E2147-D25A-4AA7-A1AA-7ABEE17C8F98}" type="datetimeFigureOut">
              <a:rPr lang="ru-RU" smtClean="0"/>
              <a:t>25.05.2017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653EC8-D8F2-48C8-9E4C-85B92DFC4D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934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2CEF3B4-C1B6-4EFE-9038-68B152449CD6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CC689-47D2-4F15-8F7E-BF63700D4BFF}" type="datetimeFigureOut">
              <a:rPr lang="ru-RU" smtClean="0"/>
              <a:t>25.05.2017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DB636-F667-4B7B-BB32-30B724DB7C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CC689-47D2-4F15-8F7E-BF63700D4BFF}" type="datetimeFigureOut">
              <a:rPr lang="ru-RU" smtClean="0"/>
              <a:t>25.05.2017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DB636-F667-4B7B-BB32-30B724DB7C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CC689-47D2-4F15-8F7E-BF63700D4BFF}" type="datetimeFigureOut">
              <a:rPr lang="ru-RU" smtClean="0"/>
              <a:t>25.05.2017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DB636-F667-4B7B-BB32-30B724DB7C9A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CC689-47D2-4F15-8F7E-BF63700D4BFF}" type="datetimeFigureOut">
              <a:rPr lang="ru-RU" smtClean="0"/>
              <a:t>25.05.2017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DB636-F667-4B7B-BB32-30B724DB7C9A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CC689-47D2-4F15-8F7E-BF63700D4BFF}" type="datetimeFigureOut">
              <a:rPr lang="ru-RU" smtClean="0"/>
              <a:t>25.05.2017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DB636-F667-4B7B-BB32-30B724DB7C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CC689-47D2-4F15-8F7E-BF63700D4BFF}" type="datetimeFigureOut">
              <a:rPr lang="ru-RU" smtClean="0"/>
              <a:t>25.05.2017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DB636-F667-4B7B-BB32-30B724DB7C9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CC689-47D2-4F15-8F7E-BF63700D4BFF}" type="datetimeFigureOut">
              <a:rPr lang="ru-RU" smtClean="0"/>
              <a:t>25.05.2017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DB636-F667-4B7B-BB32-30B724DB7C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CC689-47D2-4F15-8F7E-BF63700D4BFF}" type="datetimeFigureOut">
              <a:rPr lang="ru-RU" smtClean="0"/>
              <a:t>25.05.2017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DB636-F667-4B7B-BB32-30B724DB7C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CC689-47D2-4F15-8F7E-BF63700D4BFF}" type="datetimeFigureOut">
              <a:rPr lang="ru-RU" smtClean="0"/>
              <a:t>25.05.2017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DB636-F667-4B7B-BB32-30B724DB7C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CC689-47D2-4F15-8F7E-BF63700D4BFF}" type="datetimeFigureOut">
              <a:rPr lang="ru-RU" smtClean="0"/>
              <a:t>25.05.2017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DB636-F667-4B7B-BB32-30B724DB7C9A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CC689-47D2-4F15-8F7E-BF63700D4BFF}" type="datetimeFigureOut">
              <a:rPr lang="ru-RU" smtClean="0"/>
              <a:t>25.05.2017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DB636-F667-4B7B-BB32-30B724DB7C9A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2EACC689-47D2-4F15-8F7E-BF63700D4BFF}" type="datetimeFigureOut">
              <a:rPr lang="ru-RU" smtClean="0"/>
              <a:t>25.05.2017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FD8DB636-F667-4B7B-BB32-30B724DB7C9A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upload.wikimedia.org/wikipedia/ru/4/49/%D0%9A%D0%BE%D0%BB%D0%BE%D0%B1%D0%BE%D0%BA_Astrel.gif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Готовность ребенка к школе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ГБОУ Школа1028 детский сад</a:t>
            </a:r>
          </a:p>
          <a:p>
            <a:r>
              <a:rPr lang="ru-RU" dirty="0" smtClean="0"/>
              <a:t>Учитель-логопед</a:t>
            </a:r>
          </a:p>
          <a:p>
            <a:r>
              <a:rPr lang="ru-RU" dirty="0" smtClean="0"/>
              <a:t>Лосева И.В.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24465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Объект 1"/>
          <p:cNvSpPr>
            <a:spLocks noGrp="1"/>
          </p:cNvSpPr>
          <p:nvPr>
            <p:ph idx="1"/>
          </p:nvPr>
        </p:nvSpPr>
        <p:spPr>
          <a:xfrm>
            <a:off x="539750" y="1196975"/>
            <a:ext cx="8229600" cy="4525963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ru-RU" altLang="ru-RU" dirty="0" smtClean="0"/>
              <a:t>Хорошо развитая мелкая моторика способствует развитию речи (пальчиковая гимнастика, обведение и штриховка предметов, шнуровка, нанизывание бусинок, аппликации, лепка, плетение, вырезание ножницами и т.д.).</a:t>
            </a:r>
          </a:p>
          <a:p>
            <a:pPr marL="0" indent="0">
              <a:buFontTx/>
              <a:buNone/>
            </a:pPr>
            <a:endParaRPr lang="ru-RU" altLang="ru-RU" dirty="0" smtClean="0"/>
          </a:p>
        </p:txBody>
      </p:sp>
      <p:sp>
        <p:nvSpPr>
          <p:cNvPr id="27649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altLang="ru-RU" smtClean="0">
                <a:ln>
                  <a:noFill/>
                </a:ln>
                <a:effectLst/>
              </a:rPr>
              <a:t>Мелкая моторика рук</a:t>
            </a:r>
          </a:p>
        </p:txBody>
      </p:sp>
      <p:pic>
        <p:nvPicPr>
          <p:cNvPr id="2048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9" y="3212976"/>
            <a:ext cx="5040560" cy="30989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16499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76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4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ru-RU" altLang="ru-RU" dirty="0" smtClean="0"/>
              <a:t>Все психические процессы тесно взаимосвязаны. Недоразвитие хотя бы одного психического процесса приводит к нарушению умственного развития  ребенка в целом.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Психические процессы</a:t>
            </a:r>
            <a:endParaRPr lang="ru-RU" dirty="0"/>
          </a:p>
        </p:txBody>
      </p:sp>
      <p:pic>
        <p:nvPicPr>
          <p:cNvPr id="2150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4284970"/>
            <a:ext cx="4804494" cy="16643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89314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Объект 2"/>
          <p:cNvSpPr>
            <a:spLocks noGrp="1"/>
          </p:cNvSpPr>
          <p:nvPr>
            <p:ph idx="4294967295"/>
          </p:nvPr>
        </p:nvSpPr>
        <p:spPr>
          <a:xfrm>
            <a:off x="1735138" y="2674938"/>
            <a:ext cx="7408862" cy="3451225"/>
          </a:xfrm>
        </p:spPr>
        <p:txBody>
          <a:bodyPr>
            <a:normAutofit fontScale="92500" lnSpcReduction="10000"/>
          </a:bodyPr>
          <a:lstStyle/>
          <a:p>
            <a:pPr marL="0" indent="0">
              <a:buFont typeface="Arial" charset="0"/>
              <a:buNone/>
            </a:pPr>
            <a:r>
              <a:rPr lang="ru-RU" alt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"Быть готовым к школе - не значит уметь читать, писать и считать. Быть готовым к школе - значит быть готовым всему этому научиться". </a:t>
            </a:r>
          </a:p>
          <a:p>
            <a:pPr marL="0" indent="0">
              <a:buFont typeface="Arial" charset="0"/>
              <a:buNone/>
            </a:pPr>
            <a:r>
              <a:rPr lang="ru-RU" alt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Л.А. </a:t>
            </a:r>
            <a:r>
              <a:rPr lang="ru-RU" altLang="ru-RU" sz="4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Венгер</a:t>
            </a:r>
            <a:r>
              <a:rPr lang="ru-RU" alt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0" indent="0"/>
            <a:endParaRPr lang="ru-RU" altLang="ru-RU" dirty="0" smtClean="0"/>
          </a:p>
        </p:txBody>
      </p:sp>
    </p:spTree>
    <p:extLst>
      <p:ext uri="{BB962C8B-B14F-4D97-AF65-F5344CB8AC3E}">
        <p14:creationId xmlns:p14="http://schemas.microsoft.com/office/powerpoint/2010/main" val="3613556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4294967295"/>
          </p:nvPr>
        </p:nvSpPr>
        <p:spPr>
          <a:xfrm>
            <a:off x="1735138" y="2674938"/>
            <a:ext cx="7408862" cy="3451225"/>
          </a:xfrm>
        </p:spPr>
        <p:txBody>
          <a:bodyPr>
            <a:normAutofit/>
          </a:bodyPr>
          <a:lstStyle/>
          <a:p>
            <a:r>
              <a:rPr lang="ru-RU" sz="4400" dirty="0" smtClean="0"/>
              <a:t>СПАСИБО ЗА ВНИМАНИЕ!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42050854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 rot="21187796">
            <a:off x="139700" y="596900"/>
            <a:ext cx="4159250" cy="11430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ru-RU" sz="400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Готовность к школе -</a:t>
            </a:r>
          </a:p>
        </p:txBody>
      </p:sp>
      <p:sp>
        <p:nvSpPr>
          <p:cNvPr id="4099" name="TextBox 3"/>
          <p:cNvSpPr txBox="1">
            <a:spLocks noChangeArrowheads="1"/>
          </p:cNvSpPr>
          <p:nvPr/>
        </p:nvSpPr>
        <p:spPr bwMode="auto">
          <a:xfrm>
            <a:off x="395288" y="1989138"/>
            <a:ext cx="30972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 sz="2400">
              <a:solidFill>
                <a:srgbClr val="483226"/>
              </a:solidFill>
              <a:latin typeface="Franklin Gothic Book" pitchFamily="34" charset="0"/>
            </a:endParaRPr>
          </a:p>
        </p:txBody>
      </p:sp>
      <p:sp>
        <p:nvSpPr>
          <p:cNvPr id="4100" name="Rectangle 5"/>
          <p:cNvSpPr>
            <a:spLocks noChangeArrowheads="1"/>
          </p:cNvSpPr>
          <p:nvPr/>
        </p:nvSpPr>
        <p:spPr bwMode="auto">
          <a:xfrm>
            <a:off x="395288" y="2492375"/>
            <a:ext cx="3816350" cy="395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400" b="1">
                <a:solidFill>
                  <a:srgbClr val="00339A"/>
                </a:solidFill>
              </a:rPr>
              <a:t>Когда говорят о "готовности к школе", то имеют в виду не отдельные умения и знания, а их определенный набор, в котором присутствуют все основные компоненты.</a:t>
            </a:r>
            <a:r>
              <a:rPr lang="ru-RU" altLang="ru-RU" sz="2000">
                <a:solidFill>
                  <a:srgbClr val="00339A"/>
                </a:solidFill>
              </a:rPr>
              <a:t> </a:t>
            </a:r>
            <a:endParaRPr lang="ru-RU" altLang="ru-RU" sz="2000" b="1">
              <a:solidFill>
                <a:srgbClr val="00339A"/>
              </a:solidFill>
            </a:endParaRPr>
          </a:p>
          <a:p>
            <a:pPr eaLnBrk="1" hangingPunct="1"/>
            <a:endParaRPr lang="ru-RU" altLang="ru-RU" sz="2000" b="1">
              <a:solidFill>
                <a:srgbClr val="00339A"/>
              </a:solidFill>
            </a:endParaRPr>
          </a:p>
          <a:p>
            <a:pPr eaLnBrk="1" hangingPunct="1"/>
            <a:r>
              <a:rPr lang="ru-RU" altLang="ru-RU" b="1">
                <a:solidFill>
                  <a:srgbClr val="002060"/>
                </a:solidFill>
              </a:rPr>
              <a:t> </a:t>
            </a:r>
          </a:p>
        </p:txBody>
      </p:sp>
      <p:pic>
        <p:nvPicPr>
          <p:cNvPr id="4101" name="Picture 7" descr="лист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5373688"/>
            <a:ext cx="1008062" cy="100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2" name="Rectangle 8"/>
          <p:cNvSpPr>
            <a:spLocks noChangeArrowheads="1"/>
          </p:cNvSpPr>
          <p:nvPr/>
        </p:nvSpPr>
        <p:spPr bwMode="auto">
          <a:xfrm>
            <a:off x="5148263" y="674688"/>
            <a:ext cx="3527425" cy="496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000">
                <a:solidFill>
                  <a:srgbClr val="CF2C1F"/>
                </a:solidFill>
              </a:rPr>
              <a:t>Наша речь</a:t>
            </a:r>
            <a:r>
              <a:rPr lang="ru-RU" altLang="ru-RU" sz="2000">
                <a:solidFill>
                  <a:srgbClr val="00339A"/>
                </a:solidFill>
              </a:rPr>
              <a:t> – процесс общения, поэтому готовность или неготовность к обучению в школе во многом определяется уровнем  речевого развития. Ведь именно, при помощи речи устной и письменной ребенку предстоит усвоить всю систему знаний. Чем лучше у него будет развита речь до поступления в школу, тем быстрее ученик овладеет чтением и письмом.</a:t>
            </a:r>
          </a:p>
        </p:txBody>
      </p:sp>
    </p:spTree>
    <p:extLst>
      <p:ext uri="{BB962C8B-B14F-4D97-AF65-F5344CB8AC3E}">
        <p14:creationId xmlns:p14="http://schemas.microsoft.com/office/powerpoint/2010/main" val="3087734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Содержимое 2"/>
          <p:cNvSpPr>
            <a:spLocks noGrp="1"/>
          </p:cNvSpPr>
          <p:nvPr>
            <p:ph idx="1"/>
          </p:nvPr>
        </p:nvSpPr>
        <p:spPr>
          <a:xfrm>
            <a:off x="467544" y="1844824"/>
            <a:ext cx="8208912" cy="4752528"/>
          </a:xfrm>
        </p:spPr>
        <p:txBody>
          <a:bodyPr>
            <a:normAutofit/>
          </a:bodyPr>
          <a:lstStyle/>
          <a:p>
            <a:pPr eaLnBrk="1" hangingPunct="1">
              <a:buFont typeface="Arial" charset="0"/>
              <a:buNone/>
            </a:pPr>
            <a:r>
              <a:rPr lang="ru-RU" alt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altLang="ru-RU" sz="2800" b="1" dirty="0" smtClean="0">
                <a:solidFill>
                  <a:srgbClr val="0070C0"/>
                </a:solidFill>
                <a:cs typeface="Times New Roman" pitchFamily="18" charset="0"/>
              </a:rPr>
              <a:t>Речевая готовность - один из критериев оценки общего развития ребенка, его утверждения как личности, умения себя позиционировать в обществе.</a:t>
            </a:r>
          </a:p>
          <a:p>
            <a:pPr eaLnBrk="1" hangingPunct="1">
              <a:buFont typeface="Arial" charset="0"/>
              <a:buNone/>
            </a:pPr>
            <a:endParaRPr lang="ru-RU" altLang="ru-RU" sz="2800" b="1" dirty="0" smtClean="0">
              <a:solidFill>
                <a:srgbClr val="0070C0"/>
              </a:solidFill>
              <a:cs typeface="Times New Roman" pitchFamily="18" charset="0"/>
            </a:endParaRPr>
          </a:p>
          <a:p>
            <a:pPr eaLnBrk="1" hangingPunct="1">
              <a:buFont typeface="Arial" charset="0"/>
              <a:buNone/>
            </a:pPr>
            <a:r>
              <a:rPr lang="ru-RU" altLang="ru-RU" sz="2800" b="1" dirty="0" smtClean="0">
                <a:solidFill>
                  <a:srgbClr val="0070C0"/>
                </a:solidFill>
                <a:cs typeface="Times New Roman" pitchFamily="18" charset="0"/>
              </a:rPr>
              <a:t>    Существуют критерии готовности </a:t>
            </a:r>
          </a:p>
          <a:p>
            <a:pPr eaLnBrk="1" hangingPunct="1">
              <a:buFont typeface="Arial" charset="0"/>
              <a:buNone/>
            </a:pPr>
            <a:r>
              <a:rPr lang="ru-RU" altLang="ru-RU" sz="2800" b="1" dirty="0" smtClean="0">
                <a:solidFill>
                  <a:srgbClr val="0070C0"/>
                </a:solidFill>
                <a:cs typeface="Times New Roman" pitchFamily="18" charset="0"/>
              </a:rPr>
              <a:t>    к школьному обучению, которые  </a:t>
            </a:r>
          </a:p>
          <a:p>
            <a:pPr eaLnBrk="1" hangingPunct="1">
              <a:buFont typeface="Arial" charset="0"/>
              <a:buNone/>
            </a:pPr>
            <a:r>
              <a:rPr lang="ru-RU" altLang="ru-RU" sz="2800" b="1" dirty="0" smtClean="0">
                <a:solidFill>
                  <a:srgbClr val="0070C0"/>
                </a:solidFill>
                <a:cs typeface="Times New Roman" pitchFamily="18" charset="0"/>
              </a:rPr>
              <a:t>    предъявляются к усвоению ребенком </a:t>
            </a:r>
          </a:p>
          <a:p>
            <a:pPr eaLnBrk="1" hangingPunct="1">
              <a:buFont typeface="Arial" charset="0"/>
              <a:buNone/>
            </a:pPr>
            <a:r>
              <a:rPr lang="ru-RU" altLang="ru-RU" sz="2800" b="1" dirty="0" smtClean="0">
                <a:solidFill>
                  <a:srgbClr val="0070C0"/>
                </a:solidFill>
                <a:cs typeface="Times New Roman" pitchFamily="18" charset="0"/>
              </a:rPr>
              <a:t>    родного языка как средства общения. </a:t>
            </a:r>
          </a:p>
          <a:p>
            <a:pPr eaLnBrk="1" hangingPunct="1">
              <a:buFont typeface="Arial" charset="0"/>
              <a:buNone/>
            </a:pPr>
            <a:endParaRPr lang="ru-RU" altLang="ru-RU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147248" cy="1872208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b="1" dirty="0" smtClean="0">
                <a:solidFill>
                  <a:srgbClr val="FF0000"/>
                </a:solidFill>
              </a:rPr>
              <a:t>Что такое речевая готовность ребёнка к школе? </a:t>
            </a:r>
            <a:br>
              <a:rPr lang="ru-RU" altLang="ru-RU" b="1" dirty="0" smtClean="0">
                <a:solidFill>
                  <a:srgbClr val="FF0000"/>
                </a:solidFill>
              </a:rPr>
            </a:br>
            <a:r>
              <a:rPr lang="ru-RU" altLang="ru-RU" dirty="0" smtClean="0">
                <a:solidFill>
                  <a:srgbClr val="FF0000"/>
                </a:solidFill>
              </a:rPr>
              <a:t/>
            </a:r>
            <a:br>
              <a:rPr lang="ru-RU" altLang="ru-RU" dirty="0" smtClean="0">
                <a:solidFill>
                  <a:srgbClr val="FF0000"/>
                </a:solidFill>
              </a:rPr>
            </a:br>
            <a:endParaRPr lang="ru-RU" altLang="ru-RU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6772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338" y="3890963"/>
            <a:ext cx="3024187" cy="261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48" name="Rectangle 3"/>
          <p:cNvSpPr>
            <a:spLocks noGrp="1"/>
          </p:cNvSpPr>
          <p:nvPr>
            <p:ph idx="1"/>
          </p:nvPr>
        </p:nvSpPr>
        <p:spPr>
          <a:xfrm>
            <a:off x="457200" y="1268413"/>
            <a:ext cx="8229600" cy="3455987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800" dirty="0" smtClean="0"/>
              <a:t>   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800" dirty="0" smtClean="0"/>
              <a:t>   в норме вся звуковая сторона речи должна быть усвоена ребёнком полностью к 5 – 6 годам. К этому возрасту ребёнок должен уметь различать звуки на слух и в произношении. Приходя в школу, он должен отчётливо произносить звуки в различных словах, во фразовой речи, не должен их пропускать, искажать, заменять другими.</a:t>
            </a:r>
          </a:p>
        </p:txBody>
      </p:sp>
      <p:sp>
        <p:nvSpPr>
          <p:cNvPr id="20481" name="Rectangle 2"/>
          <p:cNvSpPr>
            <a:spLocks noGrp="1"/>
          </p:cNvSpPr>
          <p:nvPr>
            <p:ph type="title"/>
          </p:nvPr>
        </p:nvSpPr>
        <p:spPr bwMode="auto">
          <a:xfrm>
            <a:off x="468313" y="260350"/>
            <a:ext cx="8229600" cy="922338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ru-RU" dirty="0" smtClean="0">
                <a:ln>
                  <a:noFill/>
                </a:ln>
                <a:effectLst/>
                <a:cs typeface="Tahoma" charset="0"/>
              </a:rPr>
              <a:t>  Звукопроизношение и    фонематический слух:  </a:t>
            </a:r>
          </a:p>
        </p:txBody>
      </p:sp>
    </p:spTree>
    <p:extLst>
      <p:ext uri="{BB962C8B-B14F-4D97-AF65-F5344CB8AC3E}">
        <p14:creationId xmlns:p14="http://schemas.microsoft.com/office/powerpoint/2010/main" val="691402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3"/>
          <p:cNvSpPr>
            <a:spLocks noGrp="1"/>
          </p:cNvSpPr>
          <p:nvPr>
            <p:ph idx="1"/>
          </p:nvPr>
        </p:nvSpPr>
        <p:spPr>
          <a:xfrm>
            <a:off x="323850" y="1268413"/>
            <a:ext cx="8640763" cy="3529012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</a:pPr>
            <a:r>
              <a:rPr lang="ru-RU" altLang="ru-RU" sz="2800" dirty="0" smtClean="0"/>
              <a:t>умение выделять звук на фоне слова; 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800" dirty="0" smtClean="0"/>
              <a:t>слышать и выделять первый и последний звук в слове;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800" dirty="0" smtClean="0"/>
              <a:t>определять позицию звука в слове (начало, середина, конец);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800" dirty="0" smtClean="0"/>
              <a:t> определять количество и последовательность звуков в слове, место звука в слове по отношению к другим;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800" dirty="0" smtClean="0"/>
              <a:t>называть слова с заданным звуком;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800" dirty="0" smtClean="0"/>
              <a:t>уметь составлять слова из звуков;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800" dirty="0" smtClean="0"/>
              <a:t>дети должны знать и правильно употреблять термины «звук», «слог», «слово», «предложение».</a:t>
            </a:r>
          </a:p>
        </p:txBody>
      </p:sp>
      <p:sp>
        <p:nvSpPr>
          <p:cNvPr id="21505" name="Rectangle 2"/>
          <p:cNvSpPr>
            <a:spLocks noGrp="1"/>
          </p:cNvSpPr>
          <p:nvPr>
            <p:ph type="title"/>
          </p:nvPr>
        </p:nvSpPr>
        <p:spPr bwMode="auto">
          <a:xfrm>
            <a:off x="627063" y="260350"/>
            <a:ext cx="8229600" cy="77787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ru-RU" sz="4000" dirty="0" smtClean="0">
                <a:ln>
                  <a:noFill/>
                </a:ln>
                <a:effectLst/>
                <a:cs typeface="Tahoma" charset="0"/>
              </a:rPr>
              <a:t>Владение навыками звукового анализа и синтеза:</a:t>
            </a:r>
          </a:p>
        </p:txBody>
      </p:sp>
      <p:pic>
        <p:nvPicPr>
          <p:cNvPr id="717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7211" y="4005064"/>
            <a:ext cx="1799452" cy="23989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34341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1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413" cy="499745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ru-RU" altLang="ru-RU" sz="2000" smtClean="0"/>
              <a:t>Ребенку 6 -7 лет доступны слова сложной слоговой структуры (аквариум, библиотекарь, баскетболист, экскаватор). Он произносит их в быстром темпе, не переставляет, не выкидывает, не добавляет звуки и слоги.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Слоговая структура слова</a:t>
            </a:r>
            <a:endParaRPr lang="ru-RU" dirty="0"/>
          </a:p>
        </p:txBody>
      </p:sp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2636838"/>
            <a:ext cx="2303462" cy="2916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61877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ru-RU" altLang="ru-RU" sz="2800" smtClean="0">
                <a:solidFill>
                  <a:srgbClr val="01316B"/>
                </a:solidFill>
              </a:rPr>
              <a:t>Ребенок должен уметь пользоваться разными способами словообразования и словоизменения (правильно употреблять слова с уменьшительно-ласкательными суффиксами, образовывать слова в нужной форме, образовывать прилагательные от существительных, изменять существительные по числам, падежам, глаголы по видам, понимать и употреблять предлоги, согласовывать числительные и прилагательные с существительными).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ru-RU" altLang="ru-RU" sz="2800" smtClean="0"/>
          </a:p>
        </p:txBody>
      </p:sp>
      <p:sp>
        <p:nvSpPr>
          <p:cNvPr id="24577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ru-RU" sz="4000" dirty="0" err="1" smtClean="0">
                <a:ln>
                  <a:noFill/>
                </a:ln>
                <a:effectLst/>
                <a:cs typeface="Tahoma" charset="0"/>
              </a:rPr>
              <a:t>Сформированность</a:t>
            </a:r>
            <a:r>
              <a:rPr lang="ru-RU" sz="4000" dirty="0" smtClean="0">
                <a:ln>
                  <a:noFill/>
                </a:ln>
                <a:effectLst/>
                <a:cs typeface="Tahoma" charset="0"/>
              </a:rPr>
              <a:t> грамматического строя речи: </a:t>
            </a:r>
          </a:p>
        </p:txBody>
      </p:sp>
    </p:spTree>
    <p:extLst>
      <p:ext uri="{BB962C8B-B14F-4D97-AF65-F5344CB8AC3E}">
        <p14:creationId xmlns:p14="http://schemas.microsoft.com/office/powerpoint/2010/main" val="3950083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4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4" descr="Изображение:Колобок Astrel.gif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476250"/>
            <a:ext cx="2286000" cy="30003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5602" name="Rectangle 3"/>
          <p:cNvSpPr>
            <a:spLocks noGrp="1"/>
          </p:cNvSpPr>
          <p:nvPr>
            <p:ph idx="1"/>
          </p:nvPr>
        </p:nvSpPr>
        <p:spPr>
          <a:xfrm>
            <a:off x="457200" y="1700213"/>
            <a:ext cx="8416925" cy="460851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2400" b="1" dirty="0" smtClean="0">
                <a:solidFill>
                  <a:srgbClr val="01316B"/>
                </a:solidFill>
              </a:rPr>
              <a:t>    К 7 годам ребёнок должен уметь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v"/>
              <a:defRPr/>
            </a:pPr>
            <a:r>
              <a:rPr lang="ru-RU" sz="2400" dirty="0" smtClean="0">
                <a:solidFill>
                  <a:srgbClr val="01316B"/>
                </a:solidFill>
              </a:rPr>
              <a:t>пересказывать небольшие по объёму рассказы и сказки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v"/>
              <a:defRPr/>
            </a:pPr>
            <a:r>
              <a:rPr lang="ru-RU" sz="2400" dirty="0" smtClean="0">
                <a:solidFill>
                  <a:srgbClr val="01316B"/>
                </a:solidFill>
              </a:rPr>
              <a:t>составлять рассказ по картинке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v"/>
              <a:defRPr/>
            </a:pPr>
            <a:r>
              <a:rPr lang="ru-RU" sz="2400" dirty="0" smtClean="0">
                <a:solidFill>
                  <a:srgbClr val="01316B"/>
                </a:solidFill>
              </a:rPr>
              <a:t>составлять рассказ по серии картин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v"/>
              <a:defRPr/>
            </a:pPr>
            <a:r>
              <a:rPr lang="ru-RU" sz="2400" dirty="0" smtClean="0">
                <a:solidFill>
                  <a:srgbClr val="01316B"/>
                </a:solidFill>
              </a:rPr>
              <a:t>отвечать на вопросы по тексту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  <a:defRPr/>
            </a:pPr>
            <a:r>
              <a:rPr lang="ru-RU" sz="2400" b="1" dirty="0" smtClean="0">
                <a:solidFill>
                  <a:srgbClr val="01316B"/>
                </a:solidFill>
              </a:rPr>
              <a:t>При пересказе (рассказе) обращается внимание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dirty="0" smtClean="0">
                <a:solidFill>
                  <a:srgbClr val="01316B"/>
                </a:solidFill>
              </a:rPr>
              <a:t>на понимание ребёнком текста (он должен правильно формулировать основную мысль),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dirty="0" smtClean="0">
                <a:solidFill>
                  <a:srgbClr val="01316B"/>
                </a:solidFill>
              </a:rPr>
              <a:t>на структурирование текста (он должен уметь последовательно и точно строить пересказ),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dirty="0" smtClean="0">
                <a:solidFill>
                  <a:srgbClr val="01316B"/>
                </a:solidFill>
              </a:rPr>
              <a:t>на лексику (полнота и точность использования слов),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dirty="0" smtClean="0">
                <a:solidFill>
                  <a:srgbClr val="01316B"/>
                </a:solidFill>
              </a:rPr>
              <a:t>на грамматику (он должен правильно строить предложения, уметь использовать сложные предложения). </a:t>
            </a:r>
          </a:p>
        </p:txBody>
      </p:sp>
      <p:sp>
        <p:nvSpPr>
          <p:cNvPr id="25601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altLang="ru-RU" smtClean="0">
                <a:ln>
                  <a:noFill/>
                </a:ln>
                <a:effectLst/>
              </a:rPr>
              <a:t>Связная речь</a:t>
            </a:r>
          </a:p>
        </p:txBody>
      </p:sp>
    </p:spTree>
    <p:extLst>
      <p:ext uri="{BB962C8B-B14F-4D97-AF65-F5344CB8AC3E}">
        <p14:creationId xmlns:p14="http://schemas.microsoft.com/office/powerpoint/2010/main" val="2447010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5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1557338"/>
            <a:ext cx="3600450" cy="3182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460" name="Rectangle 3"/>
          <p:cNvSpPr>
            <a:spLocks noGrp="1"/>
          </p:cNvSpPr>
          <p:nvPr>
            <p:ph idx="1"/>
          </p:nvPr>
        </p:nvSpPr>
        <p:spPr>
          <a:xfrm>
            <a:off x="457200" y="1600200"/>
            <a:ext cx="5986463" cy="4525963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ru-RU" altLang="ru-RU" sz="2800" dirty="0" smtClean="0"/>
              <a:t>Ребёнок должен быть достаточно активен в общении, 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800" b="1" i="1" dirty="0" smtClean="0"/>
              <a:t>уметь слушать и понимать речь</a:t>
            </a:r>
            <a:r>
              <a:rPr lang="ru-RU" altLang="ru-RU" sz="2800" dirty="0" smtClean="0"/>
              <a:t>, 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800" dirty="0" smtClean="0"/>
              <a:t>строить общение с учетом ситуации,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800" dirty="0" smtClean="0"/>
              <a:t> легко входить в контакт с детьми и взрослыми, 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800" b="1" i="1" dirty="0" smtClean="0"/>
              <a:t>ясно и последовательно выражать свои мысли, 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800" dirty="0" smtClean="0"/>
              <a:t>пользоваться формами речевого этикета.</a:t>
            </a:r>
          </a:p>
          <a:p>
            <a:pPr eaLnBrk="1" hangingPunct="1">
              <a:lnSpc>
                <a:spcPct val="80000"/>
              </a:lnSpc>
            </a:pPr>
            <a:endParaRPr lang="ru-RU" altLang="ru-RU" sz="2800" dirty="0" smtClean="0"/>
          </a:p>
        </p:txBody>
      </p:sp>
      <p:sp>
        <p:nvSpPr>
          <p:cNvPr id="26625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altLang="ru-RU" smtClean="0">
                <a:ln>
                  <a:noFill/>
                </a:ln>
                <a:effectLst/>
              </a:rPr>
              <a:t>Речевая коммуникация</a:t>
            </a:r>
          </a:p>
        </p:txBody>
      </p:sp>
    </p:spTree>
    <p:extLst>
      <p:ext uri="{BB962C8B-B14F-4D97-AF65-F5344CB8AC3E}">
        <p14:creationId xmlns:p14="http://schemas.microsoft.com/office/powerpoint/2010/main" val="2957529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6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58</TotalTime>
  <Words>617</Words>
  <Application>Microsoft Office PowerPoint</Application>
  <PresentationFormat>Экран (4:3)</PresentationFormat>
  <Paragraphs>57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Волна</vt:lpstr>
      <vt:lpstr>Готовность ребенка к школе</vt:lpstr>
      <vt:lpstr>Готовность к школе -</vt:lpstr>
      <vt:lpstr>Что такое речевая готовность ребёнка к школе?   </vt:lpstr>
      <vt:lpstr>  Звукопроизношение и    фонематический слух:  </vt:lpstr>
      <vt:lpstr>Владение навыками звукового анализа и синтеза:</vt:lpstr>
      <vt:lpstr>Слоговая структура слова</vt:lpstr>
      <vt:lpstr>Сформированность грамматического строя речи: </vt:lpstr>
      <vt:lpstr>Связная речь</vt:lpstr>
      <vt:lpstr>Речевая коммуникация</vt:lpstr>
      <vt:lpstr>Мелкая моторика рук</vt:lpstr>
      <vt:lpstr>Психические процессы</vt:lpstr>
      <vt:lpstr>Презентация PowerPoint</vt:lpstr>
      <vt:lpstr>Презентация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Готовность ребенка к школе</dc:title>
  <dc:creator>Артем Лосев</dc:creator>
  <cp:lastModifiedBy>user</cp:lastModifiedBy>
  <cp:revision>9</cp:revision>
  <dcterms:created xsi:type="dcterms:W3CDTF">2017-02-26T19:57:33Z</dcterms:created>
  <dcterms:modified xsi:type="dcterms:W3CDTF">2017-05-25T08:34:13Z</dcterms:modified>
</cp:coreProperties>
</file>