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9" r:id="rId3"/>
    <p:sldId id="260" r:id="rId4"/>
    <p:sldId id="293" r:id="rId5"/>
    <p:sldId id="262" r:id="rId6"/>
    <p:sldId id="263" r:id="rId7"/>
    <p:sldId id="265" r:id="rId8"/>
    <p:sldId id="264" r:id="rId9"/>
    <p:sldId id="266" r:id="rId10"/>
    <p:sldId id="269" r:id="rId11"/>
    <p:sldId id="295" r:id="rId12"/>
    <p:sldId id="270" r:id="rId13"/>
    <p:sldId id="277" r:id="rId14"/>
    <p:sldId id="278" r:id="rId15"/>
    <p:sldId id="279" r:id="rId16"/>
    <p:sldId id="280" r:id="rId17"/>
    <p:sldId id="294" r:id="rId18"/>
    <p:sldId id="281" r:id="rId19"/>
    <p:sldId id="268" r:id="rId20"/>
    <p:sldId id="283" r:id="rId21"/>
    <p:sldId id="286" r:id="rId22"/>
    <p:sldId id="267" r:id="rId23"/>
    <p:sldId id="288" r:id="rId24"/>
    <p:sldId id="291" r:id="rId25"/>
    <p:sldId id="289" r:id="rId26"/>
    <p:sldId id="258" r:id="rId27"/>
  </p:sldIdLst>
  <p:sldSz cx="9144000" cy="6858000" type="screen4x3"/>
  <p:notesSz cx="6888163" cy="962342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E0D2"/>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G:\&#1087;&#1086;&#1095;&#1090;&#1080;%20&#1075;&#1086;&#1090;&#1086;&#1074;&#1086;\&#1076;&#1080;&#1072;&#1075;&#1085;&#1086;&#1089;&#1090;&#1080;&#1082;&#1072;%20&#1087;&#1086;%20&#1075;&#1086;&#1076;&#1072;&#108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Лист4!$B$3</c:f>
              <c:strCache>
                <c:ptCount val="1"/>
                <c:pt idx="0">
                  <c:v>высокий</c:v>
                </c:pt>
              </c:strCache>
            </c:strRef>
          </c:tx>
          <c:spPr>
            <a:ln w="28575">
              <a:noFill/>
            </a:ln>
          </c:spPr>
          <c:dLbls>
            <c:txPr>
              <a:bodyPr/>
              <a:lstStyle/>
              <a:p>
                <a:pPr>
                  <a:defRPr lang="ru-RU"/>
                </a:pPr>
                <a:endParaRPr lang="en-US"/>
              </a:p>
            </c:txPr>
            <c:showVal val="1"/>
          </c:dLbls>
          <c:cat>
            <c:strRef>
              <c:f>Лист4!$A$4:$A$16</c:f>
              <c:strCache>
                <c:ptCount val="13"/>
                <c:pt idx="0">
                  <c:v>2011-2012</c:v>
                </c:pt>
                <c:pt idx="1">
                  <c:v>начало года</c:v>
                </c:pt>
                <c:pt idx="2">
                  <c:v>конец года</c:v>
                </c:pt>
                <c:pt idx="5">
                  <c:v>2012-2013</c:v>
                </c:pt>
                <c:pt idx="6">
                  <c:v>начало года</c:v>
                </c:pt>
                <c:pt idx="7">
                  <c:v>конец года</c:v>
                </c:pt>
                <c:pt idx="10">
                  <c:v>2013-2014</c:v>
                </c:pt>
                <c:pt idx="11">
                  <c:v>начало года</c:v>
                </c:pt>
                <c:pt idx="12">
                  <c:v>конец года</c:v>
                </c:pt>
              </c:strCache>
            </c:strRef>
          </c:cat>
          <c:val>
            <c:numRef>
              <c:f>Лист4!$B$4:$B$16</c:f>
              <c:numCache>
                <c:formatCode>0.00%</c:formatCode>
                <c:ptCount val="13"/>
                <c:pt idx="1">
                  <c:v>3.0000000000000065E-2</c:v>
                </c:pt>
                <c:pt idx="2">
                  <c:v>0.33000000000000135</c:v>
                </c:pt>
                <c:pt idx="6">
                  <c:v>0.1107000000000002</c:v>
                </c:pt>
                <c:pt idx="7">
                  <c:v>0.44270000000000032</c:v>
                </c:pt>
                <c:pt idx="11">
                  <c:v>3.0000000000000065E-2</c:v>
                </c:pt>
                <c:pt idx="12">
                  <c:v>0.58000000000000063</c:v>
                </c:pt>
              </c:numCache>
            </c:numRef>
          </c:val>
        </c:ser>
        <c:ser>
          <c:idx val="1"/>
          <c:order val="1"/>
          <c:tx>
            <c:strRef>
              <c:f>Лист4!$C$3</c:f>
              <c:strCache>
                <c:ptCount val="1"/>
                <c:pt idx="0">
                  <c:v>средний</c:v>
                </c:pt>
              </c:strCache>
            </c:strRef>
          </c:tx>
          <c:spPr>
            <a:ln w="28575">
              <a:noFill/>
            </a:ln>
          </c:spPr>
          <c:dLbls>
            <c:txPr>
              <a:bodyPr/>
              <a:lstStyle/>
              <a:p>
                <a:pPr>
                  <a:defRPr lang="ru-RU"/>
                </a:pPr>
                <a:endParaRPr lang="en-US"/>
              </a:p>
            </c:txPr>
            <c:showVal val="1"/>
          </c:dLbls>
          <c:cat>
            <c:strRef>
              <c:f>Лист4!$A$4:$A$16</c:f>
              <c:strCache>
                <c:ptCount val="13"/>
                <c:pt idx="0">
                  <c:v>2011-2012</c:v>
                </c:pt>
                <c:pt idx="1">
                  <c:v>начало года</c:v>
                </c:pt>
                <c:pt idx="2">
                  <c:v>конец года</c:v>
                </c:pt>
                <c:pt idx="5">
                  <c:v>2012-2013</c:v>
                </c:pt>
                <c:pt idx="6">
                  <c:v>начало года</c:v>
                </c:pt>
                <c:pt idx="7">
                  <c:v>конец года</c:v>
                </c:pt>
                <c:pt idx="10">
                  <c:v>2013-2014</c:v>
                </c:pt>
                <c:pt idx="11">
                  <c:v>начало года</c:v>
                </c:pt>
                <c:pt idx="12">
                  <c:v>конец года</c:v>
                </c:pt>
              </c:strCache>
            </c:strRef>
          </c:cat>
          <c:val>
            <c:numRef>
              <c:f>Лист4!$C$4:$C$16</c:f>
              <c:numCache>
                <c:formatCode>0.00%</c:formatCode>
                <c:ptCount val="13"/>
                <c:pt idx="1">
                  <c:v>0.33000000000000135</c:v>
                </c:pt>
                <c:pt idx="2">
                  <c:v>0.58100000000000063</c:v>
                </c:pt>
                <c:pt idx="6">
                  <c:v>0.24900000000000044</c:v>
                </c:pt>
                <c:pt idx="7">
                  <c:v>0.498000000000001</c:v>
                </c:pt>
                <c:pt idx="11">
                  <c:v>0.30430000000000135</c:v>
                </c:pt>
                <c:pt idx="12">
                  <c:v>0.41500000000000031</c:v>
                </c:pt>
              </c:numCache>
            </c:numRef>
          </c:val>
        </c:ser>
        <c:ser>
          <c:idx val="2"/>
          <c:order val="2"/>
          <c:tx>
            <c:strRef>
              <c:f>Лист4!$D$3</c:f>
              <c:strCache>
                <c:ptCount val="1"/>
                <c:pt idx="0">
                  <c:v>низкий</c:v>
                </c:pt>
              </c:strCache>
            </c:strRef>
          </c:tx>
          <c:spPr>
            <a:ln w="28575">
              <a:noFill/>
            </a:ln>
          </c:spPr>
          <c:dLbls>
            <c:txPr>
              <a:bodyPr/>
              <a:lstStyle/>
              <a:p>
                <a:pPr>
                  <a:defRPr lang="ru-RU"/>
                </a:pPr>
                <a:endParaRPr lang="en-US"/>
              </a:p>
            </c:txPr>
            <c:showVal val="1"/>
          </c:dLbls>
          <c:cat>
            <c:strRef>
              <c:f>Лист4!$A$4:$A$16</c:f>
              <c:strCache>
                <c:ptCount val="13"/>
                <c:pt idx="0">
                  <c:v>2011-2012</c:v>
                </c:pt>
                <c:pt idx="1">
                  <c:v>начало года</c:v>
                </c:pt>
                <c:pt idx="2">
                  <c:v>конец года</c:v>
                </c:pt>
                <c:pt idx="5">
                  <c:v>2012-2013</c:v>
                </c:pt>
                <c:pt idx="6">
                  <c:v>начало года</c:v>
                </c:pt>
                <c:pt idx="7">
                  <c:v>конец года</c:v>
                </c:pt>
                <c:pt idx="10">
                  <c:v>2013-2014</c:v>
                </c:pt>
                <c:pt idx="11">
                  <c:v>начало года</c:v>
                </c:pt>
                <c:pt idx="12">
                  <c:v>конец года</c:v>
                </c:pt>
              </c:strCache>
            </c:strRef>
          </c:cat>
          <c:val>
            <c:numRef>
              <c:f>Лист4!$D$4:$D$16</c:f>
              <c:numCache>
                <c:formatCode>0.00%</c:formatCode>
                <c:ptCount val="13"/>
                <c:pt idx="1">
                  <c:v>0.63630000000000064</c:v>
                </c:pt>
                <c:pt idx="2">
                  <c:v>8.3000000000000268E-2</c:v>
                </c:pt>
                <c:pt idx="6">
                  <c:v>0.63630000000000064</c:v>
                </c:pt>
                <c:pt idx="7">
                  <c:v>5.5300000000000203E-2</c:v>
                </c:pt>
                <c:pt idx="11">
                  <c:v>0.6640000000000027</c:v>
                </c:pt>
                <c:pt idx="12">
                  <c:v>2.7700000000000058E-2</c:v>
                </c:pt>
              </c:numCache>
            </c:numRef>
          </c:val>
        </c:ser>
        <c:axId val="69955584"/>
        <c:axId val="69957120"/>
      </c:barChart>
      <c:catAx>
        <c:axId val="69955584"/>
        <c:scaling>
          <c:orientation val="minMax"/>
        </c:scaling>
        <c:delete val="1"/>
        <c:axPos val="b"/>
        <c:numFmt formatCode="General" sourceLinked="1"/>
        <c:tickLblPos val="nextTo"/>
        <c:crossAx val="69957120"/>
        <c:crosses val="autoZero"/>
        <c:auto val="1"/>
        <c:lblAlgn val="ctr"/>
        <c:lblOffset val="100"/>
      </c:catAx>
      <c:valAx>
        <c:axId val="69957120"/>
        <c:scaling>
          <c:orientation val="minMax"/>
        </c:scaling>
        <c:axPos val="l"/>
        <c:numFmt formatCode="General" sourceLinked="1"/>
        <c:tickLblPos val="nextTo"/>
        <c:txPr>
          <a:bodyPr/>
          <a:lstStyle/>
          <a:p>
            <a:pPr>
              <a:defRPr lang="ru-RU"/>
            </a:pPr>
            <a:endParaRPr lang="en-US"/>
          </a:p>
        </c:txPr>
        <c:crossAx val="69955584"/>
        <c:crosses val="autoZero"/>
        <c:crossBetween val="between"/>
      </c:valAx>
    </c:plotArea>
    <c:legend>
      <c:legendPos val="r"/>
      <c:layout/>
      <c:txPr>
        <a:bodyPr/>
        <a:lstStyle/>
        <a:p>
          <a:pPr>
            <a:defRPr lang="ru-RU"/>
          </a:pPr>
          <a:endParaRPr lang="en-US"/>
        </a:p>
      </c:txPr>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84500" cy="481013"/>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902075" y="0"/>
            <a:ext cx="2984500" cy="481013"/>
          </a:xfrm>
          <a:prstGeom prst="rect">
            <a:avLst/>
          </a:prstGeom>
        </p:spPr>
        <p:txBody>
          <a:bodyPr vert="horz" lIns="91440" tIns="45720" rIns="91440" bIns="45720" rtlCol="0"/>
          <a:lstStyle>
            <a:lvl1pPr algn="r">
              <a:defRPr sz="1200"/>
            </a:lvl1pPr>
          </a:lstStyle>
          <a:p>
            <a:fld id="{E697817C-63CC-4D5D-9F68-F99B0B8453D3}" type="datetimeFigureOut">
              <a:rPr lang="ru-RU" smtClean="0"/>
              <a:pPr/>
              <a:t>13.09.2017</a:t>
            </a:fld>
            <a:endParaRPr lang="ru-RU" dirty="0"/>
          </a:p>
        </p:txBody>
      </p:sp>
      <p:sp>
        <p:nvSpPr>
          <p:cNvPr id="4" name="Образ слайда 3"/>
          <p:cNvSpPr>
            <a:spLocks noGrp="1" noRot="1" noChangeAspect="1"/>
          </p:cNvSpPr>
          <p:nvPr>
            <p:ph type="sldImg" idx="2"/>
          </p:nvPr>
        </p:nvSpPr>
        <p:spPr>
          <a:xfrm>
            <a:off x="1039813" y="722313"/>
            <a:ext cx="4808537" cy="3608387"/>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8975" y="4570413"/>
            <a:ext cx="5510213" cy="43307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140825"/>
            <a:ext cx="2984500" cy="481013"/>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902075" y="9140825"/>
            <a:ext cx="2984500" cy="481013"/>
          </a:xfrm>
          <a:prstGeom prst="rect">
            <a:avLst/>
          </a:prstGeom>
        </p:spPr>
        <p:txBody>
          <a:bodyPr vert="horz" lIns="91440" tIns="45720" rIns="91440" bIns="45720" rtlCol="0" anchor="b"/>
          <a:lstStyle>
            <a:lvl1pPr algn="r">
              <a:defRPr sz="1200"/>
            </a:lvl1pPr>
          </a:lstStyle>
          <a:p>
            <a:fld id="{B902D2DF-8988-463B-851B-77DD33801551}"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screen">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6"/>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13.09.2017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13.09.2017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9"/>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13.09.2017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13.09.2017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13.09.2017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13.09.2017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13.09.2017</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13.09.2017</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13.09.2017</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13.09.2017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1"/>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13.09.2017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13.09.2017</a:t>
            </a:fld>
            <a:endParaRPr lang="ru-RU" dirty="0"/>
          </a:p>
        </p:txBody>
      </p:sp>
      <p:sp>
        <p:nvSpPr>
          <p:cNvPr id="5" name="Нижний колонтитул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 Id="rId4" Type="http://schemas.openxmlformats.org/officeDocument/2006/relationships/image" Target="../media/image24.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611560" y="2071678"/>
            <a:ext cx="4392488" cy="314327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6000" dirty="0" err="1" smtClean="0">
                <a:solidFill>
                  <a:schemeClr val="accent2">
                    <a:lumMod val="75000"/>
                  </a:schemeClr>
                </a:solidFill>
                <a:ea typeface="+mj-ea"/>
                <a:cs typeface="+mj-cs"/>
              </a:rPr>
              <a:t>Портфолио</a:t>
            </a:r>
            <a:endParaRPr lang="ru-RU" sz="6000" dirty="0" smtClean="0">
              <a:solidFill>
                <a:schemeClr val="accent2">
                  <a:lumMod val="75000"/>
                </a:schemeClr>
              </a:solidFill>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ru-RU" sz="3200" dirty="0" smtClean="0">
                <a:solidFill>
                  <a:schemeClr val="accent2">
                    <a:lumMod val="75000"/>
                  </a:schemeClr>
                </a:solidFill>
                <a:ea typeface="+mj-ea"/>
                <a:cs typeface="+mj-cs"/>
              </a:rPr>
              <a:t>у</a:t>
            </a:r>
            <a:r>
              <a:rPr kumimoji="0" lang="ru-RU" sz="3200" i="0" u="none" strike="noStrike" kern="1200" cap="none" spc="0" normalizeH="0" baseline="0" noProof="0" dirty="0" err="1" smtClean="0">
                <a:ln>
                  <a:noFill/>
                </a:ln>
                <a:solidFill>
                  <a:schemeClr val="accent2">
                    <a:lumMod val="75000"/>
                  </a:schemeClr>
                </a:solidFill>
                <a:effectLst/>
                <a:uLnTx/>
                <a:uFillTx/>
                <a:latin typeface="+mn-lt"/>
                <a:ea typeface="+mj-ea"/>
                <a:cs typeface="+mj-cs"/>
              </a:rPr>
              <a:t>чителя</a:t>
            </a:r>
            <a:r>
              <a:rPr kumimoji="0" lang="ru-RU" sz="3200" i="0" u="none" strike="noStrike" kern="1200" cap="none" spc="0" normalizeH="0" baseline="0" noProof="0" dirty="0" smtClean="0">
                <a:ln>
                  <a:noFill/>
                </a:ln>
                <a:solidFill>
                  <a:schemeClr val="accent2">
                    <a:lumMod val="75000"/>
                  </a:schemeClr>
                </a:solidFill>
                <a:effectLst/>
                <a:uLnTx/>
                <a:uFillTx/>
                <a:latin typeface="+mn-lt"/>
                <a:ea typeface="+mj-ea"/>
                <a:cs typeface="+mj-cs"/>
              </a:rPr>
              <a:t> – логопеда </a:t>
            </a:r>
            <a:r>
              <a:rPr kumimoji="0" lang="ru-RU" sz="3200" i="0" u="none" strike="noStrike" kern="1200" cap="none" spc="0" normalizeH="0" baseline="0" noProof="0" dirty="0" err="1" smtClean="0">
                <a:ln>
                  <a:noFill/>
                </a:ln>
                <a:solidFill>
                  <a:schemeClr val="accent2">
                    <a:lumMod val="75000"/>
                  </a:schemeClr>
                </a:solidFill>
                <a:effectLst/>
                <a:uLnTx/>
                <a:uFillTx/>
                <a:latin typeface="+mn-lt"/>
                <a:ea typeface="+mj-ea"/>
                <a:cs typeface="+mj-cs"/>
              </a:rPr>
              <a:t>Ханнановой</a:t>
            </a:r>
            <a:r>
              <a:rPr kumimoji="0" lang="ru-RU" sz="3200" i="0" u="none" strike="noStrike" kern="1200" cap="none" spc="0" normalizeH="0" noProof="0" dirty="0" smtClean="0">
                <a:ln>
                  <a:noFill/>
                </a:ln>
                <a:solidFill>
                  <a:schemeClr val="accent2">
                    <a:lumMod val="75000"/>
                  </a:schemeClr>
                </a:solidFill>
                <a:effectLst/>
                <a:uLnTx/>
                <a:uFillTx/>
                <a:latin typeface="+mn-lt"/>
                <a:ea typeface="+mj-ea"/>
                <a:cs typeface="+mj-cs"/>
              </a:rPr>
              <a:t> </a:t>
            </a:r>
            <a:r>
              <a:rPr kumimoji="0" lang="ru-RU" sz="3200" i="0" u="none" strike="noStrike" kern="1200" cap="none" spc="0" normalizeH="0" noProof="0" dirty="0" err="1" smtClean="0">
                <a:ln>
                  <a:noFill/>
                </a:ln>
                <a:solidFill>
                  <a:schemeClr val="accent2">
                    <a:lumMod val="75000"/>
                  </a:schemeClr>
                </a:solidFill>
                <a:effectLst/>
                <a:uLnTx/>
                <a:uFillTx/>
                <a:latin typeface="+mn-lt"/>
                <a:ea typeface="+mj-ea"/>
                <a:cs typeface="+mj-cs"/>
              </a:rPr>
              <a:t>Зульфии</a:t>
            </a:r>
            <a:r>
              <a:rPr kumimoji="0" lang="ru-RU" sz="3200" i="0" u="none" strike="noStrike" kern="1200" cap="none" spc="0" normalizeH="0" noProof="0" dirty="0" smtClean="0">
                <a:ln>
                  <a:noFill/>
                </a:ln>
                <a:solidFill>
                  <a:schemeClr val="accent2">
                    <a:lumMod val="75000"/>
                  </a:schemeClr>
                </a:solidFill>
                <a:effectLst/>
                <a:uLnTx/>
                <a:uFillTx/>
                <a:latin typeface="+mn-lt"/>
                <a:ea typeface="+mj-ea"/>
                <a:cs typeface="+mj-cs"/>
              </a:rPr>
              <a:t> </a:t>
            </a:r>
            <a:r>
              <a:rPr kumimoji="0" lang="ru-RU" sz="3200" i="0" u="none" strike="noStrike" kern="1200" cap="none" spc="0" normalizeH="0" noProof="0" dirty="0" err="1" smtClean="0">
                <a:ln>
                  <a:noFill/>
                </a:ln>
                <a:solidFill>
                  <a:schemeClr val="accent2">
                    <a:lumMod val="75000"/>
                  </a:schemeClr>
                </a:solidFill>
                <a:effectLst/>
                <a:uLnTx/>
                <a:uFillTx/>
                <a:latin typeface="+mn-lt"/>
                <a:ea typeface="+mj-ea"/>
                <a:cs typeface="+mj-cs"/>
              </a:rPr>
              <a:t>Абдушукуровны</a:t>
            </a:r>
            <a:endParaRPr kumimoji="0" lang="ru-RU" sz="3200" i="0" u="none" strike="noStrike" kern="1200" cap="none" spc="0" normalizeH="0" baseline="0" noProof="0" dirty="0" smtClean="0">
              <a:ln>
                <a:noFill/>
              </a:ln>
              <a:solidFill>
                <a:schemeClr val="accent2">
                  <a:lumMod val="75000"/>
                </a:schemeClr>
              </a:solidFill>
              <a:effectLst/>
              <a:uLnTx/>
              <a:uFillTx/>
              <a:latin typeface="+mn-lt"/>
              <a:ea typeface="+mj-ea"/>
              <a:cs typeface="+mj-cs"/>
            </a:endParaRPr>
          </a:p>
        </p:txBody>
      </p:sp>
      <p:sp>
        <p:nvSpPr>
          <p:cNvPr id="5" name="Подзаголовок 2"/>
          <p:cNvSpPr>
            <a:spLocks noGrp="1"/>
          </p:cNvSpPr>
          <p:nvPr>
            <p:ph type="subTitle" idx="4294967295"/>
          </p:nvPr>
        </p:nvSpPr>
        <p:spPr>
          <a:xfrm>
            <a:off x="179512" y="285728"/>
            <a:ext cx="8208912" cy="839016"/>
          </a:xfrm>
          <a:solidFill>
            <a:srgbClr val="DCE0D2">
              <a:alpha val="32941"/>
            </a:srgbClr>
          </a:solidFill>
        </p:spPr>
        <p:txBody>
          <a:bodyPr>
            <a:noAutofit/>
          </a:bodyPr>
          <a:lstStyle/>
          <a:p>
            <a:pPr algn="ctr">
              <a:spcBef>
                <a:spcPts val="0"/>
              </a:spcBef>
              <a:buNone/>
            </a:pPr>
            <a:r>
              <a:rPr lang="ru-RU" sz="1800" dirty="0" smtClean="0"/>
              <a:t/>
            </a:r>
            <a:br>
              <a:rPr lang="ru-RU" sz="1800" dirty="0" smtClean="0"/>
            </a:br>
            <a:r>
              <a:rPr lang="ru-RU" sz="1800" dirty="0" smtClean="0"/>
              <a:t>Муниципальное общеобразовательное бюджетное учреждение средняя общеобразовательная школа с. Ермекеево муниципального района </a:t>
            </a:r>
            <a:r>
              <a:rPr lang="ru-RU" sz="1800" dirty="0" err="1" smtClean="0"/>
              <a:t>Ермекеевский</a:t>
            </a:r>
            <a:r>
              <a:rPr lang="ru-RU" sz="1800" dirty="0" smtClean="0"/>
              <a:t> район Республики Башкортостан</a:t>
            </a:r>
            <a:endParaRPr lang="ru-RU" sz="1800" i="1" dirty="0">
              <a:solidFill>
                <a:schemeClr val="tx1"/>
              </a:solidFill>
              <a:latin typeface="Times New Roman" pitchFamily="18" charset="0"/>
              <a:cs typeface="Times New Roman" pitchFamily="18" charset="0"/>
            </a:endParaRPr>
          </a:p>
        </p:txBody>
      </p:sp>
      <p:pic>
        <p:nvPicPr>
          <p:cNvPr id="2" name="Picture 2" descr="C:\Users\1\Desktop\мое\qk5CktsY9MA.jpg"/>
          <p:cNvPicPr>
            <a:picLocks noChangeAspect="1" noChangeArrowheads="1"/>
          </p:cNvPicPr>
          <p:nvPr/>
        </p:nvPicPr>
        <p:blipFill>
          <a:blip r:embed="rId2"/>
          <a:srcRect/>
          <a:stretch>
            <a:fillRect/>
          </a:stretch>
        </p:blipFill>
        <p:spPr bwMode="auto">
          <a:xfrm>
            <a:off x="5357818" y="1500174"/>
            <a:ext cx="2786082" cy="464347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881196"/>
          </a:xfrm>
        </p:spPr>
        <p:txBody>
          <a:bodyPr>
            <a:normAutofit fontScale="90000"/>
          </a:bodyPr>
          <a:lstStyle/>
          <a:p>
            <a:r>
              <a:rPr lang="ru-RU" sz="3100" dirty="0" smtClean="0">
                <a:latin typeface="+mn-lt"/>
              </a:rPr>
              <a:t/>
            </a:r>
            <a:br>
              <a:rPr lang="ru-RU" sz="3100" dirty="0" smtClean="0">
                <a:latin typeface="+mn-lt"/>
              </a:rPr>
            </a:br>
            <a:r>
              <a:rPr lang="ru-RU" b="1" dirty="0" smtClean="0"/>
              <a:t> </a:t>
            </a:r>
            <a:br>
              <a:rPr lang="ru-RU" b="1" dirty="0" smtClean="0"/>
            </a:br>
            <a:r>
              <a:rPr lang="ru-RU" sz="2000" b="1" dirty="0" smtClean="0">
                <a:latin typeface="Times New Roman" pitchFamily="18" charset="0"/>
                <a:cs typeface="Times New Roman" pitchFamily="18" charset="0"/>
              </a:rPr>
              <a:t>Использование нетрадиционных форм урока как один из способов повышения качества обучения в соответствии с требованиями ФГОС</a:t>
            </a:r>
            <a:r>
              <a:rPr lang="ru-RU" b="1" dirty="0" smtClean="0"/>
              <a:t/>
            </a:r>
            <a:br>
              <a:rPr lang="ru-RU" b="1" dirty="0" smtClean="0"/>
            </a:br>
            <a:r>
              <a:rPr lang="ru-RU" dirty="0" smtClean="0"/>
              <a:t/>
            </a:r>
            <a:br>
              <a:rPr lang="ru-RU" dirty="0" smtClean="0"/>
            </a:br>
            <a:endParaRPr lang="ru-RU" dirty="0"/>
          </a:p>
        </p:txBody>
      </p:sp>
      <p:sp>
        <p:nvSpPr>
          <p:cNvPr id="3" name="Содержимое 2"/>
          <p:cNvSpPr>
            <a:spLocks noGrp="1"/>
          </p:cNvSpPr>
          <p:nvPr>
            <p:ph idx="1"/>
          </p:nvPr>
        </p:nvSpPr>
        <p:spPr>
          <a:xfrm>
            <a:off x="457200" y="1071546"/>
            <a:ext cx="8258204" cy="5572164"/>
          </a:xfrm>
        </p:spPr>
        <p:txBody>
          <a:bodyPr>
            <a:noAutofit/>
          </a:bodyPr>
          <a:lstStyle/>
          <a:p>
            <a:pPr algn="just"/>
            <a:r>
              <a:rPr lang="ru-RU" sz="1600" dirty="0" smtClean="0">
                <a:latin typeface="Times New Roman" pitchFamily="18" charset="0"/>
                <a:cs typeface="Times New Roman" pitchFamily="18" charset="0"/>
              </a:rPr>
              <a:t> Чтобы завладеть вниманием современных детей, надо их, прежде всего, удивить, заинтересовать. Как сделать урок таким, чтобы ученик ждал новой встречи с учителем? И возможно ли это?</a:t>
            </a:r>
          </a:p>
          <a:p>
            <a:pPr algn="just"/>
            <a:r>
              <a:rPr lang="ru-RU" sz="1600" dirty="0" smtClean="0">
                <a:latin typeface="Times New Roman" pitchFamily="18" charset="0"/>
                <a:cs typeface="Times New Roman" pitchFamily="18" charset="0"/>
              </a:rPr>
              <a:t>Здесь на помощь приходят так называемые нетрадиционные или нестандартные уроки. Опираясь на обычные ценности, традиционная дидактика предписывает обучать, используя прямые методы передачи знаний, где основным средством является монологическое объяснение при помощи рассказа, беседы, лекции. От учащихся требуется воспроизвести сказанное учителем в форме монологического или диалогического ответа, привести пример на применение полученного знания, использовать информацию для решения учебных задач, выполнения заданий. </a:t>
            </a:r>
          </a:p>
          <a:p>
            <a:pPr algn="just"/>
            <a:r>
              <a:rPr lang="ru-RU" sz="1600" dirty="0" smtClean="0">
                <a:latin typeface="Times New Roman" pitchFamily="18" charset="0"/>
                <a:cs typeface="Times New Roman" pitchFamily="18" charset="0"/>
              </a:rPr>
              <a:t>Не совсем обычным для традиционной дидактики становится введение так называемых «увлекательных добавок»: проблемного обучения, поисковых, исследовательских, эвристических и других методов обучения, которые могут быть представлены и как фрагменты урока, и как урок, полностью посвященный реализации одного из методов.</a:t>
            </a:r>
          </a:p>
          <a:p>
            <a:pPr algn="just"/>
            <a:r>
              <a:rPr lang="ru-RU" sz="1600" dirty="0" smtClean="0">
                <a:latin typeface="Times New Roman" pitchFamily="18" charset="0"/>
                <a:cs typeface="Times New Roman" pitchFamily="18" charset="0"/>
              </a:rPr>
              <a:t>Уроку, как авторскому произведению, должны быть присущи системность и целостность, единая логика совместной деятельности педагога и учеников, подчиненная общим целям и дидактическим задачам, определяющим содержание учебного материала, выбор средств и методов обучения. Только при этих условиях процесс познавательной деятельности имеет развивающую направленность.</a:t>
            </a:r>
          </a:p>
          <a:p>
            <a:endParaRPr lang="ru-RU" sz="16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881196"/>
          </a:xfrm>
        </p:spPr>
        <p:txBody>
          <a:bodyPr>
            <a:normAutofit fontScale="90000"/>
          </a:bodyPr>
          <a:lstStyle/>
          <a:p>
            <a:r>
              <a:rPr lang="ru-RU" sz="3100" dirty="0" smtClean="0">
                <a:latin typeface="+mn-lt"/>
              </a:rPr>
              <a:t/>
            </a:r>
            <a:br>
              <a:rPr lang="ru-RU" sz="3100" dirty="0" smtClean="0">
                <a:latin typeface="+mn-lt"/>
              </a:rPr>
            </a:br>
            <a:r>
              <a:rPr lang="ru-RU" b="1" dirty="0" smtClean="0"/>
              <a:t> </a:t>
            </a:r>
            <a:br>
              <a:rPr lang="ru-RU" b="1" dirty="0" smtClean="0"/>
            </a:br>
            <a:r>
              <a:rPr lang="ru-RU" dirty="0" smtClean="0"/>
              <a:t/>
            </a:r>
            <a:br>
              <a:rPr lang="ru-RU" dirty="0" smtClean="0"/>
            </a:br>
            <a:endParaRPr lang="ru-RU" dirty="0"/>
          </a:p>
        </p:txBody>
      </p:sp>
      <p:sp>
        <p:nvSpPr>
          <p:cNvPr id="3" name="Содержимое 2"/>
          <p:cNvSpPr>
            <a:spLocks noGrp="1"/>
          </p:cNvSpPr>
          <p:nvPr>
            <p:ph idx="1"/>
          </p:nvPr>
        </p:nvSpPr>
        <p:spPr>
          <a:xfrm>
            <a:off x="457200" y="857232"/>
            <a:ext cx="8229600" cy="4948032"/>
          </a:xfrm>
        </p:spPr>
        <p:txBody>
          <a:bodyPr>
            <a:noAutofit/>
          </a:bodyPr>
          <a:lstStyle/>
          <a:p>
            <a:pPr algn="just"/>
            <a:r>
              <a:rPr lang="ru-RU" sz="1600" dirty="0" smtClean="0">
                <a:latin typeface="Times New Roman" pitchFamily="18" charset="0"/>
                <a:cs typeface="Times New Roman" pitchFamily="18" charset="0"/>
              </a:rPr>
              <a:t>Нетрадиционный урок – это иногда импровизированное учебное занятие, имеющее нетрадиционную (строго не установленную) структуру. Нетрадиционный урок включает в себя приемы и методы различных форм обучения. Он основан на совместной деятельности педагога и обучающихся, совместном поиске, отработке новых форм деятельности, что в итоге влияет на активизацию познавательной активности учащихся на уроках и повышение эффективности преподавания. В соответствии с ФГОС приоритетная роль на учебном занятии отводится деятельности учащихся. Происходит отступление от традиционных уроков и предлагаются варианты нетрадиционных уроков. ФГОС предлагает новую классификацию типов уроков. </a:t>
            </a:r>
          </a:p>
          <a:p>
            <a:pPr algn="just">
              <a:buNone/>
            </a:pPr>
            <a:endParaRPr lang="ru-RU" sz="1600" dirty="0" smtClean="0">
              <a:latin typeface="Times New Roman" pitchFamily="18" charset="0"/>
              <a:cs typeface="Times New Roman" pitchFamily="18" charset="0"/>
            </a:endParaRPr>
          </a:p>
          <a:p>
            <a:pPr algn="just">
              <a:buNone/>
            </a:pPr>
            <a:r>
              <a:rPr lang="ru-RU" sz="1600" dirty="0" smtClean="0">
                <a:latin typeface="Times New Roman" pitchFamily="18" charset="0"/>
                <a:cs typeface="Times New Roman" pitchFamily="18" charset="0"/>
              </a:rPr>
              <a:t>	В своей деятельности широко применяю информационно-компьютерные технологии (ИКТ), систематически используя их при подготовке к занятиям. Наиболее широкое применение получили: Интернет-ресурсы, </a:t>
            </a:r>
            <a:r>
              <a:rPr lang="ru-RU" sz="1600" dirty="0" err="1" smtClean="0">
                <a:latin typeface="Times New Roman" pitchFamily="18" charset="0"/>
                <a:cs typeface="Times New Roman" pitchFamily="18" charset="0"/>
              </a:rPr>
              <a:t>мультимедийные</a:t>
            </a:r>
            <a:r>
              <a:rPr lang="ru-RU" sz="1600" dirty="0" smtClean="0">
                <a:latin typeface="Times New Roman" pitchFamily="18" charset="0"/>
                <a:cs typeface="Times New Roman" pitchFamily="18" charset="0"/>
              </a:rPr>
              <a:t> презентации, электронные учебные пособия. Полноэкранные озвученные видео - и анимационные сюжеты и высококачественные фотографии представляют собой богатый иллюстративный материал.</a:t>
            </a:r>
          </a:p>
          <a:p>
            <a:pPr algn="just">
              <a:buNone/>
            </a:pPr>
            <a:r>
              <a:rPr lang="ru-RU" sz="1600" dirty="0" smtClean="0">
                <a:latin typeface="Times New Roman" pitchFamily="18" charset="0"/>
                <a:cs typeface="Times New Roman" pitchFamily="18" charset="0"/>
              </a:rPr>
              <a:t> </a:t>
            </a:r>
          </a:p>
          <a:p>
            <a:pPr algn="just">
              <a:buNone/>
            </a:pPr>
            <a:r>
              <a:rPr lang="ru-RU" sz="1600" dirty="0" smtClean="0">
                <a:latin typeface="Times New Roman" pitchFamily="18" charset="0"/>
                <a:cs typeface="Times New Roman" pitchFamily="18" charset="0"/>
              </a:rPr>
              <a:t>       Использование современных образовательных технологий и методик - залог высоких результатов коррекционной работы. </a:t>
            </a:r>
          </a:p>
          <a:p>
            <a:pPr algn="just">
              <a:buNone/>
            </a:pPr>
            <a:endParaRPr lang="ru-RU" sz="16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idx="4294967295"/>
          </p:nvPr>
        </p:nvSpPr>
        <p:spPr>
          <a:xfrm>
            <a:off x="0" y="0"/>
            <a:ext cx="9144000" cy="764704"/>
          </a:xfrm>
          <a:noFill/>
        </p:spPr>
        <p:txBody>
          <a:bodyPr>
            <a:normAutofit fontScale="90000"/>
          </a:bodyPr>
          <a:lstStyle/>
          <a:p>
            <a:r>
              <a:rPr lang="ru-RU" sz="2700" dirty="0" smtClean="0">
                <a:latin typeface="+mn-lt"/>
              </a:rPr>
              <a:t/>
            </a:r>
            <a:br>
              <a:rPr lang="ru-RU" sz="2700" dirty="0" smtClean="0">
                <a:latin typeface="+mn-lt"/>
              </a:rPr>
            </a:br>
            <a:endParaRPr lang="ru-RU" dirty="0"/>
          </a:p>
        </p:txBody>
      </p:sp>
      <p:graphicFrame>
        <p:nvGraphicFramePr>
          <p:cNvPr id="6" name="Таблица 5"/>
          <p:cNvGraphicFramePr>
            <a:graphicFrameLocks noGrp="1"/>
          </p:cNvGraphicFramePr>
          <p:nvPr/>
        </p:nvGraphicFramePr>
        <p:xfrm>
          <a:off x="395537" y="342831"/>
          <a:ext cx="8424935" cy="6145302"/>
        </p:xfrm>
        <a:graphic>
          <a:graphicData uri="http://schemas.openxmlformats.org/drawingml/2006/table">
            <a:tbl>
              <a:tblPr/>
              <a:tblGrid>
                <a:gridCol w="1356559"/>
                <a:gridCol w="1687001"/>
                <a:gridCol w="2344763"/>
                <a:gridCol w="3036612"/>
              </a:tblGrid>
              <a:tr h="1483386">
                <a:tc>
                  <a:txBody>
                    <a:bodyPr/>
                    <a:lstStyle/>
                    <a:p>
                      <a:pPr algn="ctr">
                        <a:lnSpc>
                          <a:spcPct val="115000"/>
                        </a:lnSpc>
                        <a:spcAft>
                          <a:spcPts val="0"/>
                        </a:spcAft>
                      </a:pPr>
                      <a:r>
                        <a:rPr lang="ru-RU" sz="1400" b="1" dirty="0" smtClean="0">
                          <a:latin typeface="Times New Roman" pitchFamily="18" charset="0"/>
                          <a:ea typeface="Calibri"/>
                          <a:cs typeface="Times New Roman" pitchFamily="18" charset="0"/>
                        </a:rPr>
                        <a:t>Технологии </a:t>
                      </a:r>
                      <a:r>
                        <a:rPr lang="ru-RU" sz="1400" b="1" dirty="0">
                          <a:latin typeface="Times New Roman" pitchFamily="18" charset="0"/>
                          <a:ea typeface="Calibri"/>
                          <a:cs typeface="Times New Roman" pitchFamily="18" charset="0"/>
                        </a:rPr>
                        <a:t>и методики</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b="1" dirty="0">
                          <a:latin typeface="Times New Roman" pitchFamily="18" charset="0"/>
                          <a:ea typeface="Calibri"/>
                          <a:cs typeface="Times New Roman" pitchFamily="18" charset="0"/>
                        </a:rPr>
                        <a:t>Цель использования </a:t>
                      </a:r>
                    </a:p>
                    <a:p>
                      <a:pPr algn="ctr">
                        <a:lnSpc>
                          <a:spcPct val="115000"/>
                        </a:lnSpc>
                        <a:spcAft>
                          <a:spcPts val="0"/>
                        </a:spcAft>
                      </a:pPr>
                      <a:r>
                        <a:rPr lang="ru-RU" sz="1400" b="1" dirty="0">
                          <a:latin typeface="Times New Roman" pitchFamily="18" charset="0"/>
                          <a:ea typeface="Calibri"/>
                          <a:cs typeface="Times New Roman" pitchFamily="18" charset="0"/>
                        </a:rPr>
                        <a:t>технологий и методик</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b="1" dirty="0">
                          <a:latin typeface="Times New Roman" pitchFamily="18" charset="0"/>
                          <a:ea typeface="Calibri"/>
                          <a:cs typeface="Times New Roman" pitchFamily="18" charset="0"/>
                        </a:rPr>
                        <a:t>Описание внедрения </a:t>
                      </a:r>
                    </a:p>
                    <a:p>
                      <a:pPr algn="ctr">
                        <a:lnSpc>
                          <a:spcPct val="115000"/>
                        </a:lnSpc>
                        <a:spcAft>
                          <a:spcPts val="0"/>
                        </a:spcAft>
                      </a:pPr>
                      <a:r>
                        <a:rPr lang="ru-RU" sz="1400" b="1" dirty="0">
                          <a:latin typeface="Times New Roman" pitchFamily="18" charset="0"/>
                          <a:ea typeface="Calibri"/>
                          <a:cs typeface="Times New Roman" pitchFamily="18" charset="0"/>
                        </a:rPr>
                        <a:t>в педагогическую деятельность</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b="1" dirty="0">
                          <a:latin typeface="Times New Roman" pitchFamily="18" charset="0"/>
                          <a:ea typeface="Calibri"/>
                          <a:cs typeface="Times New Roman" pitchFamily="18" charset="0"/>
                        </a:rPr>
                        <a:t>Результаты </a:t>
                      </a:r>
                      <a:endParaRPr lang="ru-RU" sz="1400" b="1" dirty="0" smtClean="0">
                        <a:latin typeface="Times New Roman" pitchFamily="18" charset="0"/>
                        <a:ea typeface="Calibri"/>
                        <a:cs typeface="Times New Roman" pitchFamily="18" charset="0"/>
                      </a:endParaRPr>
                    </a:p>
                    <a:p>
                      <a:pPr algn="ctr">
                        <a:lnSpc>
                          <a:spcPct val="115000"/>
                        </a:lnSpc>
                        <a:spcAft>
                          <a:spcPts val="0"/>
                        </a:spcAft>
                      </a:pPr>
                      <a:r>
                        <a:rPr lang="ru-RU" sz="1400" b="1" dirty="0" smtClean="0">
                          <a:latin typeface="Times New Roman" pitchFamily="18" charset="0"/>
                          <a:ea typeface="Calibri"/>
                          <a:cs typeface="Times New Roman" pitchFamily="18" charset="0"/>
                        </a:rPr>
                        <a:t>использования</a:t>
                      </a:r>
                      <a:endParaRPr lang="ru-RU" sz="1400" b="1" dirty="0">
                        <a:latin typeface="Times New Roman" pitchFamily="18" charset="0"/>
                        <a:ea typeface="Calibri"/>
                        <a:cs typeface="Times New Roman" pitchFamily="18" charset="0"/>
                      </a:endParaRP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6063">
                <a:tc>
                  <a:txBody>
                    <a:bodyPr/>
                    <a:lstStyle/>
                    <a:p>
                      <a:pPr>
                        <a:lnSpc>
                          <a:spcPct val="115000"/>
                        </a:lnSpc>
                        <a:spcAft>
                          <a:spcPts val="0"/>
                        </a:spcAft>
                      </a:pPr>
                      <a:r>
                        <a:rPr lang="ru-RU" sz="1400" b="0" i="1" u="none" dirty="0" err="1">
                          <a:latin typeface="+mn-lt"/>
                          <a:ea typeface="Calibri"/>
                          <a:cs typeface="Times New Roman"/>
                        </a:rPr>
                        <a:t>Здоровьесберегающие</a:t>
                      </a:r>
                      <a:r>
                        <a:rPr lang="ru-RU" sz="1400" b="0" i="1" u="none" dirty="0">
                          <a:latin typeface="+mn-lt"/>
                          <a:ea typeface="Calibri"/>
                          <a:cs typeface="Times New Roman"/>
                        </a:rPr>
                        <a:t> </a:t>
                      </a:r>
                    </a:p>
                    <a:p>
                      <a:pPr>
                        <a:lnSpc>
                          <a:spcPct val="115000"/>
                        </a:lnSpc>
                        <a:spcAft>
                          <a:spcPts val="0"/>
                        </a:spcAft>
                      </a:pPr>
                      <a:r>
                        <a:rPr lang="ru-RU" sz="1400" b="0" i="1" u="none" dirty="0">
                          <a:latin typeface="+mn-lt"/>
                          <a:ea typeface="Calibri"/>
                          <a:cs typeface="Times New Roman"/>
                        </a:rPr>
                        <a:t>технологии. </a:t>
                      </a:r>
                      <a:endParaRPr lang="ru-RU" sz="1400" b="0" i="1" u="none" dirty="0" smtClean="0">
                        <a:latin typeface="+mn-lt"/>
                        <a:ea typeface="Calibri"/>
                        <a:cs typeface="Times New Roman"/>
                      </a:endParaRPr>
                    </a:p>
                    <a:p>
                      <a:pPr>
                        <a:lnSpc>
                          <a:spcPct val="115000"/>
                        </a:lnSpc>
                        <a:spcAft>
                          <a:spcPts val="0"/>
                        </a:spcAft>
                      </a:pPr>
                      <a:endParaRPr lang="ru-RU" sz="1400" b="0" i="1" u="none" dirty="0">
                        <a:latin typeface="+mn-lt"/>
                        <a:ea typeface="Calibri"/>
                        <a:cs typeface="Times New Roman"/>
                      </a:endParaRPr>
                    </a:p>
                    <a:p>
                      <a:pPr>
                        <a:lnSpc>
                          <a:spcPct val="115000"/>
                        </a:lnSpc>
                        <a:spcAft>
                          <a:spcPts val="0"/>
                        </a:spcAft>
                      </a:pPr>
                      <a:r>
                        <a:rPr lang="ru-RU" sz="1400" dirty="0">
                          <a:latin typeface="+mn-lt"/>
                          <a:ea typeface="Calibri"/>
                          <a:cs typeface="Times New Roman"/>
                        </a:rPr>
                        <a:t>1.Дыхательная гимнастика</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Стимулирует работу мозга, регулирует нервно -психические процессы.</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smtClean="0">
                          <a:latin typeface="+mn-lt"/>
                          <a:ea typeface="Calibri"/>
                          <a:cs typeface="Times New Roman"/>
                        </a:rPr>
                        <a:t>Упражнения </a:t>
                      </a:r>
                      <a:r>
                        <a:rPr lang="ru-RU" sz="1400" dirty="0">
                          <a:latin typeface="+mn-lt"/>
                          <a:ea typeface="Calibri"/>
                          <a:cs typeface="Times New Roman"/>
                        </a:rPr>
                        <a:t>для дыхания на индивидуальной, фронтальной, </a:t>
                      </a:r>
                      <a:r>
                        <a:rPr lang="ru-RU" sz="1400" dirty="0" smtClean="0">
                          <a:latin typeface="+mn-lt"/>
                          <a:ea typeface="Calibri"/>
                          <a:cs typeface="Times New Roman"/>
                        </a:rPr>
                        <a:t>подгрупповых</a:t>
                      </a:r>
                      <a:r>
                        <a:rPr lang="ru-RU" sz="1400" baseline="0" dirty="0" smtClean="0">
                          <a:latin typeface="+mn-lt"/>
                          <a:ea typeface="Calibri"/>
                          <a:cs typeface="Times New Roman"/>
                        </a:rPr>
                        <a:t> занятиях</a:t>
                      </a:r>
                      <a:r>
                        <a:rPr lang="ru-RU" sz="1400" dirty="0" smtClean="0">
                          <a:latin typeface="+mn-lt"/>
                          <a:ea typeface="Calibri"/>
                          <a:cs typeface="Times New Roman"/>
                        </a:rPr>
                        <a:t> </a:t>
                      </a:r>
                      <a:r>
                        <a:rPr lang="ru-RU" sz="1400" dirty="0">
                          <a:latin typeface="+mn-lt"/>
                          <a:ea typeface="Calibri"/>
                          <a:cs typeface="Times New Roman"/>
                        </a:rPr>
                        <a:t>по лексическим темам. 	</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Сильный и продолжительный выдох. </a:t>
                      </a:r>
                      <a:r>
                        <a:rPr lang="ru-RU" sz="1400" dirty="0" err="1">
                          <a:latin typeface="+mn-lt"/>
                          <a:ea typeface="Calibri"/>
                          <a:cs typeface="Times New Roman"/>
                        </a:rPr>
                        <a:t>Нижнедиафрагмальное</a:t>
                      </a:r>
                      <a:r>
                        <a:rPr lang="ru-RU" sz="1400" dirty="0">
                          <a:latin typeface="+mn-lt"/>
                          <a:ea typeface="Calibri"/>
                          <a:cs typeface="Times New Roman"/>
                        </a:rPr>
                        <a:t> дыхание, организация речи на выдохе. Дифференциация ротового и носового выдоха. </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6572">
                <a:tc>
                  <a:txBody>
                    <a:bodyPr/>
                    <a:lstStyle/>
                    <a:p>
                      <a:pPr>
                        <a:lnSpc>
                          <a:spcPct val="115000"/>
                        </a:lnSpc>
                        <a:spcAft>
                          <a:spcPts val="0"/>
                        </a:spcAft>
                      </a:pPr>
                      <a:r>
                        <a:rPr lang="ru-RU" sz="1400">
                          <a:latin typeface="+mn-lt"/>
                          <a:ea typeface="Calibri"/>
                          <a:cs typeface="Times New Roman"/>
                        </a:rPr>
                        <a:t>2.Зрительная гимнастика.</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mn-lt"/>
                          <a:ea typeface="Calibri"/>
                          <a:cs typeface="Times New Roman"/>
                        </a:rPr>
                        <a:t>Снимает напряжение с глаз, </a:t>
                      </a:r>
                    </a:p>
                    <a:p>
                      <a:pPr>
                        <a:lnSpc>
                          <a:spcPct val="115000"/>
                        </a:lnSpc>
                        <a:spcAft>
                          <a:spcPts val="0"/>
                        </a:spcAft>
                      </a:pPr>
                      <a:r>
                        <a:rPr lang="ru-RU" sz="1400">
                          <a:latin typeface="+mn-lt"/>
                          <a:ea typeface="Calibri"/>
                          <a:cs typeface="Times New Roman"/>
                        </a:rPr>
                        <a:t>способствует тренировке зрительно-моторной координации.</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Использование упражнений после </a:t>
                      </a:r>
                    </a:p>
                    <a:p>
                      <a:pPr>
                        <a:lnSpc>
                          <a:spcPct val="115000"/>
                        </a:lnSpc>
                        <a:spcAft>
                          <a:spcPts val="0"/>
                        </a:spcAft>
                      </a:pPr>
                      <a:r>
                        <a:rPr lang="ru-RU" sz="1400" dirty="0">
                          <a:latin typeface="+mn-lt"/>
                          <a:ea typeface="Calibri"/>
                          <a:cs typeface="Times New Roman"/>
                        </a:rPr>
                        <a:t>напряженной 10минутной работы</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Профилактика миопии. </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97311">
                <a:tc>
                  <a:txBody>
                    <a:bodyPr/>
                    <a:lstStyle/>
                    <a:p>
                      <a:pPr>
                        <a:lnSpc>
                          <a:spcPct val="115000"/>
                        </a:lnSpc>
                        <a:spcAft>
                          <a:spcPts val="0"/>
                        </a:spcAft>
                      </a:pPr>
                      <a:r>
                        <a:rPr lang="ru-RU" sz="1400">
                          <a:latin typeface="+mn-lt"/>
                          <a:ea typeface="Calibri"/>
                          <a:cs typeface="Times New Roman"/>
                        </a:rPr>
                        <a:t>3.Релаксация</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mn-lt"/>
                          <a:ea typeface="Calibri"/>
                          <a:cs typeface="Times New Roman"/>
                        </a:rPr>
                        <a:t>Снимает напряжение, чувство беспокойства. 	</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Является одним из этапов </a:t>
                      </a:r>
                      <a:r>
                        <a:rPr lang="ru-RU" sz="1400" dirty="0" smtClean="0">
                          <a:latin typeface="+mn-lt"/>
                          <a:ea typeface="Calibri"/>
                          <a:cs typeface="Times New Roman"/>
                        </a:rPr>
                        <a:t>работы.</a:t>
                      </a:r>
                      <a:endParaRPr lang="ru-RU" sz="1400" dirty="0">
                        <a:latin typeface="+mn-lt"/>
                        <a:ea typeface="Calibri"/>
                        <a:cs typeface="Times New Roman"/>
                      </a:endParaRP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Развивается умение управлять своим телом, </a:t>
                      </a:r>
                    </a:p>
                    <a:p>
                      <a:pPr>
                        <a:lnSpc>
                          <a:spcPct val="115000"/>
                        </a:lnSpc>
                        <a:spcAft>
                          <a:spcPts val="0"/>
                        </a:spcAft>
                      </a:pPr>
                      <a:r>
                        <a:rPr lang="ru-RU" sz="1400" dirty="0">
                          <a:latin typeface="+mn-lt"/>
                          <a:ea typeface="Calibri"/>
                          <a:cs typeface="Times New Roman"/>
                        </a:rPr>
                        <a:t>контролировать свои эмоции, чувства, ощущения. </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685174"/>
          <a:ext cx="8463314" cy="5552138"/>
        </p:xfrm>
        <a:graphic>
          <a:graphicData uri="http://schemas.openxmlformats.org/drawingml/2006/table">
            <a:tbl>
              <a:tblPr/>
              <a:tblGrid>
                <a:gridCol w="1214211"/>
                <a:gridCol w="1800582"/>
                <a:gridCol w="2374019"/>
                <a:gridCol w="3074502"/>
              </a:tblGrid>
              <a:tr h="1288063">
                <a:tc>
                  <a:txBody>
                    <a:bodyPr/>
                    <a:lstStyle/>
                    <a:p>
                      <a:pPr>
                        <a:lnSpc>
                          <a:spcPct val="115000"/>
                        </a:lnSpc>
                        <a:spcAft>
                          <a:spcPts val="0"/>
                        </a:spcAft>
                      </a:pPr>
                      <a:r>
                        <a:rPr lang="ru-RU" sz="1400" dirty="0" smtClean="0">
                          <a:latin typeface="+mn-lt"/>
                          <a:ea typeface="Calibri"/>
                          <a:cs typeface="Times New Roman"/>
                        </a:rPr>
                        <a:t>4.Мимичес-</a:t>
                      </a:r>
                    </a:p>
                    <a:p>
                      <a:pPr>
                        <a:lnSpc>
                          <a:spcPct val="115000"/>
                        </a:lnSpc>
                        <a:spcAft>
                          <a:spcPts val="0"/>
                        </a:spcAft>
                      </a:pPr>
                      <a:r>
                        <a:rPr lang="ru-RU" sz="1400" dirty="0" err="1" smtClean="0">
                          <a:latin typeface="+mn-lt"/>
                          <a:ea typeface="Calibri"/>
                          <a:cs typeface="Times New Roman"/>
                        </a:rPr>
                        <a:t>кая</a:t>
                      </a:r>
                      <a:r>
                        <a:rPr lang="ru-RU" sz="1400" dirty="0" smtClean="0">
                          <a:latin typeface="+mn-lt"/>
                          <a:ea typeface="Calibri"/>
                          <a:cs typeface="Times New Roman"/>
                        </a:rPr>
                        <a:t> </a:t>
                      </a:r>
                      <a:r>
                        <a:rPr lang="ru-RU" sz="1400" dirty="0">
                          <a:latin typeface="+mn-lt"/>
                          <a:ea typeface="Calibri"/>
                          <a:cs typeface="Times New Roman"/>
                        </a:rPr>
                        <a:t>гимнастика.</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Способствует коммуникации, </a:t>
                      </a:r>
                    </a:p>
                    <a:p>
                      <a:pPr>
                        <a:lnSpc>
                          <a:spcPct val="115000"/>
                        </a:lnSpc>
                        <a:spcAft>
                          <a:spcPts val="0"/>
                        </a:spcAft>
                      </a:pPr>
                      <a:r>
                        <a:rPr lang="ru-RU" sz="1400" dirty="0">
                          <a:latin typeface="+mn-lt"/>
                          <a:ea typeface="Calibri"/>
                          <a:cs typeface="Times New Roman"/>
                        </a:rPr>
                        <a:t>эмоциональному развитию</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Выполняется на </a:t>
                      </a:r>
                      <a:r>
                        <a:rPr lang="ru-RU" sz="1400" dirty="0" smtClean="0">
                          <a:latin typeface="+mn-lt"/>
                          <a:ea typeface="Calibri"/>
                          <a:cs typeface="Times New Roman"/>
                        </a:rPr>
                        <a:t>каждом </a:t>
                      </a:r>
                      <a:r>
                        <a:rPr lang="ru-RU" sz="1400" baseline="0" dirty="0" smtClean="0">
                          <a:latin typeface="+mn-lt"/>
                          <a:ea typeface="Calibri"/>
                          <a:cs typeface="Times New Roman"/>
                        </a:rPr>
                        <a:t> занятии</a:t>
                      </a:r>
                      <a:r>
                        <a:rPr lang="ru-RU" sz="1400" dirty="0" smtClean="0">
                          <a:latin typeface="+mn-lt"/>
                          <a:ea typeface="Calibri"/>
                          <a:cs typeface="Times New Roman"/>
                        </a:rPr>
                        <a:t>, </a:t>
                      </a:r>
                      <a:endParaRPr lang="ru-RU" sz="1400" dirty="0">
                        <a:latin typeface="+mn-lt"/>
                        <a:ea typeface="Calibri"/>
                        <a:cs typeface="Times New Roman"/>
                      </a:endParaRPr>
                    </a:p>
                    <a:p>
                      <a:pPr>
                        <a:lnSpc>
                          <a:spcPct val="115000"/>
                        </a:lnSpc>
                        <a:spcAft>
                          <a:spcPts val="0"/>
                        </a:spcAft>
                      </a:pPr>
                      <a:r>
                        <a:rPr lang="ru-RU" sz="1400" dirty="0">
                          <a:latin typeface="+mn-lt"/>
                          <a:ea typeface="Calibri"/>
                          <a:cs typeface="Times New Roman"/>
                        </a:rPr>
                        <a:t>перед зеркалом, по подражанию или словесной инструкции</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mn-lt"/>
                          <a:ea typeface="Calibri"/>
                          <a:cs typeface="Times New Roman"/>
                        </a:rPr>
                        <a:t>Более четкая мимическая картина</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49987">
                <a:tc>
                  <a:txBody>
                    <a:bodyPr/>
                    <a:lstStyle/>
                    <a:p>
                      <a:pPr>
                        <a:lnSpc>
                          <a:spcPct val="115000"/>
                        </a:lnSpc>
                        <a:spcAft>
                          <a:spcPts val="0"/>
                        </a:spcAft>
                      </a:pPr>
                      <a:r>
                        <a:rPr lang="ru-RU" sz="1400">
                          <a:latin typeface="+mn-lt"/>
                          <a:ea typeface="Calibri"/>
                          <a:cs typeface="Times New Roman"/>
                        </a:rPr>
                        <a:t>5.Динамические паузы в сочетании с </a:t>
                      </a:r>
                    </a:p>
                    <a:p>
                      <a:pPr>
                        <a:lnSpc>
                          <a:spcPct val="115000"/>
                        </a:lnSpc>
                        <a:spcAft>
                          <a:spcPts val="0"/>
                        </a:spcAft>
                      </a:pPr>
                      <a:r>
                        <a:rPr lang="ru-RU" sz="1400">
                          <a:latin typeface="+mn-lt"/>
                          <a:ea typeface="Calibri"/>
                          <a:cs typeface="Times New Roman"/>
                        </a:rPr>
                        <a:t>речевым материалом.</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Развитие общей моторики, </a:t>
                      </a:r>
                    </a:p>
                    <a:p>
                      <a:pPr>
                        <a:lnSpc>
                          <a:spcPct val="115000"/>
                        </a:lnSpc>
                        <a:spcAft>
                          <a:spcPts val="0"/>
                        </a:spcAft>
                      </a:pPr>
                      <a:r>
                        <a:rPr lang="ru-RU" sz="1400" dirty="0">
                          <a:latin typeface="+mn-lt"/>
                          <a:ea typeface="Calibri"/>
                          <a:cs typeface="Times New Roman"/>
                        </a:rPr>
                        <a:t>координации движений и речи, снятие мышечного напряжения.</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err="1">
                          <a:latin typeface="+mn-lt"/>
                          <a:ea typeface="Calibri"/>
                          <a:cs typeface="Times New Roman"/>
                        </a:rPr>
                        <a:t>Физминутки</a:t>
                      </a:r>
                      <a:r>
                        <a:rPr lang="ru-RU" sz="1400" dirty="0">
                          <a:latin typeface="+mn-lt"/>
                          <a:ea typeface="Calibri"/>
                          <a:cs typeface="Times New Roman"/>
                        </a:rPr>
                        <a:t> по лексическим темам.</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Повышенная работоспособность, </a:t>
                      </a:r>
                    </a:p>
                    <a:p>
                      <a:pPr>
                        <a:lnSpc>
                          <a:spcPct val="115000"/>
                        </a:lnSpc>
                        <a:spcAft>
                          <a:spcPts val="0"/>
                        </a:spcAft>
                      </a:pPr>
                      <a:r>
                        <a:rPr lang="ru-RU" sz="1400" dirty="0">
                          <a:latin typeface="+mn-lt"/>
                          <a:ea typeface="Calibri"/>
                          <a:cs typeface="Times New Roman"/>
                        </a:rPr>
                        <a:t>профилактика нарушения осанки и плоскостопие.</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4088">
                <a:tc>
                  <a:txBody>
                    <a:bodyPr/>
                    <a:lstStyle/>
                    <a:p>
                      <a:pPr>
                        <a:lnSpc>
                          <a:spcPct val="115000"/>
                        </a:lnSpc>
                        <a:spcAft>
                          <a:spcPts val="0"/>
                        </a:spcAft>
                      </a:pPr>
                      <a:r>
                        <a:rPr lang="ru-RU" sz="1400" dirty="0" smtClean="0">
                          <a:latin typeface="+mn-lt"/>
                          <a:ea typeface="Calibri"/>
                          <a:cs typeface="Times New Roman"/>
                        </a:rPr>
                        <a:t>6.Гимнасти-ка </a:t>
                      </a:r>
                      <a:r>
                        <a:rPr lang="ru-RU" sz="1400" dirty="0">
                          <a:latin typeface="+mn-lt"/>
                          <a:ea typeface="Calibri"/>
                          <a:cs typeface="Times New Roman"/>
                        </a:rPr>
                        <a:t>для пальчиков.</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mn-lt"/>
                          <a:ea typeface="Calibri"/>
                          <a:cs typeface="Times New Roman"/>
                        </a:rPr>
                        <a:t>Развитие мелкой моторики и </a:t>
                      </a:r>
                    </a:p>
                    <a:p>
                      <a:pPr>
                        <a:lnSpc>
                          <a:spcPct val="115000"/>
                        </a:lnSpc>
                        <a:spcAft>
                          <a:spcPts val="0"/>
                        </a:spcAft>
                      </a:pPr>
                      <a:r>
                        <a:rPr lang="ru-RU" sz="1400">
                          <a:latin typeface="+mn-lt"/>
                          <a:ea typeface="Calibri"/>
                          <a:cs typeface="Times New Roman"/>
                        </a:rPr>
                        <a:t>навыков самообслуживания, манипуляции с предметами, ручной умелости,снятие синкенезий и мышечных зажимов</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err="1">
                          <a:latin typeface="+mn-lt"/>
                          <a:ea typeface="Calibri"/>
                          <a:cs typeface="Times New Roman"/>
                        </a:rPr>
                        <a:t>Крупотерапия</a:t>
                      </a:r>
                      <a:r>
                        <a:rPr lang="ru-RU" sz="1400" dirty="0">
                          <a:latin typeface="+mn-lt"/>
                          <a:ea typeface="Calibri"/>
                          <a:cs typeface="Times New Roman"/>
                        </a:rPr>
                        <a:t>, </a:t>
                      </a:r>
                      <a:r>
                        <a:rPr lang="ru-RU" sz="1400" dirty="0" err="1">
                          <a:latin typeface="+mn-lt"/>
                          <a:ea typeface="Calibri"/>
                          <a:cs typeface="Times New Roman"/>
                        </a:rPr>
                        <a:t>пескотерапия</a:t>
                      </a:r>
                      <a:r>
                        <a:rPr lang="ru-RU" sz="1400" dirty="0">
                          <a:latin typeface="+mn-lt"/>
                          <a:ea typeface="Calibri"/>
                          <a:cs typeface="Times New Roman"/>
                        </a:rPr>
                        <a:t>, </a:t>
                      </a:r>
                    </a:p>
                    <a:p>
                      <a:pPr>
                        <a:lnSpc>
                          <a:spcPct val="115000"/>
                        </a:lnSpc>
                        <a:spcAft>
                          <a:spcPts val="0"/>
                        </a:spcAft>
                      </a:pPr>
                      <a:r>
                        <a:rPr lang="ru-RU" sz="1400" dirty="0" err="1" smtClean="0">
                          <a:latin typeface="+mn-lt"/>
                          <a:ea typeface="Calibri"/>
                          <a:cs typeface="Times New Roman"/>
                        </a:rPr>
                        <a:t>су-джок</a:t>
                      </a:r>
                      <a:r>
                        <a:rPr lang="ru-RU" sz="1400" dirty="0" smtClean="0">
                          <a:latin typeface="+mn-lt"/>
                          <a:ea typeface="Calibri"/>
                          <a:cs typeface="Times New Roman"/>
                        </a:rPr>
                        <a:t>, мозаики, </a:t>
                      </a:r>
                      <a:r>
                        <a:rPr lang="ru-RU" sz="1400" dirty="0">
                          <a:latin typeface="+mn-lt"/>
                          <a:ea typeface="Calibri"/>
                          <a:cs typeface="Times New Roman"/>
                        </a:rPr>
                        <a:t>массажные мячики, игры с </a:t>
                      </a:r>
                      <a:r>
                        <a:rPr lang="ru-RU" sz="1400" dirty="0" smtClean="0">
                          <a:latin typeface="+mn-lt"/>
                          <a:ea typeface="Calibri"/>
                          <a:cs typeface="Times New Roman"/>
                        </a:rPr>
                        <a:t>прищепками</a:t>
                      </a:r>
                      <a:r>
                        <a:rPr lang="ru-RU" sz="1400" dirty="0">
                          <a:latin typeface="+mn-lt"/>
                          <a:ea typeface="Calibri"/>
                          <a:cs typeface="Times New Roman"/>
                        </a:rPr>
                        <a:t>, со счетными </a:t>
                      </a:r>
                      <a:r>
                        <a:rPr lang="ru-RU" sz="1400" dirty="0" smtClean="0">
                          <a:latin typeface="+mn-lt"/>
                          <a:ea typeface="Calibri"/>
                          <a:cs typeface="Times New Roman"/>
                        </a:rPr>
                        <a:t>палочками,</a:t>
                      </a:r>
                      <a:r>
                        <a:rPr lang="ru-RU" sz="1400" baseline="0" dirty="0" smtClean="0">
                          <a:latin typeface="+mn-lt"/>
                          <a:ea typeface="Calibri"/>
                          <a:cs typeface="Times New Roman"/>
                        </a:rPr>
                        <a:t> с катушками.</a:t>
                      </a:r>
                      <a:endParaRPr lang="ru-RU" sz="1400" dirty="0">
                        <a:latin typeface="+mn-lt"/>
                        <a:ea typeface="Calibri"/>
                        <a:cs typeface="Times New Roman"/>
                      </a:endParaRP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err="1">
                          <a:latin typeface="+mn-lt"/>
                          <a:ea typeface="Calibri"/>
                          <a:cs typeface="Times New Roman"/>
                        </a:rPr>
                        <a:t>Прямопропорциональная</a:t>
                      </a:r>
                      <a:r>
                        <a:rPr lang="ru-RU" sz="1400" dirty="0">
                          <a:latin typeface="+mn-lt"/>
                          <a:ea typeface="Calibri"/>
                          <a:cs typeface="Times New Roman"/>
                        </a:rPr>
                        <a:t> зависимость </a:t>
                      </a:r>
                    </a:p>
                    <a:p>
                      <a:pPr>
                        <a:lnSpc>
                          <a:spcPct val="115000"/>
                        </a:lnSpc>
                        <a:spcAft>
                          <a:spcPts val="0"/>
                        </a:spcAft>
                      </a:pPr>
                      <a:r>
                        <a:rPr lang="ru-RU" sz="1400" dirty="0">
                          <a:latin typeface="+mn-lt"/>
                          <a:ea typeface="Calibri"/>
                          <a:cs typeface="Times New Roman"/>
                        </a:rPr>
                        <a:t>развития мелкой моторики и речи. </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95536" y="221917"/>
          <a:ext cx="8424936" cy="6468249"/>
        </p:xfrm>
        <a:graphic>
          <a:graphicData uri="http://schemas.openxmlformats.org/drawingml/2006/table">
            <a:tbl>
              <a:tblPr/>
              <a:tblGrid>
                <a:gridCol w="2088232"/>
                <a:gridCol w="1793353"/>
                <a:gridCol w="1979619"/>
                <a:gridCol w="2563732"/>
              </a:tblGrid>
              <a:tr h="1761940">
                <a:tc>
                  <a:txBody>
                    <a:bodyPr/>
                    <a:lstStyle/>
                    <a:p>
                      <a:pPr>
                        <a:lnSpc>
                          <a:spcPct val="115000"/>
                        </a:lnSpc>
                        <a:spcAft>
                          <a:spcPts val="0"/>
                        </a:spcAft>
                      </a:pPr>
                      <a:r>
                        <a:rPr lang="ru-RU" sz="1400" dirty="0">
                          <a:latin typeface="+mn-lt"/>
                          <a:ea typeface="Calibri"/>
                          <a:cs typeface="Times New Roman"/>
                        </a:rPr>
                        <a:t>7.Психогимнастика.</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smtClean="0">
                          <a:latin typeface="+mn-lt"/>
                          <a:ea typeface="Calibri"/>
                          <a:cs typeface="Times New Roman"/>
                        </a:rPr>
                        <a:t>Обучение </a:t>
                      </a:r>
                      <a:r>
                        <a:rPr lang="ru-RU" sz="1400" dirty="0">
                          <a:latin typeface="+mn-lt"/>
                          <a:ea typeface="Calibri"/>
                          <a:cs typeface="Times New Roman"/>
                        </a:rPr>
                        <a:t>детей выразительным </a:t>
                      </a:r>
                    </a:p>
                    <a:p>
                      <a:pPr>
                        <a:lnSpc>
                          <a:spcPct val="115000"/>
                        </a:lnSpc>
                        <a:spcAft>
                          <a:spcPts val="0"/>
                        </a:spcAft>
                      </a:pPr>
                      <a:r>
                        <a:rPr lang="ru-RU" sz="1400" dirty="0">
                          <a:latin typeface="+mn-lt"/>
                          <a:ea typeface="Calibri"/>
                          <a:cs typeface="Times New Roman"/>
                        </a:rPr>
                        <a:t>движениям, тренировка психомоторных функций, </a:t>
                      </a:r>
                      <a:r>
                        <a:rPr lang="ru-RU" sz="1400" dirty="0" smtClean="0">
                          <a:latin typeface="+mn-lt"/>
                          <a:ea typeface="Calibri"/>
                          <a:cs typeface="Times New Roman"/>
                        </a:rPr>
                        <a:t>снижение</a:t>
                      </a:r>
                    </a:p>
                    <a:p>
                      <a:pPr>
                        <a:lnSpc>
                          <a:spcPct val="115000"/>
                        </a:lnSpc>
                        <a:spcAft>
                          <a:spcPts val="0"/>
                        </a:spcAft>
                      </a:pPr>
                      <a:r>
                        <a:rPr lang="ru-RU" sz="1400" dirty="0" smtClean="0">
                          <a:latin typeface="+mn-lt"/>
                          <a:ea typeface="Calibri"/>
                          <a:cs typeface="Times New Roman"/>
                        </a:rPr>
                        <a:t> эмоционального напряжения.</a:t>
                      </a:r>
                      <a:endParaRPr lang="ru-RU" sz="1400" dirty="0">
                        <a:latin typeface="+mn-lt"/>
                        <a:ea typeface="Calibri"/>
                        <a:cs typeface="Times New Roman"/>
                      </a:endParaRP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Игры и этюды на </a:t>
                      </a:r>
                      <a:r>
                        <a:rPr lang="ru-RU" sz="1400" dirty="0" smtClean="0">
                          <a:latin typeface="+mn-lt"/>
                          <a:ea typeface="Calibri"/>
                          <a:cs typeface="Times New Roman"/>
                        </a:rPr>
                        <a:t>занятиях. </a:t>
                      </a:r>
                      <a:endParaRPr lang="ru-RU" sz="1400" dirty="0">
                        <a:latin typeface="+mn-lt"/>
                        <a:ea typeface="Calibri"/>
                        <a:cs typeface="Times New Roman"/>
                      </a:endParaRP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mn-lt"/>
                          <a:ea typeface="Calibri"/>
                          <a:cs typeface="Times New Roman"/>
                        </a:rPr>
                        <a:t>Развитие эмоциональной сферы, </a:t>
                      </a:r>
                    </a:p>
                    <a:p>
                      <a:pPr>
                        <a:lnSpc>
                          <a:spcPct val="115000"/>
                        </a:lnSpc>
                        <a:spcAft>
                          <a:spcPts val="0"/>
                        </a:spcAft>
                      </a:pPr>
                      <a:r>
                        <a:rPr lang="ru-RU" sz="1400">
                          <a:latin typeface="+mn-lt"/>
                          <a:ea typeface="Calibri"/>
                          <a:cs typeface="Times New Roman"/>
                        </a:rPr>
                        <a:t>рефлексии чувств. </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41698">
                <a:tc>
                  <a:txBody>
                    <a:bodyPr/>
                    <a:lstStyle/>
                    <a:p>
                      <a:pPr>
                        <a:lnSpc>
                          <a:spcPct val="115000"/>
                        </a:lnSpc>
                        <a:spcAft>
                          <a:spcPts val="0"/>
                        </a:spcAft>
                      </a:pPr>
                      <a:r>
                        <a:rPr lang="ru-RU" sz="1400" dirty="0">
                          <a:latin typeface="+mn-lt"/>
                          <a:ea typeface="Calibri"/>
                          <a:cs typeface="Times New Roman"/>
                        </a:rPr>
                        <a:t>8.Сказкотерапия при выполнении </a:t>
                      </a:r>
                    </a:p>
                    <a:p>
                      <a:pPr>
                        <a:lnSpc>
                          <a:spcPct val="115000"/>
                        </a:lnSpc>
                        <a:spcAft>
                          <a:spcPts val="0"/>
                        </a:spcAft>
                      </a:pPr>
                      <a:r>
                        <a:rPr lang="ru-RU" sz="1400" dirty="0">
                          <a:latin typeface="+mn-lt"/>
                          <a:ea typeface="Calibri"/>
                          <a:cs typeface="Times New Roman"/>
                        </a:rPr>
                        <a:t>артикуляционной гимнастики.</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smtClean="0">
                          <a:latin typeface="+mn-lt"/>
                          <a:ea typeface="Calibri"/>
                          <a:cs typeface="Times New Roman"/>
                        </a:rPr>
                        <a:t>Нормализация </a:t>
                      </a:r>
                      <a:r>
                        <a:rPr lang="ru-RU" sz="1400" dirty="0">
                          <a:latin typeface="+mn-lt"/>
                          <a:ea typeface="Calibri"/>
                          <a:cs typeface="Times New Roman"/>
                        </a:rPr>
                        <a:t>речевой моторики, </a:t>
                      </a:r>
                    </a:p>
                    <a:p>
                      <a:pPr>
                        <a:lnSpc>
                          <a:spcPct val="115000"/>
                        </a:lnSpc>
                        <a:spcAft>
                          <a:spcPts val="0"/>
                        </a:spcAft>
                      </a:pPr>
                      <a:r>
                        <a:rPr lang="ru-RU" sz="1400" dirty="0">
                          <a:latin typeface="+mn-lt"/>
                          <a:ea typeface="Calibri"/>
                          <a:cs typeface="Times New Roman"/>
                        </a:rPr>
                        <a:t>эмоциональное развитие.</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Сказки по лексическим </a:t>
                      </a:r>
                      <a:r>
                        <a:rPr lang="ru-RU" sz="1400" dirty="0" smtClean="0">
                          <a:latin typeface="+mn-lt"/>
                          <a:ea typeface="Calibri"/>
                          <a:cs typeface="Times New Roman"/>
                        </a:rPr>
                        <a:t>темам.</a:t>
                      </a:r>
                      <a:endParaRPr lang="ru-RU" sz="1400" dirty="0">
                        <a:latin typeface="+mn-lt"/>
                        <a:ea typeface="Calibri"/>
                        <a:cs typeface="Times New Roman"/>
                      </a:endParaRP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mn-lt"/>
                          <a:ea typeface="Calibri"/>
                          <a:cs typeface="Times New Roman"/>
                        </a:rPr>
                        <a:t>Улучшение произносительных навыков. </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82183">
                <a:tc>
                  <a:txBody>
                    <a:bodyPr/>
                    <a:lstStyle/>
                    <a:p>
                      <a:pPr>
                        <a:lnSpc>
                          <a:spcPct val="115000"/>
                        </a:lnSpc>
                        <a:spcAft>
                          <a:spcPts val="0"/>
                        </a:spcAft>
                      </a:pPr>
                      <a:r>
                        <a:rPr lang="ru-RU" sz="1400" dirty="0">
                          <a:latin typeface="+mn-lt"/>
                          <a:ea typeface="Calibri"/>
                          <a:cs typeface="Times New Roman"/>
                        </a:rPr>
                        <a:t>9.Биоэнергопластика.</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mn-lt"/>
                          <a:ea typeface="Calibri"/>
                          <a:cs typeface="Times New Roman"/>
                        </a:rPr>
                        <a:t>Активизация интеллектуальной деятельности, </a:t>
                      </a:r>
                    </a:p>
                    <a:p>
                      <a:pPr>
                        <a:lnSpc>
                          <a:spcPct val="115000"/>
                        </a:lnSpc>
                        <a:spcAft>
                          <a:spcPts val="0"/>
                        </a:spcAft>
                      </a:pPr>
                      <a:r>
                        <a:rPr lang="ru-RU" sz="1400">
                          <a:latin typeface="+mn-lt"/>
                          <a:ea typeface="Calibri"/>
                          <a:cs typeface="Times New Roman"/>
                        </a:rPr>
                        <a:t>развитие координации, мелкой и артикуляционной моторики.</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solidFill>
                            <a:schemeClr val="tx1"/>
                          </a:solidFill>
                          <a:latin typeface="+mn-lt"/>
                          <a:ea typeface="Calibri"/>
                          <a:cs typeface="Times New Roman"/>
                        </a:rPr>
                        <a:t> Речь </a:t>
                      </a:r>
                      <a:r>
                        <a:rPr lang="ru-RU" sz="1400" dirty="0" err="1">
                          <a:solidFill>
                            <a:schemeClr val="tx1"/>
                          </a:solidFill>
                          <a:latin typeface="+mn-lt"/>
                          <a:ea typeface="Calibri"/>
                          <a:cs typeface="Times New Roman"/>
                        </a:rPr>
                        <a:t>соряженнная</a:t>
                      </a:r>
                      <a:r>
                        <a:rPr lang="ru-RU" sz="1400" dirty="0">
                          <a:solidFill>
                            <a:schemeClr val="tx1"/>
                          </a:solidFill>
                          <a:latin typeface="+mn-lt"/>
                          <a:ea typeface="Calibri"/>
                          <a:cs typeface="Times New Roman"/>
                        </a:rPr>
                        <a:t> с движениями рук. Выполнение артикуляционной гимнастики сопровождается с </a:t>
                      </a:r>
                      <a:r>
                        <a:rPr lang="ru-RU" sz="1400" dirty="0" err="1">
                          <a:solidFill>
                            <a:schemeClr val="tx1"/>
                          </a:solidFill>
                          <a:latin typeface="+mn-lt"/>
                          <a:ea typeface="Calibri"/>
                          <a:cs typeface="Times New Roman"/>
                        </a:rPr>
                        <a:t>индентичными</a:t>
                      </a:r>
                      <a:r>
                        <a:rPr lang="ru-RU" sz="1400" dirty="0">
                          <a:solidFill>
                            <a:schemeClr val="tx1"/>
                          </a:solidFill>
                          <a:latin typeface="+mn-lt"/>
                          <a:ea typeface="Calibri"/>
                          <a:cs typeface="Times New Roman"/>
                        </a:rPr>
                        <a:t> движениями руками</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Улучшается речь. </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2532">
                <a:tc>
                  <a:txBody>
                    <a:bodyPr/>
                    <a:lstStyle/>
                    <a:p>
                      <a:pPr>
                        <a:lnSpc>
                          <a:spcPct val="115000"/>
                        </a:lnSpc>
                        <a:spcAft>
                          <a:spcPts val="0"/>
                        </a:spcAft>
                      </a:pPr>
                      <a:r>
                        <a:rPr lang="ru-RU" sz="1400" dirty="0" smtClean="0">
                          <a:latin typeface="+mn-lt"/>
                          <a:ea typeface="Calibri"/>
                          <a:cs typeface="Times New Roman"/>
                        </a:rPr>
                        <a:t>10.Самомассаж </a:t>
                      </a:r>
                      <a:r>
                        <a:rPr lang="ru-RU" sz="1400" dirty="0">
                          <a:latin typeface="+mn-lt"/>
                          <a:ea typeface="Calibri"/>
                          <a:cs typeface="Times New Roman"/>
                        </a:rPr>
                        <a:t>лицевой и </a:t>
                      </a:r>
                    </a:p>
                    <a:p>
                      <a:pPr>
                        <a:lnSpc>
                          <a:spcPct val="115000"/>
                        </a:lnSpc>
                        <a:spcAft>
                          <a:spcPts val="0"/>
                        </a:spcAft>
                      </a:pPr>
                      <a:r>
                        <a:rPr lang="ru-RU" sz="1400" dirty="0">
                          <a:latin typeface="+mn-lt"/>
                          <a:ea typeface="Calibri"/>
                          <a:cs typeface="Times New Roman"/>
                        </a:rPr>
                        <a:t>пальцевой мускулатуры.</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mn-lt"/>
                          <a:ea typeface="Calibri"/>
                          <a:cs typeface="Times New Roman"/>
                        </a:rPr>
                        <a:t>Стимулирование и активизация </a:t>
                      </a:r>
                    </a:p>
                    <a:p>
                      <a:pPr>
                        <a:lnSpc>
                          <a:spcPct val="115000"/>
                        </a:lnSpc>
                        <a:spcAft>
                          <a:spcPts val="0"/>
                        </a:spcAft>
                      </a:pPr>
                      <a:r>
                        <a:rPr lang="ru-RU" sz="1400">
                          <a:latin typeface="+mn-lt"/>
                          <a:ea typeface="Calibri"/>
                          <a:cs typeface="Times New Roman"/>
                        </a:rPr>
                        <a:t>мышечного тонуса.</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Комплексы упражнений </a:t>
                      </a:r>
                      <a:r>
                        <a:rPr lang="ru-RU" sz="1400" dirty="0" smtClean="0">
                          <a:latin typeface="+mn-lt"/>
                          <a:ea typeface="Calibri"/>
                          <a:cs typeface="Times New Roman"/>
                        </a:rPr>
                        <a:t>на</a:t>
                      </a:r>
                      <a:r>
                        <a:rPr lang="ru-RU" sz="1400" baseline="0" dirty="0" smtClean="0">
                          <a:latin typeface="+mn-lt"/>
                          <a:ea typeface="Calibri"/>
                          <a:cs typeface="Times New Roman"/>
                        </a:rPr>
                        <a:t> занятиях</a:t>
                      </a:r>
                      <a:r>
                        <a:rPr lang="ru-RU" sz="1400" dirty="0" smtClean="0">
                          <a:latin typeface="+mn-lt"/>
                          <a:ea typeface="Calibri"/>
                          <a:cs typeface="Times New Roman"/>
                        </a:rPr>
                        <a:t>, как один</a:t>
                      </a:r>
                    </a:p>
                    <a:p>
                      <a:pPr>
                        <a:lnSpc>
                          <a:spcPct val="115000"/>
                        </a:lnSpc>
                        <a:spcAft>
                          <a:spcPts val="0"/>
                        </a:spcAft>
                      </a:pPr>
                      <a:r>
                        <a:rPr lang="ru-RU" sz="1400" dirty="0" smtClean="0">
                          <a:latin typeface="+mn-lt"/>
                          <a:ea typeface="Calibri"/>
                          <a:cs typeface="Times New Roman"/>
                        </a:rPr>
                        <a:t> </a:t>
                      </a:r>
                      <a:r>
                        <a:rPr lang="ru-RU" sz="1400" dirty="0">
                          <a:latin typeface="+mn-lt"/>
                          <a:ea typeface="Calibri"/>
                          <a:cs typeface="Times New Roman"/>
                        </a:rPr>
                        <a:t>из этапов работы.</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Укрепление мимической мускулатуры, </a:t>
                      </a:r>
                    </a:p>
                    <a:p>
                      <a:pPr>
                        <a:lnSpc>
                          <a:spcPct val="115000"/>
                        </a:lnSpc>
                        <a:spcAft>
                          <a:spcPts val="0"/>
                        </a:spcAft>
                      </a:pPr>
                      <a:r>
                        <a:rPr lang="ru-RU" sz="1400" dirty="0">
                          <a:latin typeface="+mn-lt"/>
                          <a:ea typeface="Calibri"/>
                          <a:cs typeface="Times New Roman"/>
                        </a:rPr>
                        <a:t>формирование тактильных ощущений, развитие речи.</a:t>
                      </a:r>
                    </a:p>
                  </a:txBody>
                  <a:tcPr marL="44952" marR="449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95536" y="692696"/>
          <a:ext cx="8496944" cy="5542042"/>
        </p:xfrm>
        <a:graphic>
          <a:graphicData uri="http://schemas.openxmlformats.org/drawingml/2006/table">
            <a:tbl>
              <a:tblPr/>
              <a:tblGrid>
                <a:gridCol w="1440160"/>
                <a:gridCol w="1583027"/>
                <a:gridCol w="2385015"/>
                <a:gridCol w="3088742"/>
              </a:tblGrid>
              <a:tr h="1354313">
                <a:tc>
                  <a:txBody>
                    <a:bodyPr/>
                    <a:lstStyle/>
                    <a:p>
                      <a:pPr>
                        <a:lnSpc>
                          <a:spcPct val="115000"/>
                        </a:lnSpc>
                        <a:spcAft>
                          <a:spcPts val="0"/>
                        </a:spcAft>
                      </a:pPr>
                      <a:r>
                        <a:rPr lang="ru-RU" sz="1400" i="1" u="none" dirty="0">
                          <a:latin typeface="+mn-lt"/>
                          <a:ea typeface="Calibri"/>
                          <a:cs typeface="Times New Roman"/>
                        </a:rPr>
                        <a:t>Технология проблемного обучения</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Развитие познавательной активности.</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mn-lt"/>
                          <a:ea typeface="Calibri"/>
                          <a:cs typeface="Times New Roman"/>
                        </a:rPr>
                        <a:t>Последовательное, целенаправленное </a:t>
                      </a:r>
                    </a:p>
                    <a:p>
                      <a:pPr>
                        <a:lnSpc>
                          <a:spcPct val="115000"/>
                        </a:lnSpc>
                        <a:spcAft>
                          <a:spcPts val="0"/>
                        </a:spcAft>
                      </a:pPr>
                      <a:r>
                        <a:rPr lang="ru-RU" sz="1400">
                          <a:latin typeface="+mn-lt"/>
                          <a:ea typeface="Calibri"/>
                          <a:cs typeface="Times New Roman"/>
                        </a:rPr>
                        <a:t>выдвижение перед воспитанниками познавательных задач.</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mn-lt"/>
                          <a:ea typeface="Calibri"/>
                          <a:cs typeface="Times New Roman"/>
                        </a:rPr>
                        <a:t>Активное усвоение знаний. </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10751">
                <a:tc>
                  <a:txBody>
                    <a:bodyPr/>
                    <a:lstStyle/>
                    <a:p>
                      <a:pPr>
                        <a:lnSpc>
                          <a:spcPct val="115000"/>
                        </a:lnSpc>
                        <a:spcAft>
                          <a:spcPts val="0"/>
                        </a:spcAft>
                      </a:pPr>
                      <a:r>
                        <a:rPr lang="ru-RU" sz="1400" i="1" dirty="0">
                          <a:latin typeface="+mn-lt"/>
                          <a:ea typeface="Calibri"/>
                          <a:cs typeface="Times New Roman"/>
                        </a:rPr>
                        <a:t>Технология концентрированного обучения</a:t>
                      </a:r>
                    </a:p>
                    <a:p>
                      <a:pPr>
                        <a:lnSpc>
                          <a:spcPct val="115000"/>
                        </a:lnSpc>
                        <a:spcAft>
                          <a:spcPts val="0"/>
                        </a:spcAft>
                      </a:pPr>
                      <a:r>
                        <a:rPr lang="ru-RU" sz="1400" dirty="0">
                          <a:latin typeface="+mn-lt"/>
                          <a:ea typeface="Calibri"/>
                          <a:cs typeface="Times New Roman"/>
                        </a:rPr>
                        <a:t>	</a:t>
                      </a:r>
                      <a:r>
                        <a:rPr lang="ru-RU" sz="1400" dirty="0" smtClean="0">
                          <a:latin typeface="+mn-lt"/>
                          <a:ea typeface="Calibri"/>
                          <a:cs typeface="Times New Roman"/>
                        </a:rPr>
                        <a:t>.</a:t>
                      </a:r>
                      <a:r>
                        <a:rPr lang="ru-RU" sz="1400" dirty="0">
                          <a:latin typeface="+mn-lt"/>
                          <a:ea typeface="Calibri"/>
                          <a:cs typeface="Times New Roman"/>
                        </a:rPr>
                        <a:t>	</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Создание максимально близкой </a:t>
                      </a:r>
                    </a:p>
                    <a:p>
                      <a:pPr>
                        <a:lnSpc>
                          <a:spcPct val="115000"/>
                        </a:lnSpc>
                        <a:spcAft>
                          <a:spcPts val="0"/>
                        </a:spcAft>
                      </a:pPr>
                      <a:r>
                        <a:rPr lang="ru-RU" sz="1400" dirty="0">
                          <a:latin typeface="+mn-lt"/>
                          <a:ea typeface="Calibri"/>
                          <a:cs typeface="Times New Roman"/>
                        </a:rPr>
                        <a:t>к естественным психологическим особенностям человеческого восприятия структуры образовательной деятельности.</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Тематическое планирование.</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mn-lt"/>
                          <a:ea typeface="Calibri"/>
                          <a:cs typeface="Times New Roman"/>
                        </a:rPr>
                        <a:t>Углублённое и всестороннее освоение материала.</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6978">
                <a:tc>
                  <a:txBody>
                    <a:bodyPr/>
                    <a:lstStyle/>
                    <a:p>
                      <a:pPr>
                        <a:lnSpc>
                          <a:spcPct val="115000"/>
                        </a:lnSpc>
                        <a:spcAft>
                          <a:spcPts val="0"/>
                        </a:spcAft>
                      </a:pPr>
                      <a:r>
                        <a:rPr lang="ru-RU" sz="1400" dirty="0" smtClean="0">
                          <a:latin typeface="+mn-lt"/>
                          <a:ea typeface="Calibri"/>
                          <a:cs typeface="Times New Roman"/>
                        </a:rPr>
                        <a:t>'</a:t>
                      </a:r>
                      <a:r>
                        <a:rPr lang="ru-RU" sz="1400" i="1" dirty="0" smtClean="0">
                          <a:latin typeface="+mn-lt"/>
                          <a:ea typeface="Calibri"/>
                          <a:cs typeface="Times New Roman"/>
                        </a:rPr>
                        <a:t>Технология </a:t>
                      </a:r>
                      <a:r>
                        <a:rPr lang="ru-RU" sz="1400" i="1" dirty="0">
                          <a:latin typeface="+mn-lt"/>
                          <a:ea typeface="Calibri"/>
                          <a:cs typeface="Times New Roman"/>
                        </a:rPr>
                        <a:t>развивающего обучения</a:t>
                      </a:r>
                      <a:r>
                        <a:rPr lang="ru-RU" sz="1400" dirty="0">
                          <a:latin typeface="+mn-lt"/>
                          <a:ea typeface="Calibri"/>
                          <a:cs typeface="Times New Roman"/>
                        </a:rPr>
                        <a:t>.</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mn-lt"/>
                          <a:ea typeface="Calibri"/>
                          <a:cs typeface="Times New Roman"/>
                        </a:rPr>
                        <a:t>Развитие личности и её способностей</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Ориентация познавательной деятельности </a:t>
                      </a:r>
                    </a:p>
                    <a:p>
                      <a:pPr>
                        <a:lnSpc>
                          <a:spcPct val="115000"/>
                        </a:lnSpc>
                        <a:spcAft>
                          <a:spcPts val="0"/>
                        </a:spcAft>
                      </a:pPr>
                      <a:r>
                        <a:rPr lang="ru-RU" sz="1400" dirty="0">
                          <a:latin typeface="+mn-lt"/>
                          <a:ea typeface="Calibri"/>
                          <a:cs typeface="Times New Roman"/>
                        </a:rPr>
                        <a:t>на потенциальные возможности ребенка.</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Развитие всех компонентов языковой системы.</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539552" y="692696"/>
          <a:ext cx="7992888" cy="5688632"/>
        </p:xfrm>
        <a:graphic>
          <a:graphicData uri="http://schemas.openxmlformats.org/drawingml/2006/table">
            <a:tbl>
              <a:tblPr/>
              <a:tblGrid>
                <a:gridCol w="1142231"/>
                <a:gridCol w="1701614"/>
                <a:gridCol w="2243531"/>
                <a:gridCol w="2905512"/>
              </a:tblGrid>
              <a:tr h="2387083">
                <a:tc>
                  <a:txBody>
                    <a:bodyPr/>
                    <a:lstStyle/>
                    <a:p>
                      <a:pPr>
                        <a:lnSpc>
                          <a:spcPct val="115000"/>
                        </a:lnSpc>
                        <a:spcAft>
                          <a:spcPts val="0"/>
                        </a:spcAft>
                      </a:pPr>
                      <a:r>
                        <a:rPr lang="ru-RU" sz="1400" i="1" dirty="0">
                          <a:latin typeface="+mn-lt"/>
                          <a:ea typeface="Calibri"/>
                          <a:cs typeface="Times New Roman"/>
                        </a:rPr>
                        <a:t>Технология дифференцированного обучения</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Создание оптимальных условий </a:t>
                      </a:r>
                    </a:p>
                    <a:p>
                      <a:pPr>
                        <a:lnSpc>
                          <a:spcPct val="115000"/>
                        </a:lnSpc>
                        <a:spcAft>
                          <a:spcPts val="0"/>
                        </a:spcAft>
                      </a:pPr>
                      <a:r>
                        <a:rPr lang="ru-RU" sz="1400" dirty="0">
                          <a:latin typeface="+mn-lt"/>
                          <a:ea typeface="Calibri"/>
                          <a:cs typeface="Times New Roman"/>
                        </a:rPr>
                        <a:t>для выявления и коррекции речевых </a:t>
                      </a:r>
                      <a:r>
                        <a:rPr lang="ru-RU" sz="1400" dirty="0" smtClean="0">
                          <a:latin typeface="+mn-lt"/>
                          <a:ea typeface="Calibri"/>
                          <a:cs typeface="Times New Roman"/>
                        </a:rPr>
                        <a:t>расстройств.</a:t>
                      </a:r>
                      <a:endParaRPr lang="ru-RU" sz="1400" dirty="0">
                        <a:latin typeface="+mn-lt"/>
                        <a:ea typeface="Calibri"/>
                        <a:cs typeface="Times New Roman"/>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Усвоение программы на различных </a:t>
                      </a:r>
                    </a:p>
                    <a:p>
                      <a:pPr>
                        <a:lnSpc>
                          <a:spcPct val="115000"/>
                        </a:lnSpc>
                        <a:spcAft>
                          <a:spcPts val="0"/>
                        </a:spcAft>
                      </a:pPr>
                      <a:r>
                        <a:rPr lang="ru-RU" sz="1400" dirty="0">
                          <a:latin typeface="+mn-lt"/>
                          <a:ea typeface="Calibri"/>
                          <a:cs typeface="Times New Roman"/>
                        </a:rPr>
                        <a:t>планируемых уровнях.</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Чистое звукопроизношение, </a:t>
                      </a:r>
                    </a:p>
                    <a:p>
                      <a:pPr>
                        <a:lnSpc>
                          <a:spcPct val="115000"/>
                        </a:lnSpc>
                        <a:spcAft>
                          <a:spcPts val="0"/>
                        </a:spcAft>
                      </a:pPr>
                      <a:r>
                        <a:rPr lang="ru-RU" sz="1400" dirty="0">
                          <a:latin typeface="+mn-lt"/>
                          <a:ea typeface="Calibri"/>
                          <a:cs typeface="Times New Roman"/>
                        </a:rPr>
                        <a:t>достаточный словарный запас, грамматически правильно построенные предложения и высказывания. </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1549">
                <a:tc>
                  <a:txBody>
                    <a:bodyPr/>
                    <a:lstStyle/>
                    <a:p>
                      <a:pPr>
                        <a:lnSpc>
                          <a:spcPct val="115000"/>
                        </a:lnSpc>
                        <a:spcAft>
                          <a:spcPts val="0"/>
                        </a:spcAft>
                      </a:pPr>
                      <a:r>
                        <a:rPr lang="ru-RU" sz="1400" i="1" dirty="0">
                          <a:latin typeface="+mn-lt"/>
                          <a:ea typeface="Calibri"/>
                          <a:cs typeface="Times New Roman"/>
                        </a:rPr>
                        <a:t>Технология игрового обучения</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mn-lt"/>
                          <a:ea typeface="Calibri"/>
                          <a:cs typeface="Times New Roman"/>
                        </a:rPr>
                        <a:t>Развитие воображения, внимания, </a:t>
                      </a:r>
                    </a:p>
                    <a:p>
                      <a:pPr>
                        <a:lnSpc>
                          <a:spcPct val="115000"/>
                        </a:lnSpc>
                        <a:spcAft>
                          <a:spcPts val="0"/>
                        </a:spcAft>
                      </a:pPr>
                      <a:r>
                        <a:rPr lang="ru-RU" sz="1400">
                          <a:latin typeface="+mn-lt"/>
                          <a:ea typeface="Calibri"/>
                          <a:cs typeface="Times New Roman"/>
                        </a:rPr>
                        <a:t>памяти, речи,мышления, умения сравнивать, сопоставлять, находить аналогии.</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Дидактические и словесные игры, </a:t>
                      </a:r>
                    </a:p>
                    <a:p>
                      <a:pPr>
                        <a:lnSpc>
                          <a:spcPct val="115000"/>
                        </a:lnSpc>
                        <a:spcAft>
                          <a:spcPts val="0"/>
                        </a:spcAft>
                      </a:pPr>
                      <a:r>
                        <a:rPr lang="ru-RU" sz="1400" dirty="0">
                          <a:latin typeface="+mn-lt"/>
                          <a:ea typeface="Calibri"/>
                          <a:cs typeface="Times New Roman"/>
                        </a:rPr>
                        <a:t>игры на развитие психических процессов, фонематического слуха и звукового анализа, слоговой </a:t>
                      </a:r>
                      <a:r>
                        <a:rPr lang="ru-RU" sz="1400" dirty="0" smtClean="0">
                          <a:latin typeface="+mn-lt"/>
                          <a:ea typeface="Calibri"/>
                          <a:cs typeface="Times New Roman"/>
                        </a:rPr>
                        <a:t>структуры</a:t>
                      </a:r>
                      <a:endParaRPr lang="ru-RU" sz="1400" dirty="0">
                        <a:latin typeface="+mn-lt"/>
                        <a:ea typeface="Calibri"/>
                        <a:cs typeface="Times New Roman"/>
                      </a:endParaRP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mn-lt"/>
                          <a:ea typeface="Calibri"/>
                          <a:cs typeface="Times New Roman"/>
                        </a:rPr>
                        <a:t>Повышение познавательной активности, </a:t>
                      </a:r>
                    </a:p>
                    <a:p>
                      <a:pPr>
                        <a:lnSpc>
                          <a:spcPct val="115000"/>
                        </a:lnSpc>
                        <a:spcAft>
                          <a:spcPts val="0"/>
                        </a:spcAft>
                      </a:pPr>
                      <a:r>
                        <a:rPr lang="ru-RU" sz="1400" dirty="0">
                          <a:latin typeface="+mn-lt"/>
                          <a:ea typeface="Calibri"/>
                          <a:cs typeface="Times New Roman"/>
                        </a:rPr>
                        <a:t>формирование мотивации учебной деятельности. </a:t>
                      </a:r>
                    </a:p>
                  </a:txBody>
                  <a:tcPr marL="37863" marR="378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395536" y="274638"/>
            <a:ext cx="8280920" cy="1143000"/>
          </a:xfrm>
          <a:solidFill>
            <a:schemeClr val="bg2"/>
          </a:solidFill>
        </p:spPr>
        <p:txBody>
          <a:bodyPr>
            <a:normAutofit/>
          </a:bodyPr>
          <a:lstStyle/>
          <a:p>
            <a:r>
              <a:rPr lang="ru-RU" sz="3200" dirty="0" smtClean="0">
                <a:latin typeface="+mn-lt"/>
              </a:rPr>
              <a:t>Сводная таблица диагностики речевого развития детей за 2014 - 2017 </a:t>
            </a:r>
            <a:r>
              <a:rPr lang="ru-RU" sz="3200" dirty="0" err="1" smtClean="0">
                <a:latin typeface="+mn-lt"/>
              </a:rPr>
              <a:t>уч.г</a:t>
            </a:r>
            <a:r>
              <a:rPr lang="ru-RU" sz="3200" dirty="0" smtClean="0">
                <a:latin typeface="+mn-lt"/>
              </a:rPr>
              <a:t>. </a:t>
            </a:r>
            <a:endParaRPr lang="ru-RU" sz="3200" dirty="0">
              <a:latin typeface="+mn-lt"/>
            </a:endParaRPr>
          </a:p>
        </p:txBody>
      </p:sp>
      <p:graphicFrame>
        <p:nvGraphicFramePr>
          <p:cNvPr id="6" name="Таблица 5"/>
          <p:cNvGraphicFramePr>
            <a:graphicFrameLocks noGrp="1"/>
          </p:cNvGraphicFramePr>
          <p:nvPr/>
        </p:nvGraphicFramePr>
        <p:xfrm>
          <a:off x="755576" y="1628800"/>
          <a:ext cx="7776863" cy="1733704"/>
        </p:xfrm>
        <a:graphic>
          <a:graphicData uri="http://schemas.openxmlformats.org/drawingml/2006/table">
            <a:tbl>
              <a:tblPr/>
              <a:tblGrid>
                <a:gridCol w="2112373"/>
                <a:gridCol w="2112373"/>
                <a:gridCol w="1883174"/>
                <a:gridCol w="1668943"/>
              </a:tblGrid>
              <a:tr h="281169">
                <a:tc rowSpan="2">
                  <a:txBody>
                    <a:bodyPr/>
                    <a:lstStyle/>
                    <a:p>
                      <a:pPr marL="450215" marR="179705" indent="-635" algn="just">
                        <a:lnSpc>
                          <a:spcPct val="150000"/>
                        </a:lnSpc>
                        <a:spcAft>
                          <a:spcPts val="0"/>
                        </a:spcAft>
                      </a:pPr>
                      <a:r>
                        <a:rPr lang="ru-RU" sz="1400" dirty="0">
                          <a:latin typeface="Times New Roman"/>
                          <a:ea typeface="Times New Roman"/>
                          <a:cs typeface="Times New Roman"/>
                        </a:rPr>
                        <a:t>Учебный год</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450215" marR="179705" indent="-635" algn="just">
                        <a:lnSpc>
                          <a:spcPct val="150000"/>
                        </a:lnSpc>
                        <a:spcAft>
                          <a:spcPts val="0"/>
                        </a:spcAft>
                      </a:pPr>
                      <a:r>
                        <a:rPr lang="ru-RU" sz="1400" dirty="0" smtClean="0">
                          <a:latin typeface="Times New Roman"/>
                          <a:ea typeface="Times New Roman"/>
                          <a:cs typeface="Times New Roman"/>
                        </a:rPr>
                        <a:t>          Уровни речевого развития</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281169">
                <a:tc vMerge="1">
                  <a:txBody>
                    <a:bodyPr/>
                    <a:lstStyle/>
                    <a:p>
                      <a:endParaRPr lang="ru-RU"/>
                    </a:p>
                  </a:txBody>
                  <a:tcPr/>
                </a:tc>
                <a:tc>
                  <a:txBody>
                    <a:bodyPr/>
                    <a:lstStyle/>
                    <a:p>
                      <a:pPr marL="450215" marR="179705" indent="-635" algn="just">
                        <a:lnSpc>
                          <a:spcPct val="150000"/>
                        </a:lnSpc>
                        <a:spcAft>
                          <a:spcPts val="0"/>
                        </a:spcAft>
                      </a:pPr>
                      <a:r>
                        <a:rPr lang="ru-RU" sz="1400">
                          <a:latin typeface="Times New Roman"/>
                          <a:ea typeface="Times New Roman"/>
                          <a:cs typeface="Times New Roman"/>
                        </a:rPr>
                        <a:t>Высокий</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0215" marR="179705" indent="-635" algn="just">
                        <a:lnSpc>
                          <a:spcPct val="150000"/>
                        </a:lnSpc>
                        <a:spcAft>
                          <a:spcPts val="0"/>
                        </a:spcAft>
                      </a:pPr>
                      <a:r>
                        <a:rPr lang="ru-RU" sz="1400">
                          <a:latin typeface="Times New Roman"/>
                          <a:ea typeface="Times New Roman"/>
                          <a:cs typeface="Times New Roman"/>
                        </a:rPr>
                        <a:t>Средний</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0215" marR="179705" indent="-635" algn="just">
                        <a:lnSpc>
                          <a:spcPct val="150000"/>
                        </a:lnSpc>
                        <a:spcAft>
                          <a:spcPts val="0"/>
                        </a:spcAft>
                      </a:pPr>
                      <a:r>
                        <a:rPr lang="ru-RU" sz="1400">
                          <a:latin typeface="Times New Roman"/>
                          <a:ea typeface="Times New Roman"/>
                          <a:cs typeface="Times New Roman"/>
                        </a:rPr>
                        <a:t>Низкий</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1169">
                <a:tc>
                  <a:txBody>
                    <a:bodyPr/>
                    <a:lstStyle/>
                    <a:p>
                      <a:pPr marL="450215" marR="179705" indent="-635" algn="just">
                        <a:lnSpc>
                          <a:spcPct val="150000"/>
                        </a:lnSpc>
                        <a:spcAft>
                          <a:spcPts val="0"/>
                        </a:spcAft>
                      </a:pPr>
                      <a:r>
                        <a:rPr lang="ru-RU" sz="1400" dirty="0" smtClean="0">
                          <a:latin typeface="Times New Roman"/>
                          <a:ea typeface="Times New Roman"/>
                          <a:cs typeface="Times New Roman"/>
                        </a:rPr>
                        <a:t>2014/15</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0215" marR="179705" indent="-635" algn="just">
                        <a:lnSpc>
                          <a:spcPct val="150000"/>
                        </a:lnSpc>
                        <a:spcAft>
                          <a:spcPts val="0"/>
                        </a:spcAft>
                      </a:pPr>
                      <a:r>
                        <a:rPr lang="ru-RU" sz="1400">
                          <a:latin typeface="Times New Roman"/>
                          <a:ea typeface="Times New Roman"/>
                          <a:cs typeface="Times New Roman"/>
                        </a:rPr>
                        <a:t>33,2%</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0215" marR="179705" indent="-635" algn="just">
                        <a:lnSpc>
                          <a:spcPct val="150000"/>
                        </a:lnSpc>
                        <a:spcAft>
                          <a:spcPts val="0"/>
                        </a:spcAft>
                      </a:pPr>
                      <a:r>
                        <a:rPr lang="ru-RU" sz="1400">
                          <a:latin typeface="Times New Roman"/>
                          <a:ea typeface="Times New Roman"/>
                          <a:cs typeface="Times New Roman"/>
                        </a:rPr>
                        <a:t>58%</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0215" marR="179705" indent="-635" algn="just">
                        <a:lnSpc>
                          <a:spcPct val="150000"/>
                        </a:lnSpc>
                        <a:spcAft>
                          <a:spcPts val="0"/>
                        </a:spcAft>
                      </a:pPr>
                      <a:r>
                        <a:rPr lang="ru-RU" sz="1400">
                          <a:latin typeface="Times New Roman"/>
                          <a:ea typeface="Times New Roman"/>
                          <a:cs typeface="Times New Roman"/>
                        </a:rPr>
                        <a:t>8%</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7123">
                <a:tc>
                  <a:txBody>
                    <a:bodyPr/>
                    <a:lstStyle/>
                    <a:p>
                      <a:pPr marL="450215" marR="179705" indent="-635" algn="just">
                        <a:lnSpc>
                          <a:spcPct val="150000"/>
                        </a:lnSpc>
                        <a:spcAft>
                          <a:spcPts val="0"/>
                        </a:spcAft>
                      </a:pPr>
                      <a:r>
                        <a:rPr lang="ru-RU" sz="1400" dirty="0" smtClean="0">
                          <a:latin typeface="Times New Roman"/>
                          <a:ea typeface="Times New Roman"/>
                          <a:cs typeface="Times New Roman"/>
                        </a:rPr>
                        <a:t>2015/16</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0215" marR="179705" indent="-635" algn="just">
                        <a:lnSpc>
                          <a:spcPct val="150000"/>
                        </a:lnSpc>
                        <a:spcAft>
                          <a:spcPts val="0"/>
                        </a:spcAft>
                      </a:pPr>
                      <a:r>
                        <a:rPr lang="ru-RU" sz="1400" dirty="0">
                          <a:latin typeface="Times New Roman"/>
                          <a:ea typeface="Times New Roman"/>
                          <a:cs typeface="Times New Roman"/>
                        </a:rPr>
                        <a:t>44,9%</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0215" marR="179705" indent="-635" algn="just">
                        <a:lnSpc>
                          <a:spcPct val="150000"/>
                        </a:lnSpc>
                        <a:spcAft>
                          <a:spcPts val="0"/>
                        </a:spcAft>
                      </a:pPr>
                      <a:r>
                        <a:rPr lang="ru-RU" sz="1400">
                          <a:latin typeface="Times New Roman"/>
                          <a:ea typeface="Times New Roman"/>
                          <a:cs typeface="Times New Roman"/>
                        </a:rPr>
                        <a:t>49,6%</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0215" marR="179705" indent="-635" algn="just">
                        <a:lnSpc>
                          <a:spcPct val="150000"/>
                        </a:lnSpc>
                        <a:spcAft>
                          <a:spcPts val="0"/>
                        </a:spcAft>
                      </a:pPr>
                      <a:r>
                        <a:rPr lang="ru-RU" sz="1400" dirty="0">
                          <a:latin typeface="Times New Roman"/>
                          <a:ea typeface="Times New Roman"/>
                          <a:cs typeface="Times New Roman"/>
                        </a:rPr>
                        <a:t>5,3%</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3544">
                <a:tc>
                  <a:txBody>
                    <a:bodyPr/>
                    <a:lstStyle/>
                    <a:p>
                      <a:pPr marL="450215" marR="179705" indent="-635" algn="just">
                        <a:lnSpc>
                          <a:spcPct val="150000"/>
                        </a:lnSpc>
                        <a:spcAft>
                          <a:spcPts val="0"/>
                        </a:spcAft>
                      </a:pPr>
                      <a:r>
                        <a:rPr lang="ru-RU" sz="1400" dirty="0" smtClean="0">
                          <a:latin typeface="Times New Roman"/>
                          <a:ea typeface="Times New Roman"/>
                          <a:cs typeface="Times New Roman"/>
                        </a:rPr>
                        <a:t>2016/17</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0215" marR="179705" indent="-635" algn="just">
                        <a:lnSpc>
                          <a:spcPct val="150000"/>
                        </a:lnSpc>
                        <a:spcAft>
                          <a:spcPts val="0"/>
                        </a:spcAft>
                      </a:pPr>
                      <a:r>
                        <a:rPr lang="ru-RU" sz="1400" dirty="0">
                          <a:latin typeface="Times New Roman"/>
                          <a:ea typeface="Times New Roman"/>
                          <a:cs typeface="Times New Roman"/>
                        </a:rPr>
                        <a:t>58</a:t>
                      </a:r>
                      <a:r>
                        <a:rPr lang="en-US" sz="1400" dirty="0">
                          <a:latin typeface="Times New Roman"/>
                          <a:ea typeface="Times New Roman"/>
                          <a:cs typeface="Times New Roman"/>
                        </a:rPr>
                        <a:t>%</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0215" marR="179705" indent="-635" algn="just">
                        <a:lnSpc>
                          <a:spcPct val="150000"/>
                        </a:lnSpc>
                        <a:spcAft>
                          <a:spcPts val="0"/>
                        </a:spcAft>
                      </a:pPr>
                      <a:r>
                        <a:rPr lang="en-US" sz="1400" dirty="0">
                          <a:latin typeface="Times New Roman"/>
                          <a:ea typeface="Times New Roman"/>
                          <a:cs typeface="Times New Roman"/>
                        </a:rPr>
                        <a:t>4</a:t>
                      </a:r>
                      <a:r>
                        <a:rPr lang="ru-RU" sz="1400" dirty="0">
                          <a:latin typeface="Times New Roman"/>
                          <a:ea typeface="Times New Roman"/>
                          <a:cs typeface="Times New Roman"/>
                        </a:rPr>
                        <a:t>1</a:t>
                      </a:r>
                      <a:r>
                        <a:rPr lang="en-US" sz="1400" dirty="0">
                          <a:latin typeface="Times New Roman"/>
                          <a:ea typeface="Times New Roman"/>
                          <a:cs typeface="Times New Roman"/>
                        </a:rPr>
                        <a:t>,</a:t>
                      </a:r>
                      <a:r>
                        <a:rPr lang="ru-RU" sz="1400" dirty="0">
                          <a:latin typeface="Times New Roman"/>
                          <a:ea typeface="Times New Roman"/>
                          <a:cs typeface="Times New Roman"/>
                        </a:rPr>
                        <a:t>5</a:t>
                      </a:r>
                      <a:r>
                        <a:rPr lang="en-US" sz="1400" dirty="0">
                          <a:latin typeface="Times New Roman"/>
                          <a:ea typeface="Times New Roman"/>
                          <a:cs typeface="Times New Roman"/>
                        </a:rPr>
                        <a:t>%</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0215" marR="179705" indent="-635" algn="just">
                        <a:lnSpc>
                          <a:spcPct val="150000"/>
                        </a:lnSpc>
                        <a:spcAft>
                          <a:spcPts val="0"/>
                        </a:spcAft>
                      </a:pPr>
                      <a:r>
                        <a:rPr lang="ru-RU" sz="1400" dirty="0">
                          <a:latin typeface="Times New Roman"/>
                          <a:ea typeface="Times New Roman"/>
                          <a:cs typeface="Times New Roman"/>
                        </a:rPr>
                        <a:t>2</a:t>
                      </a:r>
                      <a:r>
                        <a:rPr lang="en-US" sz="1400" dirty="0">
                          <a:latin typeface="Times New Roman"/>
                          <a:ea typeface="Times New Roman"/>
                          <a:cs typeface="Times New Roman"/>
                        </a:rPr>
                        <a:t>,7%</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403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graphicFrame>
        <p:nvGraphicFramePr>
          <p:cNvPr id="8" name="Диаграмма 7"/>
          <p:cNvGraphicFramePr/>
          <p:nvPr/>
        </p:nvGraphicFramePr>
        <p:xfrm>
          <a:off x="1115616" y="3429000"/>
          <a:ext cx="7272807" cy="250033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457200" y="332656"/>
            <a:ext cx="8229600" cy="792088"/>
          </a:xfrm>
          <a:solidFill>
            <a:schemeClr val="bg2"/>
          </a:solidFill>
        </p:spPr>
        <p:txBody>
          <a:bodyPr>
            <a:noAutofit/>
          </a:bodyPr>
          <a:lstStyle/>
          <a:p>
            <a:r>
              <a:rPr lang="ru-RU" sz="2800" dirty="0" smtClean="0">
                <a:latin typeface="+mn-lt"/>
              </a:rPr>
              <a:t>Применение методик и технологий в коррекционной работе</a:t>
            </a:r>
            <a:endParaRPr lang="ru-RU" sz="2800" dirty="0">
              <a:latin typeface="+mn-lt"/>
            </a:endParaRPr>
          </a:p>
        </p:txBody>
      </p:sp>
      <p:pic>
        <p:nvPicPr>
          <p:cNvPr id="38914" name="Picture 2"/>
          <p:cNvPicPr>
            <a:picLocks noGrp="1" noChangeAspect="1" noChangeArrowheads="1"/>
          </p:cNvPicPr>
          <p:nvPr>
            <p:ph sz="half" idx="1"/>
          </p:nvPr>
        </p:nvPicPr>
        <p:blipFill>
          <a:blip r:embed="rId2" cstate="screen"/>
          <a:stretch>
            <a:fillRect/>
          </a:stretch>
        </p:blipFill>
        <p:spPr bwMode="auto">
          <a:xfrm>
            <a:off x="611560" y="1484784"/>
            <a:ext cx="2745994" cy="3565065"/>
          </a:xfrm>
          <a:prstGeom prst="rect">
            <a:avLst/>
          </a:prstGeom>
          <a:noFill/>
          <a:ln w="9525">
            <a:noFill/>
            <a:miter lim="800000"/>
            <a:headEnd/>
            <a:tailEnd/>
          </a:ln>
          <a:effectLst/>
        </p:spPr>
      </p:pic>
      <p:pic>
        <p:nvPicPr>
          <p:cNvPr id="6" name="Picture 2"/>
          <p:cNvPicPr>
            <a:picLocks noGrp="1" noChangeAspect="1" noChangeArrowheads="1"/>
          </p:cNvPicPr>
          <p:nvPr>
            <p:ph sz="half" idx="2"/>
          </p:nvPr>
        </p:nvPicPr>
        <p:blipFill>
          <a:blip r:embed="rId3" cstate="screen"/>
          <a:srcRect/>
          <a:stretch>
            <a:fillRect/>
          </a:stretch>
        </p:blipFill>
        <p:spPr bwMode="auto">
          <a:xfrm>
            <a:off x="5286380" y="1428736"/>
            <a:ext cx="3143272" cy="3383053"/>
          </a:xfrm>
          <a:prstGeom prst="rect">
            <a:avLst/>
          </a:prstGeom>
          <a:noFill/>
          <a:ln w="9525">
            <a:noFill/>
            <a:miter lim="800000"/>
            <a:headEnd/>
            <a:tailEnd/>
          </a:ln>
          <a:effectLst/>
        </p:spPr>
      </p:pic>
      <p:pic>
        <p:nvPicPr>
          <p:cNvPr id="7" name="Picture 3"/>
          <p:cNvPicPr>
            <a:picLocks noChangeAspect="1" noChangeArrowheads="1"/>
          </p:cNvPicPr>
          <p:nvPr/>
        </p:nvPicPr>
        <p:blipFill>
          <a:blip r:embed="rId4" cstate="screen"/>
          <a:srcRect/>
          <a:stretch>
            <a:fillRect/>
          </a:stretch>
        </p:blipFill>
        <p:spPr bwMode="auto">
          <a:xfrm>
            <a:off x="2571736" y="3357562"/>
            <a:ext cx="3352824" cy="317206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smtClean="0">
                <a:latin typeface="+mn-lt"/>
              </a:rPr>
              <a:t>Логопедический конструктор</a:t>
            </a:r>
            <a:endParaRPr lang="ru-RU" sz="4000" dirty="0">
              <a:latin typeface="+mn-lt"/>
            </a:endParaRPr>
          </a:p>
        </p:txBody>
      </p:sp>
      <p:pic>
        <p:nvPicPr>
          <p:cNvPr id="4" name="Содержимое 3" descr="DSCN1821.JPG"/>
          <p:cNvPicPr>
            <a:picLocks noGrp="1" noChangeAspect="1"/>
          </p:cNvPicPr>
          <p:nvPr>
            <p:ph idx="1"/>
          </p:nvPr>
        </p:nvPicPr>
        <p:blipFill>
          <a:blip r:embed="rId2" cstate="screen"/>
          <a:srcRect/>
          <a:stretch>
            <a:fillRect/>
          </a:stretch>
        </p:blipFill>
        <p:spPr>
          <a:xfrm>
            <a:off x="1403648" y="1412776"/>
            <a:ext cx="6034617" cy="2304256"/>
          </a:xfrm>
        </p:spPr>
      </p:pic>
      <p:sp>
        <p:nvSpPr>
          <p:cNvPr id="5" name="TextBox 4"/>
          <p:cNvSpPr txBox="1"/>
          <p:nvPr/>
        </p:nvSpPr>
        <p:spPr>
          <a:xfrm>
            <a:off x="1115616" y="3933056"/>
            <a:ext cx="7056784" cy="3139321"/>
          </a:xfrm>
          <a:prstGeom prst="rect">
            <a:avLst/>
          </a:prstGeom>
          <a:noFill/>
        </p:spPr>
        <p:txBody>
          <a:bodyPr wrap="square" rtlCol="0">
            <a:spAutoFit/>
          </a:bodyPr>
          <a:lstStyle/>
          <a:p>
            <a:r>
              <a:rPr lang="ru-RU" dirty="0" smtClean="0"/>
              <a:t>        Направления работы с </a:t>
            </a:r>
            <a:r>
              <a:rPr lang="ru-RU" dirty="0" err="1" smtClean="0"/>
              <a:t>логоконструктором</a:t>
            </a:r>
            <a:r>
              <a:rPr lang="ru-RU" dirty="0" smtClean="0"/>
              <a:t>:</a:t>
            </a:r>
          </a:p>
          <a:p>
            <a:r>
              <a:rPr lang="ru-RU" dirty="0" smtClean="0"/>
              <a:t>Массаж колючими и гладкими предметами.</a:t>
            </a:r>
          </a:p>
          <a:p>
            <a:r>
              <a:rPr lang="ru-RU" dirty="0" smtClean="0"/>
              <a:t>Подобрать и назвать: пушистые, гладкие, колючие, мягкие и т.д. слова.</a:t>
            </a:r>
          </a:p>
          <a:p>
            <a:r>
              <a:rPr lang="ru-RU" dirty="0" smtClean="0"/>
              <a:t>Подобрать признак к предмету (Потрогай и скажи: «Какой?».</a:t>
            </a:r>
          </a:p>
          <a:p>
            <a:r>
              <a:rPr lang="ru-RU" dirty="0" smtClean="0"/>
              <a:t>Ассоциации (На что похож?, что напоминает?).</a:t>
            </a:r>
          </a:p>
          <a:p>
            <a:r>
              <a:rPr lang="ru-RU" dirty="0" smtClean="0"/>
              <a:t>Составь рассказ («Пушистый котенок пошел по длинной дорожке, встретил колючего ёжика …»).</a:t>
            </a:r>
          </a:p>
          <a:p>
            <a:endParaRPr lang="ru-RU" dirty="0" smtClean="0"/>
          </a:p>
          <a:p>
            <a:endParaRPr lang="ru-RU" dirty="0" smtClean="0"/>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mn-lt"/>
              </a:rPr>
              <a:t>Общие сведения</a:t>
            </a:r>
            <a:endParaRPr lang="ru-RU" dirty="0">
              <a:latin typeface="+mn-lt"/>
            </a:endParaRPr>
          </a:p>
        </p:txBody>
      </p:sp>
      <p:sp>
        <p:nvSpPr>
          <p:cNvPr id="3" name="Содержимое 2"/>
          <p:cNvSpPr>
            <a:spLocks noGrp="1"/>
          </p:cNvSpPr>
          <p:nvPr>
            <p:ph idx="1"/>
          </p:nvPr>
        </p:nvSpPr>
        <p:spPr/>
        <p:txBody>
          <a:bodyPr>
            <a:normAutofit/>
          </a:bodyPr>
          <a:lstStyle/>
          <a:p>
            <a:pPr>
              <a:buNone/>
            </a:pPr>
            <a:endParaRPr lang="ru-RU" sz="2000" u="sng" dirty="0" smtClean="0">
              <a:latin typeface="Times New Roman" pitchFamily="18" charset="0"/>
              <a:cs typeface="Times New Roman" pitchFamily="18" charset="0"/>
            </a:endParaRPr>
          </a:p>
          <a:p>
            <a:pPr>
              <a:buNone/>
            </a:pPr>
            <a:r>
              <a:rPr lang="ru-RU" sz="2000" u="sng" dirty="0" smtClean="0">
                <a:latin typeface="Times New Roman" pitchFamily="18" charset="0"/>
                <a:cs typeface="Times New Roman" pitchFamily="18" charset="0"/>
              </a:rPr>
              <a:t>Дата рождения</a:t>
            </a:r>
            <a:r>
              <a:rPr lang="ru-RU" sz="2000" dirty="0" smtClean="0">
                <a:latin typeface="Times New Roman" pitchFamily="18" charset="0"/>
                <a:cs typeface="Times New Roman" pitchFamily="18" charset="0"/>
              </a:rPr>
              <a:t>:  19.05.1982г.</a:t>
            </a:r>
          </a:p>
          <a:p>
            <a:pPr>
              <a:buNone/>
            </a:pPr>
            <a:r>
              <a:rPr lang="ru-RU" sz="2000" u="sng" dirty="0" smtClean="0">
                <a:latin typeface="Times New Roman" pitchFamily="18" charset="0"/>
                <a:cs typeface="Times New Roman" pitchFamily="18" charset="0"/>
              </a:rPr>
              <a:t>Сведения об образовании</a:t>
            </a:r>
            <a:r>
              <a:rPr lang="ru-RU" sz="2000" dirty="0" smtClean="0">
                <a:latin typeface="Times New Roman" pitchFamily="18" charset="0"/>
                <a:cs typeface="Times New Roman" pitchFamily="18" charset="0"/>
              </a:rPr>
              <a:t>: высшее педагогическое,</a:t>
            </a:r>
          </a:p>
          <a:p>
            <a:pPr>
              <a:buNone/>
            </a:pPr>
            <a:r>
              <a:rPr lang="ru-RU" sz="2000" dirty="0" smtClean="0">
                <a:latin typeface="Times New Roman" pitchFamily="18" charset="0"/>
                <a:cs typeface="Times New Roman" pitchFamily="18" charset="0"/>
              </a:rPr>
              <a:t>Башкирский государственный педагогический  университет       имени </a:t>
            </a:r>
            <a:r>
              <a:rPr lang="ru-RU" sz="2000" dirty="0" err="1" smtClean="0">
                <a:latin typeface="Times New Roman" pitchFamily="18" charset="0"/>
                <a:cs typeface="Times New Roman" pitchFamily="18" charset="0"/>
              </a:rPr>
              <a:t>Акмуллы</a:t>
            </a:r>
            <a:r>
              <a:rPr lang="ru-RU" sz="2000" dirty="0" smtClean="0">
                <a:latin typeface="Times New Roman" pitchFamily="18" charset="0"/>
                <a:cs typeface="Times New Roman" pitchFamily="18" charset="0"/>
              </a:rPr>
              <a:t>, 2005г;</a:t>
            </a:r>
          </a:p>
          <a:p>
            <a:pPr>
              <a:buNone/>
            </a:pPr>
            <a:r>
              <a:rPr lang="ru-RU" sz="2000" u="sng" dirty="0" smtClean="0">
                <a:latin typeface="Times New Roman" pitchFamily="18" charset="0"/>
                <a:cs typeface="Times New Roman" pitchFamily="18" charset="0"/>
              </a:rPr>
              <a:t>Специальность</a:t>
            </a:r>
            <a:r>
              <a:rPr lang="ru-RU" sz="2000" dirty="0" smtClean="0">
                <a:latin typeface="Times New Roman" pitchFamily="18" charset="0"/>
                <a:cs typeface="Times New Roman" pitchFamily="18" charset="0"/>
              </a:rPr>
              <a:t>: учитель-логопед МОБУ СОШ с.Ермекеево</a:t>
            </a:r>
          </a:p>
          <a:p>
            <a:pPr>
              <a:buNone/>
            </a:pPr>
            <a:r>
              <a:rPr lang="ru-RU" sz="2000" u="sng" dirty="0" smtClean="0">
                <a:latin typeface="Times New Roman" pitchFamily="18" charset="0"/>
                <a:cs typeface="Times New Roman" pitchFamily="18" charset="0"/>
              </a:rPr>
              <a:t>Стаж:</a:t>
            </a:r>
            <a:r>
              <a:rPr lang="ru-RU" sz="2000" dirty="0" smtClean="0">
                <a:latin typeface="Times New Roman" pitchFamily="18" charset="0"/>
                <a:cs typeface="Times New Roman" pitchFamily="18" charset="0"/>
              </a:rPr>
              <a:t> педагогический - 14 года, </a:t>
            </a:r>
          </a:p>
          <a:p>
            <a:pPr>
              <a:buNone/>
            </a:pPr>
            <a:r>
              <a:rPr lang="ru-RU" sz="2000" dirty="0" smtClean="0">
                <a:latin typeface="Times New Roman" pitchFamily="18" charset="0"/>
                <a:cs typeface="Times New Roman" pitchFamily="18" charset="0"/>
              </a:rPr>
              <a:t>           в данном образовательном учреждении – 2 года;</a:t>
            </a:r>
          </a:p>
          <a:p>
            <a:pPr>
              <a:buNone/>
            </a:pPr>
            <a:r>
              <a:rPr lang="ru-RU" sz="2000" u="sng" dirty="0" smtClean="0">
                <a:latin typeface="Times New Roman" pitchFamily="18" charset="0"/>
                <a:cs typeface="Times New Roman" pitchFamily="18" charset="0"/>
              </a:rPr>
              <a:t>Квалификационная категория</a:t>
            </a:r>
            <a:r>
              <a:rPr lang="ru-RU"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первая</a:t>
            </a:r>
            <a:r>
              <a:rPr lang="ru-RU"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квалификационная </a:t>
            </a:r>
            <a:r>
              <a:rPr lang="ru-RU" sz="2000" dirty="0" smtClean="0">
                <a:latin typeface="Times New Roman" pitchFamily="18" charset="0"/>
                <a:cs typeface="Times New Roman" pitchFamily="18" charset="0"/>
              </a:rPr>
              <a:t>категория.</a:t>
            </a:r>
            <a:endParaRPr lang="ru-RU" sz="2000" dirty="0" smtClean="0">
              <a:latin typeface="Times New Roman" pitchFamily="18" charset="0"/>
              <a:cs typeface="Times New Roman" pitchFamily="18" charset="0"/>
            </a:endParaRPr>
          </a:p>
          <a:p>
            <a:pPr>
              <a:buNone/>
            </a:pPr>
            <a:endParaRPr lang="ru-RU"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9"/>
          <p:cNvSpPr>
            <a:spLocks noGrp="1"/>
          </p:cNvSpPr>
          <p:nvPr>
            <p:ph type="title"/>
          </p:nvPr>
        </p:nvSpPr>
        <p:spPr>
          <a:xfrm>
            <a:off x="457200" y="571480"/>
            <a:ext cx="8229600" cy="714380"/>
          </a:xfrm>
        </p:spPr>
        <p:txBody>
          <a:bodyPr>
            <a:normAutofit/>
          </a:bodyPr>
          <a:lstStyle/>
          <a:p>
            <a:r>
              <a:rPr lang="ru-RU" sz="3200" dirty="0" smtClean="0">
                <a:latin typeface="Times New Roman" pitchFamily="18" charset="0"/>
                <a:cs typeface="Times New Roman" pitchFamily="18" charset="0"/>
              </a:rPr>
              <a:t>На индивидуальных занятиях</a:t>
            </a:r>
            <a:endParaRPr lang="ru-RU" sz="3200" dirty="0">
              <a:latin typeface="Times New Roman" pitchFamily="18" charset="0"/>
              <a:cs typeface="Times New Roman" pitchFamily="18" charset="0"/>
            </a:endParaRPr>
          </a:p>
        </p:txBody>
      </p:sp>
      <p:pic>
        <p:nvPicPr>
          <p:cNvPr id="2" name="Picture 2" descr="G:\АТТЕСТАЦИЯ 2017-18\ПЕЧАТЬ ДЛЯ АТТЕСТАЦИИ\_MG_9786.JPG"/>
          <p:cNvPicPr>
            <a:picLocks noGrp="1" noChangeAspect="1" noChangeArrowheads="1"/>
          </p:cNvPicPr>
          <p:nvPr>
            <p:ph sz="half" idx="1"/>
          </p:nvPr>
        </p:nvPicPr>
        <p:blipFill>
          <a:blip r:embed="rId2" cstate="print"/>
          <a:srcRect/>
          <a:stretch>
            <a:fillRect/>
          </a:stretch>
        </p:blipFill>
        <p:spPr bwMode="auto">
          <a:xfrm>
            <a:off x="357158" y="1571612"/>
            <a:ext cx="4038600" cy="3000396"/>
          </a:xfrm>
          <a:prstGeom prst="rect">
            <a:avLst/>
          </a:prstGeom>
          <a:noFill/>
        </p:spPr>
      </p:pic>
      <p:pic>
        <p:nvPicPr>
          <p:cNvPr id="1027" name="Picture 3" descr="G:\АТТЕСТАЦИЯ 2017-18\ПЕЧАТЬ ДЛЯ АТТЕСТАЦИИ\SAM_2154.JPG"/>
          <p:cNvPicPr>
            <a:picLocks noGrp="1" noChangeAspect="1" noChangeArrowheads="1"/>
          </p:cNvPicPr>
          <p:nvPr>
            <p:ph sz="half" idx="2"/>
          </p:nvPr>
        </p:nvPicPr>
        <p:blipFill>
          <a:blip r:embed="rId3" cstate="print"/>
          <a:srcRect/>
          <a:stretch>
            <a:fillRect/>
          </a:stretch>
        </p:blipFill>
        <p:spPr bwMode="auto">
          <a:xfrm>
            <a:off x="4643438" y="1142984"/>
            <a:ext cx="4038600" cy="3028950"/>
          </a:xfrm>
          <a:prstGeom prst="rect">
            <a:avLst/>
          </a:prstGeom>
          <a:noFill/>
        </p:spPr>
      </p:pic>
      <p:pic>
        <p:nvPicPr>
          <p:cNvPr id="11" name="Picture 2"/>
          <p:cNvPicPr>
            <a:picLocks noChangeAspect="1" noChangeArrowheads="1"/>
          </p:cNvPicPr>
          <p:nvPr/>
        </p:nvPicPr>
        <p:blipFill>
          <a:blip r:embed="rId4" cstate="screen"/>
          <a:srcRect/>
          <a:stretch>
            <a:fillRect/>
          </a:stretch>
        </p:blipFill>
        <p:spPr bwMode="auto">
          <a:xfrm>
            <a:off x="2357422" y="3857628"/>
            <a:ext cx="3681410" cy="281463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latin typeface="+mn-lt"/>
              </a:rPr>
              <a:t>Работа с родителями</a:t>
            </a:r>
            <a:endParaRPr lang="ru-RU" sz="2800" dirty="0">
              <a:latin typeface="+mn-lt"/>
            </a:endParaRPr>
          </a:p>
        </p:txBody>
      </p:sp>
      <p:sp>
        <p:nvSpPr>
          <p:cNvPr id="3" name="Прямоугольник 2"/>
          <p:cNvSpPr/>
          <p:nvPr/>
        </p:nvSpPr>
        <p:spPr>
          <a:xfrm>
            <a:off x="683568" y="1628800"/>
            <a:ext cx="7920880" cy="4524315"/>
          </a:xfrm>
          <a:prstGeom prst="rect">
            <a:avLst/>
          </a:prstGeom>
        </p:spPr>
        <p:txBody>
          <a:bodyPr wrap="square">
            <a:spAutoFit/>
          </a:bodyPr>
          <a:lstStyle/>
          <a:p>
            <a:r>
              <a:rPr lang="ru-RU" u="sng" dirty="0" smtClean="0"/>
              <a:t>Цель:</a:t>
            </a:r>
            <a:r>
              <a:rPr lang="ru-RU" dirty="0" smtClean="0"/>
              <a:t> привлечь родителей к участию в педагогическом процессе в условиях </a:t>
            </a:r>
            <a:r>
              <a:rPr lang="ru-RU" dirty="0" err="1" smtClean="0"/>
              <a:t>логопункта</a:t>
            </a:r>
            <a:r>
              <a:rPr lang="ru-RU" dirty="0" smtClean="0"/>
              <a:t> школы. </a:t>
            </a:r>
          </a:p>
          <a:p>
            <a:endParaRPr lang="ru-RU" dirty="0" smtClean="0"/>
          </a:p>
          <a:p>
            <a:pPr algn="just"/>
            <a:r>
              <a:rPr lang="ru-RU" dirty="0" smtClean="0"/>
              <a:t>     Коррекционно-развивающий процесс невозможен и без участия родителей, поэтому для них необходимо проведение консультаций, на которых следует рассказать об особенностях развития ребенка на данный момент, факторах риска и основных направлениях коррекционно-развивающей работы с ними, так же изучить, проанализировать субъект - субъектные отношения в семье, как условия профилактики речевых нарушений. В практике отмечается, что ничем не обоснованные родительские амбиции вызывают у детей стресс, провоцируют нервно-психические заболевания, отбивают желание заниматься коррекцией речи. Следовательно, необходимо  повышение уровня гармонизации детско-родительских отношений.</a:t>
            </a:r>
          </a:p>
          <a:p>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700" dirty="0" err="1" smtClean="0">
                <a:latin typeface="+mn-lt"/>
              </a:rPr>
              <a:t>Детско</a:t>
            </a:r>
            <a:r>
              <a:rPr lang="ru-RU" sz="2700" dirty="0" smtClean="0">
                <a:latin typeface="+mn-lt"/>
              </a:rPr>
              <a:t> –родительский проект «Мы любим сказки</a:t>
            </a:r>
            <a:r>
              <a:rPr lang="ru-RU" dirty="0" smtClean="0"/>
              <a:t>»</a:t>
            </a:r>
            <a:endParaRPr lang="ru-RU" dirty="0"/>
          </a:p>
        </p:txBody>
      </p:sp>
      <p:pic>
        <p:nvPicPr>
          <p:cNvPr id="9" name="Содержимое 8" descr="DSCN1787.JPG"/>
          <p:cNvPicPr>
            <a:picLocks noGrp="1" noChangeAspect="1"/>
          </p:cNvPicPr>
          <p:nvPr>
            <p:ph idx="1"/>
          </p:nvPr>
        </p:nvPicPr>
        <p:blipFill>
          <a:blip r:embed="rId2" cstate="screen"/>
          <a:stretch>
            <a:fillRect/>
          </a:stretch>
        </p:blipFill>
        <p:spPr>
          <a:xfrm>
            <a:off x="323528" y="1556792"/>
            <a:ext cx="4262602" cy="3196952"/>
          </a:xfrm>
        </p:spPr>
      </p:pic>
      <p:pic>
        <p:nvPicPr>
          <p:cNvPr id="11" name="Рисунок 10" descr="DSCN1790.JPG"/>
          <p:cNvPicPr>
            <a:picLocks noChangeAspect="1"/>
          </p:cNvPicPr>
          <p:nvPr/>
        </p:nvPicPr>
        <p:blipFill>
          <a:blip r:embed="rId3" cstate="screen"/>
          <a:stretch>
            <a:fillRect/>
          </a:stretch>
        </p:blipFill>
        <p:spPr>
          <a:xfrm>
            <a:off x="4427984" y="3176972"/>
            <a:ext cx="4392488" cy="3294366"/>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0"/>
            <a:ext cx="8964488" cy="642918"/>
          </a:xfrm>
        </p:spPr>
        <p:txBody>
          <a:bodyPr>
            <a:normAutofit/>
          </a:bodyPr>
          <a:lstStyle/>
          <a:p>
            <a:r>
              <a:rPr lang="ru-RU" sz="2000" dirty="0" smtClean="0">
                <a:latin typeface="+mn-lt"/>
              </a:rPr>
              <a:t>Организационно методическая работа</a:t>
            </a:r>
            <a:endParaRPr lang="ru-RU" sz="2000" dirty="0">
              <a:latin typeface="+mn-lt"/>
            </a:endParaRPr>
          </a:p>
        </p:txBody>
      </p:sp>
      <p:graphicFrame>
        <p:nvGraphicFramePr>
          <p:cNvPr id="6" name="Таблица 5"/>
          <p:cNvGraphicFramePr>
            <a:graphicFrameLocks noGrp="1"/>
          </p:cNvGraphicFramePr>
          <p:nvPr/>
        </p:nvGraphicFramePr>
        <p:xfrm>
          <a:off x="285721" y="714356"/>
          <a:ext cx="8460879" cy="6022205"/>
        </p:xfrm>
        <a:graphic>
          <a:graphicData uri="http://schemas.openxmlformats.org/drawingml/2006/table">
            <a:tbl>
              <a:tblPr/>
              <a:tblGrid>
                <a:gridCol w="1123960"/>
                <a:gridCol w="2317594"/>
                <a:gridCol w="1224954"/>
                <a:gridCol w="1597618"/>
                <a:gridCol w="2196753"/>
              </a:tblGrid>
              <a:tr h="2055367">
                <a:tc>
                  <a:txBody>
                    <a:bodyPr/>
                    <a:lstStyle/>
                    <a:p>
                      <a:pPr algn="ctr">
                        <a:spcAft>
                          <a:spcPts val="0"/>
                        </a:spcAft>
                      </a:pPr>
                      <a:r>
                        <a:rPr lang="ru-RU" sz="1400" b="1" dirty="0" smtClean="0">
                          <a:latin typeface="Times New Roman"/>
                          <a:ea typeface="Times New Roman"/>
                          <a:cs typeface="Times New Roman"/>
                        </a:rPr>
                        <a:t>Год</a:t>
                      </a:r>
                      <a:r>
                        <a:rPr lang="ru-RU" sz="1400" b="1" dirty="0">
                          <a:latin typeface="Times New Roman"/>
                          <a:ea typeface="Times New Roman"/>
                          <a:cs typeface="Times New Roman"/>
                        </a:rPr>
                        <a:t>,</a:t>
                      </a:r>
                      <a:endParaRPr lang="ru-RU" sz="1400" dirty="0">
                        <a:latin typeface="Times New Roman"/>
                        <a:ea typeface="Times New Roman"/>
                        <a:cs typeface="Times New Roman"/>
                      </a:endParaRPr>
                    </a:p>
                    <a:p>
                      <a:pPr algn="ctr">
                        <a:spcAft>
                          <a:spcPts val="0"/>
                        </a:spcAft>
                      </a:pPr>
                      <a:r>
                        <a:rPr lang="ru-RU" sz="1400" b="1" dirty="0" smtClean="0">
                          <a:latin typeface="Times New Roman"/>
                          <a:ea typeface="Times New Roman"/>
                          <a:cs typeface="Times New Roman"/>
                        </a:rPr>
                        <a:t>месяц2015</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dirty="0" smtClean="0">
                          <a:latin typeface="Times New Roman"/>
                          <a:ea typeface="Times New Roman"/>
                          <a:cs typeface="Times New Roman"/>
                        </a:rPr>
                        <a:t>Наименование </a:t>
                      </a:r>
                      <a:r>
                        <a:rPr lang="ru-RU" sz="1400" b="1" dirty="0">
                          <a:latin typeface="Times New Roman"/>
                          <a:ea typeface="Times New Roman"/>
                          <a:cs typeface="Times New Roman"/>
                        </a:rPr>
                        <a:t>мероприятия (заседание МО, педсовет, семинар, конференция и т.д.), в котором педагог принимал участие как выступающий,</a:t>
                      </a:r>
                      <a:endParaRPr lang="ru-RU" sz="1400" dirty="0">
                        <a:latin typeface="Times New Roman"/>
                        <a:ea typeface="Times New Roman"/>
                        <a:cs typeface="Times New Roman"/>
                      </a:endParaRPr>
                    </a:p>
                    <a:p>
                      <a:pPr algn="ctr">
                        <a:spcAft>
                          <a:spcPts val="0"/>
                        </a:spcAft>
                      </a:pPr>
                      <a:r>
                        <a:rPr lang="ru-RU" sz="1400" b="1" dirty="0">
                          <a:latin typeface="Times New Roman"/>
                          <a:ea typeface="Times New Roman"/>
                          <a:cs typeface="Times New Roman"/>
                        </a:rPr>
                        <a:t> с </a:t>
                      </a:r>
                      <a:r>
                        <a:rPr lang="ru-RU" sz="1400" b="1" dirty="0" smtClean="0">
                          <a:latin typeface="Times New Roman"/>
                          <a:ea typeface="Times New Roman"/>
                          <a:cs typeface="Times New Roman"/>
                        </a:rPr>
                        <a:t>указанием</a:t>
                      </a:r>
                      <a:r>
                        <a:rPr lang="ru-RU" sz="1400" b="1" baseline="0" dirty="0" smtClean="0">
                          <a:latin typeface="Times New Roman"/>
                          <a:ea typeface="Times New Roman"/>
                          <a:cs typeface="Times New Roman"/>
                        </a:rPr>
                        <a:t> </a:t>
                      </a:r>
                      <a:r>
                        <a:rPr lang="ru-RU" sz="1400" b="1" dirty="0" smtClean="0">
                          <a:latin typeface="Times New Roman"/>
                          <a:ea typeface="Times New Roman"/>
                          <a:cs typeface="Times New Roman"/>
                        </a:rPr>
                        <a:t>статуса</a:t>
                      </a:r>
                    </a:p>
                    <a:p>
                      <a:pPr algn="ctr">
                        <a:spcAft>
                          <a:spcPts val="0"/>
                        </a:spcAft>
                      </a:pPr>
                      <a:r>
                        <a:rPr lang="ru-RU" sz="1400" dirty="0" smtClean="0">
                          <a:latin typeface="Times New Roman"/>
                          <a:ea typeface="Times New Roman"/>
                          <a:cs typeface="Times New Roman"/>
                        </a:rPr>
                        <a:t>(международный</a:t>
                      </a:r>
                      <a:r>
                        <a:rPr lang="ru-RU" sz="1400" dirty="0">
                          <a:latin typeface="Times New Roman"/>
                          <a:ea typeface="Times New Roman"/>
                          <a:cs typeface="Times New Roman"/>
                        </a:rPr>
                        <a:t>, всероссийский, региональный, </a:t>
                      </a:r>
                      <a:r>
                        <a:rPr lang="ru-RU" sz="1400" dirty="0" smtClean="0">
                          <a:latin typeface="Times New Roman"/>
                          <a:ea typeface="Times New Roman"/>
                          <a:cs typeface="Times New Roman"/>
                        </a:rPr>
                        <a:t>районный)</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dirty="0">
                          <a:latin typeface="Times New Roman"/>
                          <a:ea typeface="Times New Roman"/>
                          <a:cs typeface="Times New Roman"/>
                        </a:rPr>
                        <a:t>Форма участия</a:t>
                      </a:r>
                      <a:endParaRPr lang="ru-RU" sz="1400" dirty="0">
                        <a:latin typeface="Times New Roman"/>
                        <a:ea typeface="Times New Roman"/>
                        <a:cs typeface="Times New Roman"/>
                      </a:endParaRPr>
                    </a:p>
                    <a:p>
                      <a:pPr algn="ctr">
                        <a:spcAft>
                          <a:spcPts val="0"/>
                        </a:spcAft>
                      </a:pPr>
                      <a:r>
                        <a:rPr lang="ru-RU" sz="1400" dirty="0">
                          <a:latin typeface="Times New Roman"/>
                          <a:ea typeface="Times New Roman"/>
                          <a:cs typeface="Times New Roman"/>
                        </a:rPr>
                        <a:t>(слушатель, докладчик, ведущий круглого стола, секции и т.д.)</a:t>
                      </a: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a:latin typeface="Times New Roman"/>
                          <a:ea typeface="Times New Roman"/>
                          <a:cs typeface="Times New Roman"/>
                        </a:rPr>
                        <a:t>Документ, подтверждающий участие: </a:t>
                      </a:r>
                      <a:endParaRPr lang="ru-RU" sz="1400">
                        <a:latin typeface="Times New Roman"/>
                        <a:ea typeface="Times New Roman"/>
                        <a:cs typeface="Times New Roman"/>
                      </a:endParaRPr>
                    </a:p>
                    <a:p>
                      <a:pPr algn="ctr">
                        <a:spcAft>
                          <a:spcPts val="0"/>
                        </a:spcAft>
                      </a:pPr>
                      <a:r>
                        <a:rPr lang="ru-RU" sz="1400" b="1">
                          <a:latin typeface="Times New Roman"/>
                          <a:ea typeface="Times New Roman"/>
                          <a:cs typeface="Times New Roman"/>
                        </a:rPr>
                        <a:t>протокол, диплом, свидетельство, сертификат,</a:t>
                      </a:r>
                      <a:endParaRPr lang="ru-RU" sz="1400">
                        <a:latin typeface="Times New Roman"/>
                        <a:ea typeface="Times New Roman"/>
                        <a:cs typeface="Times New Roman"/>
                      </a:endParaRPr>
                    </a:p>
                    <a:p>
                      <a:pPr algn="ctr">
                        <a:spcAft>
                          <a:spcPts val="0"/>
                        </a:spcAft>
                      </a:pPr>
                      <a:r>
                        <a:rPr lang="ru-RU" sz="1400">
                          <a:latin typeface="Times New Roman"/>
                          <a:ea typeface="Times New Roman"/>
                          <a:cs typeface="Times New Roman"/>
                        </a:rPr>
                        <a:t>(при наличии такового)</a:t>
                      </a: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a:latin typeface="Times New Roman"/>
                          <a:ea typeface="Times New Roman"/>
                          <a:cs typeface="Times New Roman"/>
                        </a:rPr>
                        <a:t>Выходные данные и </a:t>
                      </a:r>
                      <a:endParaRPr lang="ru-RU" sz="1400">
                        <a:latin typeface="Times New Roman"/>
                        <a:ea typeface="Times New Roman"/>
                        <a:cs typeface="Times New Roman"/>
                      </a:endParaRPr>
                    </a:p>
                    <a:p>
                      <a:pPr algn="ctr">
                        <a:spcAft>
                          <a:spcPts val="0"/>
                        </a:spcAft>
                      </a:pPr>
                      <a:r>
                        <a:rPr lang="ru-RU" sz="1400" b="1">
                          <a:latin typeface="Times New Roman"/>
                          <a:ea typeface="Times New Roman"/>
                          <a:cs typeface="Times New Roman"/>
                        </a:rPr>
                        <a:t>объем в печатных листах </a:t>
                      </a:r>
                      <a:r>
                        <a:rPr lang="ru-RU" sz="1400">
                          <a:latin typeface="Times New Roman"/>
                          <a:ea typeface="Times New Roman"/>
                          <a:cs typeface="Times New Roman"/>
                        </a:rPr>
                        <a:t>(в случае опубликования)</a:t>
                      </a: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6783">
                <a:tc>
                  <a:txBody>
                    <a:bodyPr/>
                    <a:lstStyle/>
                    <a:p>
                      <a:pPr>
                        <a:spcAft>
                          <a:spcPts val="0"/>
                        </a:spcAft>
                      </a:pPr>
                      <a:r>
                        <a:rPr lang="ru-RU" sz="1400" dirty="0" smtClean="0">
                          <a:latin typeface="Times New Roman"/>
                          <a:ea typeface="Times New Roman"/>
                          <a:cs typeface="Times New Roman"/>
                        </a:rPr>
                        <a:t>2015, май</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400" baseline="0" dirty="0" smtClean="0">
                          <a:latin typeface="Times New Roman"/>
                          <a:ea typeface="Times New Roman"/>
                          <a:cs typeface="Times New Roman"/>
                        </a:rPr>
                        <a:t>   Государственная итоговая аттестация 9 классов</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400" dirty="0" smtClean="0">
                          <a:latin typeface="Times New Roman"/>
                          <a:ea typeface="Times New Roman"/>
                          <a:cs typeface="Times New Roman"/>
                        </a:rPr>
                        <a:t> организатор</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400" baseline="0" dirty="0" smtClean="0">
                          <a:latin typeface="Times New Roman"/>
                          <a:ea typeface="Times New Roman"/>
                          <a:cs typeface="Times New Roman"/>
                        </a:rPr>
                        <a:t> сертификат</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7684">
                <a:tc>
                  <a:txBody>
                    <a:bodyPr/>
                    <a:lstStyle/>
                    <a:p>
                      <a:pPr>
                        <a:spcAft>
                          <a:spcPts val="0"/>
                        </a:spcAft>
                      </a:pPr>
                      <a:r>
                        <a:rPr lang="ru-RU" sz="1400" dirty="0" smtClean="0">
                          <a:latin typeface="Times New Roman"/>
                          <a:ea typeface="Times New Roman"/>
                          <a:cs typeface="Times New Roman"/>
                        </a:rPr>
                        <a:t> 2015</a:t>
                      </a:r>
                      <a:r>
                        <a:rPr lang="en-US" sz="1400" dirty="0" smtClean="0">
                          <a:latin typeface="Times New Roman"/>
                          <a:ea typeface="Times New Roman"/>
                          <a:cs typeface="Times New Roman"/>
                        </a:rPr>
                        <a:t>,</a:t>
                      </a:r>
                      <a:r>
                        <a:rPr lang="ru-RU" sz="1400" dirty="0" smtClean="0">
                          <a:latin typeface="Times New Roman"/>
                          <a:ea typeface="Times New Roman"/>
                          <a:cs typeface="Times New Roman"/>
                        </a:rPr>
                        <a:t> декабрь</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400" baseline="0" dirty="0" smtClean="0">
                          <a:latin typeface="Times New Roman"/>
                          <a:ea typeface="Times New Roman"/>
                          <a:cs typeface="Times New Roman"/>
                        </a:rPr>
                        <a:t>   Районный конкурс на лучшую организацию антинаркотической профилактической работы в ОУ района</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400" baseline="0" dirty="0" smtClean="0">
                          <a:latin typeface="Times New Roman"/>
                          <a:ea typeface="Times New Roman"/>
                          <a:cs typeface="Times New Roman"/>
                        </a:rPr>
                        <a:t> призер</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400" dirty="0" smtClean="0">
                          <a:latin typeface="Times New Roman"/>
                          <a:ea typeface="Times New Roman"/>
                          <a:cs typeface="Times New Roman"/>
                        </a:rPr>
                        <a:t> диплом Управления образования за 2 место среди</a:t>
                      </a:r>
                      <a:r>
                        <a:rPr lang="ru-RU" sz="1400" baseline="0" dirty="0" smtClean="0">
                          <a:latin typeface="Times New Roman"/>
                          <a:ea typeface="Times New Roman"/>
                          <a:cs typeface="Times New Roman"/>
                        </a:rPr>
                        <a:t> школ района</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400" dirty="0" smtClean="0">
                          <a:latin typeface="Times New Roman"/>
                          <a:ea typeface="Times New Roman"/>
                          <a:cs typeface="Times New Roman"/>
                        </a:rPr>
                        <a:t> информационный слайд</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32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baseline="0" dirty="0" smtClean="0">
                          <a:latin typeface="Times New Roman"/>
                          <a:ea typeface="Times New Roman"/>
                          <a:cs typeface="Times New Roman"/>
                        </a:rPr>
                        <a:t> </a:t>
                      </a:r>
                      <a:r>
                        <a:rPr lang="ru-RU" sz="1400" dirty="0" smtClean="0">
                          <a:latin typeface="Times New Roman"/>
                          <a:ea typeface="Times New Roman"/>
                          <a:cs typeface="Times New Roman"/>
                        </a:rPr>
                        <a:t>2015</a:t>
                      </a:r>
                      <a:r>
                        <a:rPr lang="en-US" sz="1400" dirty="0" smtClean="0">
                          <a:latin typeface="Times New Roman"/>
                          <a:ea typeface="Times New Roman"/>
                          <a:cs typeface="Times New Roman"/>
                        </a:rPr>
                        <a:t>,</a:t>
                      </a:r>
                      <a:r>
                        <a:rPr lang="ru-RU" sz="1400" dirty="0" smtClean="0">
                          <a:latin typeface="Times New Roman"/>
                          <a:ea typeface="Times New Roman"/>
                          <a:cs typeface="Times New Roman"/>
                        </a:rPr>
                        <a:t> декабрь</a:t>
                      </a:r>
                    </a:p>
                    <a:p>
                      <a:pPr>
                        <a:spcAft>
                          <a:spcPts val="0"/>
                        </a:spcAft>
                      </a:pP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smtClean="0">
                          <a:latin typeface="Times New Roman"/>
                          <a:ea typeface="Times New Roman"/>
                          <a:cs typeface="Times New Roman"/>
                        </a:rPr>
                        <a:t>Республиканский информационно-методический семинар для специалистов по формированию</a:t>
                      </a:r>
                      <a:r>
                        <a:rPr lang="ru-RU" sz="1400" baseline="0" dirty="0" smtClean="0">
                          <a:latin typeface="Times New Roman"/>
                          <a:ea typeface="Times New Roman"/>
                          <a:cs typeface="Times New Roman"/>
                        </a:rPr>
                        <a:t> </a:t>
                      </a:r>
                      <a:r>
                        <a:rPr lang="ru-RU" sz="1400" baseline="0" dirty="0" err="1" smtClean="0">
                          <a:latin typeface="Times New Roman"/>
                          <a:ea typeface="Times New Roman"/>
                          <a:cs typeface="Times New Roman"/>
                        </a:rPr>
                        <a:t>безбарьерной</a:t>
                      </a:r>
                      <a:r>
                        <a:rPr lang="ru-RU" sz="1400" baseline="0" dirty="0" smtClean="0">
                          <a:latin typeface="Times New Roman"/>
                          <a:ea typeface="Times New Roman"/>
                          <a:cs typeface="Times New Roman"/>
                        </a:rPr>
                        <a:t> среды</a:t>
                      </a:r>
                      <a:endParaRPr lang="ru-RU" sz="1400" dirty="0" smtClean="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ru-RU" sz="1400" dirty="0" smtClean="0">
                          <a:latin typeface="Times New Roman"/>
                          <a:ea typeface="Times New Roman"/>
                          <a:cs typeface="Times New Roman"/>
                        </a:rPr>
                        <a:t>слушатель</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ru-RU" sz="1400" dirty="0" smtClean="0">
                          <a:latin typeface="Times New Roman"/>
                          <a:ea typeface="Times New Roman"/>
                          <a:cs typeface="Times New Roman"/>
                        </a:rPr>
                        <a:t>приказ УО</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smtClean="0">
                          <a:latin typeface="Times New Roman"/>
                          <a:ea typeface="Times New Roman"/>
                          <a:cs typeface="Times New Roman"/>
                        </a:rPr>
                        <a:t> </a:t>
                      </a:r>
                    </a:p>
                    <a:p>
                      <a:pPr>
                        <a:spcAft>
                          <a:spcPts val="0"/>
                        </a:spcAft>
                      </a:pP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04862">
                <a:tc>
                  <a:txBody>
                    <a:bodyPr/>
                    <a:lstStyle/>
                    <a:p>
                      <a:pPr>
                        <a:spcAft>
                          <a:spcPts val="0"/>
                        </a:spcAft>
                      </a:pPr>
                      <a:r>
                        <a:rPr lang="ru-RU" sz="1400" dirty="0" smtClean="0">
                          <a:latin typeface="Times New Roman"/>
                          <a:ea typeface="Times New Roman"/>
                          <a:cs typeface="Times New Roman"/>
                        </a:rPr>
                        <a:t> 2016</a:t>
                      </a:r>
                      <a:r>
                        <a:rPr lang="en-US" sz="1400" dirty="0" smtClean="0">
                          <a:latin typeface="Times New Roman"/>
                          <a:ea typeface="Times New Roman"/>
                          <a:cs typeface="Times New Roman"/>
                        </a:rPr>
                        <a:t>,</a:t>
                      </a:r>
                      <a:r>
                        <a:rPr lang="ru-RU" sz="1400" baseline="0" dirty="0" smtClean="0">
                          <a:latin typeface="Times New Roman"/>
                          <a:ea typeface="Times New Roman"/>
                          <a:cs typeface="Times New Roman"/>
                        </a:rPr>
                        <a:t> июль</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baseline="0" dirty="0" smtClean="0">
                          <a:latin typeface="Times New Roman"/>
                          <a:ea typeface="Times New Roman"/>
                          <a:cs typeface="Times New Roman"/>
                        </a:rPr>
                        <a:t>Районный конкурс видеороликов о школе «Школьная страна»</a:t>
                      </a:r>
                      <a:endParaRPr lang="ru-RU" sz="1400" dirty="0" smtClean="0">
                        <a:latin typeface="Times New Roman"/>
                        <a:ea typeface="Times New Roman"/>
                        <a:cs typeface="Times New Roman"/>
                      </a:endParaRPr>
                    </a:p>
                    <a:p>
                      <a:pPr>
                        <a:spcAft>
                          <a:spcPts val="0"/>
                        </a:spcAft>
                      </a:pP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baseline="0" dirty="0" smtClean="0">
                          <a:latin typeface="Times New Roman"/>
                          <a:ea typeface="Times New Roman"/>
                          <a:cs typeface="Times New Roman"/>
                        </a:rPr>
                        <a:t>Состав творческой группы</a:t>
                      </a:r>
                      <a:endParaRPr lang="ru-RU" sz="1400" dirty="0" smtClean="0">
                        <a:latin typeface="Times New Roman"/>
                        <a:ea typeface="Times New Roman"/>
                        <a:cs typeface="Times New Roman"/>
                      </a:endParaRPr>
                    </a:p>
                    <a:p>
                      <a:pPr>
                        <a:spcAft>
                          <a:spcPts val="0"/>
                        </a:spcAft>
                      </a:pP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smtClean="0">
                          <a:latin typeface="Times New Roman"/>
                          <a:ea typeface="Times New Roman"/>
                          <a:cs typeface="Times New Roman"/>
                        </a:rPr>
                        <a:t>приказ МОБУ СОШ с.Ермекеево</a:t>
                      </a:r>
                    </a:p>
                    <a:p>
                      <a:pPr>
                        <a:spcAft>
                          <a:spcPts val="0"/>
                        </a:spcAft>
                      </a:pP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400" dirty="0" smtClean="0">
                          <a:latin typeface="Times New Roman"/>
                          <a:ea typeface="Times New Roman"/>
                          <a:cs typeface="Times New Roman"/>
                        </a:rPr>
                        <a:t>видеоролик «По страницам школьной жизни»</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122" name="Rectangle 2"/>
          <p:cNvSpPr>
            <a:spLocks noChangeArrowheads="1"/>
          </p:cNvSpPr>
          <p:nvPr/>
        </p:nvSpPr>
        <p:spPr bwMode="auto">
          <a:xfrm>
            <a:off x="0" y="-134870"/>
            <a:ext cx="9417963" cy="5539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Arial" pitchFamily="34" charset="0"/>
                <a:ea typeface="Times New Roman" pitchFamily="18" charset="0"/>
              </a:rPr>
              <a:t>										</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428596" y="503557"/>
          <a:ext cx="8389595" cy="5354335"/>
        </p:xfrm>
        <a:graphic>
          <a:graphicData uri="http://schemas.openxmlformats.org/drawingml/2006/table">
            <a:tbl>
              <a:tblPr/>
              <a:tblGrid>
                <a:gridCol w="1210557"/>
                <a:gridCol w="2267721"/>
                <a:gridCol w="1598950"/>
                <a:gridCol w="1405473"/>
                <a:gridCol w="1906894"/>
              </a:tblGrid>
              <a:tr h="943769">
                <a:tc>
                  <a:txBody>
                    <a:bodyPr/>
                    <a:lstStyle/>
                    <a:p>
                      <a:pPr>
                        <a:spcAft>
                          <a:spcPts val="0"/>
                        </a:spcAft>
                      </a:pPr>
                      <a:r>
                        <a:rPr lang="ru-RU" sz="1400" dirty="0" smtClean="0">
                          <a:latin typeface="Times New Roman"/>
                          <a:ea typeface="Times New Roman"/>
                          <a:cs typeface="Times New Roman"/>
                        </a:rPr>
                        <a:t>2016</a:t>
                      </a:r>
                      <a:r>
                        <a:rPr lang="en-US" sz="1400" dirty="0" smtClean="0">
                          <a:latin typeface="Times New Roman"/>
                          <a:ea typeface="Times New Roman"/>
                          <a:cs typeface="Times New Roman"/>
                        </a:rPr>
                        <a:t>,</a:t>
                      </a:r>
                      <a:r>
                        <a:rPr lang="ru-RU" sz="1400" dirty="0" smtClean="0">
                          <a:latin typeface="Times New Roman"/>
                          <a:ea typeface="Times New Roman"/>
                          <a:cs typeface="Times New Roman"/>
                        </a:rPr>
                        <a:t>март</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400" dirty="0" smtClean="0">
                          <a:latin typeface="Times New Roman"/>
                          <a:ea typeface="Times New Roman"/>
                          <a:cs typeface="Times New Roman"/>
                        </a:rPr>
                        <a:t>Участие</a:t>
                      </a:r>
                      <a:r>
                        <a:rPr lang="ru-RU" sz="1400" baseline="0" dirty="0" smtClean="0">
                          <a:latin typeface="Times New Roman"/>
                          <a:ea typeface="Times New Roman"/>
                          <a:cs typeface="Times New Roman"/>
                        </a:rPr>
                        <a:t> на общероссийской акции «Урок безопасности для детей и родителей»</a:t>
                      </a:r>
                      <a:endParaRPr lang="ru-RU" sz="1400" dirty="0">
                        <a:latin typeface="Times New Roman"/>
                        <a:ea typeface="Times New Roman"/>
                        <a:cs typeface="Times New Roman"/>
                      </a:endParaRPr>
                    </a:p>
                    <a:p>
                      <a:pPr>
                        <a:spcAft>
                          <a:spcPts val="0"/>
                        </a:spcAft>
                      </a:pPr>
                      <a:r>
                        <a:rPr lang="ru-RU" sz="1400" dirty="0">
                          <a:latin typeface="Times New Roman"/>
                          <a:ea typeface="Times New Roman"/>
                          <a:cs typeface="Times New Roman"/>
                        </a:rPr>
                        <a:t> </a:t>
                      </a: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400" dirty="0" smtClean="0">
                          <a:latin typeface="Times New Roman"/>
                          <a:ea typeface="Times New Roman"/>
                          <a:cs typeface="Times New Roman"/>
                        </a:rPr>
                        <a:t>Докладчик </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400" dirty="0" smtClean="0">
                          <a:latin typeface="Times New Roman"/>
                          <a:ea typeface="Times New Roman"/>
                          <a:cs typeface="Times New Roman"/>
                        </a:rPr>
                        <a:t>Приказ школы</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2461">
                <a:tc>
                  <a:txBody>
                    <a:bodyPr/>
                    <a:lstStyle/>
                    <a:p>
                      <a:pPr>
                        <a:spcAft>
                          <a:spcPts val="0"/>
                        </a:spcAft>
                      </a:pPr>
                      <a:r>
                        <a:rPr lang="ru-RU" sz="1400" dirty="0" smtClean="0">
                          <a:latin typeface="Times New Roman"/>
                          <a:ea typeface="Times New Roman"/>
                          <a:cs typeface="Times New Roman"/>
                        </a:rPr>
                        <a:t>2016</a:t>
                      </a:r>
                      <a:r>
                        <a:rPr lang="en-US" sz="1400" dirty="0" smtClean="0">
                          <a:latin typeface="Times New Roman"/>
                          <a:ea typeface="Times New Roman"/>
                          <a:cs typeface="Times New Roman"/>
                        </a:rPr>
                        <a:t>,</a:t>
                      </a:r>
                      <a:r>
                        <a:rPr lang="ru-RU" sz="1400" dirty="0" smtClean="0">
                          <a:latin typeface="Times New Roman"/>
                          <a:ea typeface="Times New Roman"/>
                          <a:cs typeface="Times New Roman"/>
                        </a:rPr>
                        <a:t>апрель</a:t>
                      </a:r>
                      <a:endParaRPr lang="ru-RU" sz="1400" dirty="0">
                        <a:latin typeface="Times New Roman"/>
                        <a:ea typeface="Times New Roman"/>
                        <a:cs typeface="Times New Roman"/>
                      </a:endParaRPr>
                    </a:p>
                    <a:p>
                      <a:pPr>
                        <a:spcAft>
                          <a:spcPts val="0"/>
                        </a:spcAft>
                      </a:pP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400" dirty="0" smtClean="0">
                          <a:latin typeface="Times New Roman"/>
                          <a:ea typeface="Times New Roman"/>
                          <a:cs typeface="Times New Roman"/>
                        </a:rPr>
                        <a:t>Создание эмблемы школы</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400" dirty="0" smtClean="0">
                          <a:latin typeface="Times New Roman"/>
                          <a:ea typeface="Times New Roman"/>
                          <a:cs typeface="Times New Roman"/>
                        </a:rPr>
                        <a:t>Разработчик </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400" dirty="0" smtClean="0">
                          <a:latin typeface="Times New Roman"/>
                          <a:ea typeface="Times New Roman"/>
                          <a:cs typeface="Times New Roman"/>
                        </a:rPr>
                        <a:t>Приказ школы</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400" dirty="0" smtClean="0">
                          <a:latin typeface="Times New Roman"/>
                          <a:ea typeface="Times New Roman"/>
                          <a:cs typeface="Times New Roman"/>
                        </a:rPr>
                        <a:t>Эмблема</a:t>
                      </a:r>
                      <a:r>
                        <a:rPr lang="en-US" sz="1400" baseline="0" dirty="0" smtClean="0">
                          <a:latin typeface="Times New Roman"/>
                          <a:ea typeface="Times New Roman"/>
                          <a:cs typeface="Times New Roman"/>
                        </a:rPr>
                        <a:t>,</a:t>
                      </a:r>
                      <a:r>
                        <a:rPr lang="ru-RU" sz="1400" baseline="0" dirty="0" smtClean="0">
                          <a:latin typeface="Times New Roman"/>
                          <a:ea typeface="Times New Roman"/>
                          <a:cs typeface="Times New Roman"/>
                        </a:rPr>
                        <a:t> положение об эмблеме МОБУ СОШ с.Ермекеево</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08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smtClean="0">
                          <a:latin typeface="Times New Roman"/>
                          <a:ea typeface="Times New Roman"/>
                          <a:cs typeface="Times New Roman"/>
                        </a:rPr>
                        <a:t>2016</a:t>
                      </a:r>
                      <a:r>
                        <a:rPr lang="en-US" sz="1400" dirty="0" smtClean="0">
                          <a:latin typeface="Times New Roman"/>
                          <a:ea typeface="Times New Roman"/>
                          <a:cs typeface="Times New Roman"/>
                        </a:rPr>
                        <a:t>,</a:t>
                      </a:r>
                      <a:r>
                        <a:rPr lang="ru-RU" sz="1400" dirty="0" smtClean="0">
                          <a:latin typeface="Times New Roman"/>
                          <a:ea typeface="Times New Roman"/>
                          <a:cs typeface="Times New Roman"/>
                        </a:rPr>
                        <a:t>апрель</a:t>
                      </a:r>
                    </a:p>
                    <a:p>
                      <a:pPr>
                        <a:spcAft>
                          <a:spcPts val="0"/>
                        </a:spcAft>
                      </a:pP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400" dirty="0" smtClean="0">
                          <a:latin typeface="Times New Roman"/>
                          <a:ea typeface="Times New Roman"/>
                          <a:cs typeface="Times New Roman"/>
                        </a:rPr>
                        <a:t>Руководитель лагерной смены</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400" dirty="0" smtClean="0">
                          <a:latin typeface="Times New Roman"/>
                          <a:ea typeface="Times New Roman"/>
                          <a:cs typeface="Times New Roman"/>
                        </a:rPr>
                        <a:t>Руководитель 2 смены</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400" dirty="0" smtClean="0">
                          <a:latin typeface="Times New Roman"/>
                          <a:ea typeface="Times New Roman"/>
                          <a:cs typeface="Times New Roman"/>
                        </a:rPr>
                        <a:t>Приказ школы</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376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smtClean="0">
                          <a:latin typeface="Times New Roman"/>
                          <a:ea typeface="Times New Roman"/>
                          <a:cs typeface="Times New Roman"/>
                        </a:rPr>
                        <a:t>2016</a:t>
                      </a:r>
                      <a:r>
                        <a:rPr lang="en-US" sz="1400" dirty="0" smtClean="0">
                          <a:latin typeface="Times New Roman"/>
                          <a:ea typeface="Times New Roman"/>
                          <a:cs typeface="Times New Roman"/>
                        </a:rPr>
                        <a:t>,</a:t>
                      </a:r>
                      <a:r>
                        <a:rPr lang="ru-RU" sz="1400" dirty="0" smtClean="0">
                          <a:latin typeface="Times New Roman"/>
                          <a:ea typeface="Times New Roman"/>
                          <a:cs typeface="Times New Roman"/>
                        </a:rPr>
                        <a:t>апрель</a:t>
                      </a:r>
                    </a:p>
                    <a:p>
                      <a:pPr>
                        <a:spcAft>
                          <a:spcPts val="0"/>
                        </a:spcAft>
                      </a:pP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ru-RU" sz="1400" dirty="0" smtClean="0">
                          <a:latin typeface="Times New Roman"/>
                          <a:ea typeface="Times New Roman"/>
                          <a:cs typeface="Times New Roman"/>
                        </a:rPr>
                        <a:t>Районный конкурс</a:t>
                      </a:r>
                      <a:r>
                        <a:rPr lang="ru-RU" sz="1400" baseline="0" dirty="0" smtClean="0">
                          <a:latin typeface="Times New Roman"/>
                          <a:ea typeface="Times New Roman"/>
                          <a:cs typeface="Times New Roman"/>
                        </a:rPr>
                        <a:t> «Ученик года-2016»</a:t>
                      </a:r>
                      <a:endParaRPr lang="ru-RU" sz="1400" dirty="0" smtClean="0">
                        <a:latin typeface="Times New Roman"/>
                        <a:ea typeface="Times New Roman"/>
                        <a:cs typeface="Times New Roman"/>
                      </a:endParaRPr>
                    </a:p>
                    <a:p>
                      <a:pPr algn="just">
                        <a:spcAft>
                          <a:spcPts val="0"/>
                        </a:spcAft>
                      </a:pPr>
                      <a:endParaRPr lang="ru-RU" sz="1400" dirty="0" smtClean="0">
                        <a:latin typeface="Times New Roman"/>
                        <a:ea typeface="Times New Roman"/>
                        <a:cs typeface="Times New Roman"/>
                      </a:endParaRPr>
                    </a:p>
                    <a:p>
                      <a:pPr algn="just">
                        <a:spcAft>
                          <a:spcPts val="0"/>
                        </a:spcAft>
                      </a:pPr>
                      <a:endParaRPr lang="ru-RU" sz="1400" dirty="0" smtClean="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ru-RU" sz="1400" dirty="0" smtClean="0">
                          <a:latin typeface="Times New Roman"/>
                          <a:ea typeface="Times New Roman"/>
                          <a:cs typeface="Times New Roman"/>
                        </a:rPr>
                        <a:t>Организатор </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ru-RU" sz="1400" dirty="0" smtClean="0">
                          <a:latin typeface="Times New Roman"/>
                          <a:ea typeface="Times New Roman"/>
                          <a:cs typeface="Times New Roman"/>
                        </a:rPr>
                        <a:t>Приказ УО</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ru-RU" sz="1400" dirty="0" smtClean="0">
                          <a:latin typeface="Times New Roman"/>
                          <a:ea typeface="Times New Roman"/>
                          <a:cs typeface="Times New Roman"/>
                        </a:rPr>
                        <a:t>Призер</a:t>
                      </a:r>
                      <a:r>
                        <a:rPr lang="en-US" sz="1400" dirty="0" smtClean="0">
                          <a:latin typeface="Times New Roman"/>
                          <a:ea typeface="Times New Roman"/>
                          <a:cs typeface="Times New Roman"/>
                        </a:rPr>
                        <a:t>,</a:t>
                      </a:r>
                      <a:r>
                        <a:rPr lang="ru-RU" sz="1400" baseline="0" dirty="0" smtClean="0">
                          <a:latin typeface="Times New Roman"/>
                          <a:ea typeface="Times New Roman"/>
                          <a:cs typeface="Times New Roman"/>
                        </a:rPr>
                        <a:t> диплом 3 степени участника</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797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smtClean="0">
                          <a:latin typeface="Times New Roman"/>
                          <a:ea typeface="Times New Roman"/>
                          <a:cs typeface="Times New Roman"/>
                        </a:rPr>
                        <a:t>2016</a:t>
                      </a:r>
                      <a:r>
                        <a:rPr lang="en-US" sz="1400" dirty="0" smtClean="0">
                          <a:latin typeface="Times New Roman"/>
                          <a:ea typeface="Times New Roman"/>
                          <a:cs typeface="Times New Roman"/>
                        </a:rPr>
                        <a:t>,</a:t>
                      </a:r>
                      <a:r>
                        <a:rPr lang="ru-RU" sz="1400" baseline="0" dirty="0" smtClean="0">
                          <a:latin typeface="Times New Roman"/>
                          <a:ea typeface="Times New Roman"/>
                          <a:cs typeface="Times New Roman"/>
                        </a:rPr>
                        <a:t> май</a:t>
                      </a:r>
                      <a:endParaRPr lang="ru-RU" sz="1400" dirty="0" smtClean="0">
                        <a:latin typeface="Times New Roman"/>
                        <a:ea typeface="Times New Roman"/>
                        <a:cs typeface="Times New Roman"/>
                      </a:endParaRPr>
                    </a:p>
                    <a:p>
                      <a:pPr>
                        <a:spcAft>
                          <a:spcPts val="0"/>
                        </a:spcAft>
                      </a:pPr>
                      <a:endParaRPr lang="ru-RU" sz="1400" dirty="0" smtClean="0">
                        <a:latin typeface="Times New Roman"/>
                        <a:ea typeface="Times New Roman"/>
                        <a:cs typeface="Times New Roman"/>
                      </a:endParaRPr>
                    </a:p>
                    <a:p>
                      <a:pPr>
                        <a:spcAft>
                          <a:spcPts val="0"/>
                        </a:spcAft>
                      </a:pP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400" dirty="0" smtClean="0">
                          <a:latin typeface="Times New Roman"/>
                          <a:ea typeface="Times New Roman"/>
                          <a:cs typeface="Times New Roman"/>
                        </a:rPr>
                        <a:t>Республиканский конкурс – фестиваль отрядов инспекторов движения «Безопасное колесо»</a:t>
                      </a:r>
                    </a:p>
                    <a:p>
                      <a:pPr algn="just">
                        <a:spcAft>
                          <a:spcPts val="0"/>
                        </a:spcAft>
                      </a:pP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ru-RU" sz="1400" dirty="0" smtClean="0">
                          <a:latin typeface="Times New Roman"/>
                          <a:ea typeface="Times New Roman"/>
                          <a:cs typeface="Times New Roman"/>
                        </a:rPr>
                        <a:t>Руководитель группы</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ru-RU" sz="1400" dirty="0" smtClean="0">
                          <a:latin typeface="Times New Roman"/>
                          <a:ea typeface="Times New Roman"/>
                          <a:cs typeface="Times New Roman"/>
                        </a:rPr>
                        <a:t>Приказ УО</a:t>
                      </a:r>
                      <a:r>
                        <a:rPr lang="ru-RU" sz="1400" baseline="0" dirty="0" smtClean="0">
                          <a:latin typeface="Times New Roman"/>
                          <a:ea typeface="Times New Roman"/>
                          <a:cs typeface="Times New Roman"/>
                        </a:rPr>
                        <a:t> и школы</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ru-RU" sz="1400" dirty="0" smtClean="0">
                          <a:latin typeface="Times New Roman"/>
                          <a:ea typeface="Times New Roman"/>
                          <a:cs typeface="Times New Roman"/>
                        </a:rPr>
                        <a:t>Благодарность </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43769">
                <a:tc>
                  <a:txBody>
                    <a:bodyPr/>
                    <a:lstStyle/>
                    <a:p>
                      <a:pPr>
                        <a:spcAft>
                          <a:spcPts val="0"/>
                        </a:spcAft>
                      </a:pPr>
                      <a:r>
                        <a:rPr lang="ru-RU" sz="1400" dirty="0" smtClean="0">
                          <a:latin typeface="Times New Roman"/>
                          <a:ea typeface="Times New Roman"/>
                          <a:cs typeface="Times New Roman"/>
                        </a:rPr>
                        <a:t> 2017</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400" dirty="0" smtClean="0">
                          <a:latin typeface="Times New Roman"/>
                          <a:ea typeface="Times New Roman"/>
                          <a:cs typeface="Times New Roman"/>
                        </a:rPr>
                        <a:t>Участие на </a:t>
                      </a:r>
                      <a:r>
                        <a:rPr lang="ru-RU" sz="1400" dirty="0" err="1" smtClean="0">
                          <a:latin typeface="Times New Roman"/>
                          <a:ea typeface="Times New Roman"/>
                          <a:cs typeface="Times New Roman"/>
                        </a:rPr>
                        <a:t>вебинарах</a:t>
                      </a:r>
                      <a:r>
                        <a:rPr lang="en-US" sz="1400" dirty="0" smtClean="0">
                          <a:latin typeface="Times New Roman"/>
                          <a:ea typeface="Times New Roman"/>
                          <a:cs typeface="Times New Roman"/>
                        </a:rPr>
                        <a:t>,</a:t>
                      </a:r>
                      <a:r>
                        <a:rPr lang="ru-RU" sz="1400" baseline="0" dirty="0" smtClean="0">
                          <a:latin typeface="Times New Roman"/>
                          <a:ea typeface="Times New Roman"/>
                          <a:cs typeface="Times New Roman"/>
                        </a:rPr>
                        <a:t> всероссийских конкурсах</a:t>
                      </a:r>
                      <a:r>
                        <a:rPr lang="en-US" sz="1400" baseline="0" dirty="0" smtClean="0">
                          <a:latin typeface="Times New Roman"/>
                          <a:ea typeface="Times New Roman"/>
                          <a:cs typeface="Times New Roman"/>
                        </a:rPr>
                        <a:t>,</a:t>
                      </a:r>
                      <a:r>
                        <a:rPr lang="ru-RU" sz="1400" baseline="0" dirty="0" smtClean="0">
                          <a:latin typeface="Times New Roman"/>
                          <a:ea typeface="Times New Roman"/>
                          <a:cs typeface="Times New Roman"/>
                        </a:rPr>
                        <a:t> </a:t>
                      </a:r>
                      <a:r>
                        <a:rPr lang="ru-RU" sz="1400" baseline="0" dirty="0" err="1" smtClean="0">
                          <a:latin typeface="Times New Roman"/>
                          <a:ea typeface="Times New Roman"/>
                          <a:cs typeface="Times New Roman"/>
                        </a:rPr>
                        <a:t>медианарах</a:t>
                      </a:r>
                      <a:r>
                        <a:rPr lang="en-US" sz="1400" baseline="0" dirty="0" smtClean="0">
                          <a:latin typeface="Times New Roman"/>
                          <a:ea typeface="Times New Roman"/>
                          <a:cs typeface="Times New Roman"/>
                        </a:rPr>
                        <a:t>,</a:t>
                      </a:r>
                      <a:r>
                        <a:rPr lang="ru-RU" sz="1400" baseline="0" dirty="0" smtClean="0">
                          <a:latin typeface="Times New Roman"/>
                          <a:ea typeface="Times New Roman"/>
                          <a:cs typeface="Times New Roman"/>
                        </a:rPr>
                        <a:t> тестированиях</a:t>
                      </a:r>
                      <a:r>
                        <a:rPr lang="en-US" sz="1400" baseline="0" dirty="0" smtClean="0">
                          <a:latin typeface="Times New Roman"/>
                          <a:ea typeface="Times New Roman"/>
                          <a:cs typeface="Times New Roman"/>
                        </a:rPr>
                        <a:t>,</a:t>
                      </a:r>
                      <a:r>
                        <a:rPr lang="ru-RU" sz="1400" baseline="0" dirty="0" smtClean="0">
                          <a:latin typeface="Times New Roman"/>
                          <a:ea typeface="Times New Roman"/>
                          <a:cs typeface="Times New Roman"/>
                        </a:rPr>
                        <a:t> мастер-классах.</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400" dirty="0" smtClean="0">
                          <a:latin typeface="Times New Roman"/>
                          <a:ea typeface="Times New Roman"/>
                          <a:cs typeface="Times New Roman"/>
                        </a:rPr>
                        <a:t>Участник</a:t>
                      </a:r>
                      <a:r>
                        <a:rPr lang="en-US" sz="1400" dirty="0" smtClean="0">
                          <a:latin typeface="Times New Roman"/>
                          <a:ea typeface="Times New Roman"/>
                          <a:cs typeface="Times New Roman"/>
                        </a:rPr>
                        <a:t>,</a:t>
                      </a:r>
                      <a:r>
                        <a:rPr lang="ru-RU" sz="1400" dirty="0" smtClean="0">
                          <a:latin typeface="Times New Roman"/>
                          <a:ea typeface="Times New Roman"/>
                          <a:cs typeface="Times New Roman"/>
                        </a:rPr>
                        <a:t> слушатель</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400" dirty="0" smtClean="0">
                          <a:latin typeface="Times New Roman"/>
                          <a:ea typeface="Times New Roman"/>
                          <a:cs typeface="Times New Roman"/>
                        </a:rPr>
                        <a:t>Сертификаты</a:t>
                      </a:r>
                      <a:r>
                        <a:rPr lang="en-US" sz="1400" dirty="0" smtClean="0">
                          <a:latin typeface="Times New Roman"/>
                          <a:ea typeface="Times New Roman"/>
                          <a:cs typeface="Times New Roman"/>
                        </a:rPr>
                        <a:t>,</a:t>
                      </a:r>
                      <a:r>
                        <a:rPr lang="ru-RU" sz="1400" dirty="0" smtClean="0">
                          <a:latin typeface="Times New Roman"/>
                          <a:ea typeface="Times New Roman"/>
                          <a:cs typeface="Times New Roman"/>
                        </a:rPr>
                        <a:t>дипломы</a:t>
                      </a:r>
                      <a:endParaRPr lang="ru-RU" sz="1400" dirty="0">
                        <a:latin typeface="Times New Roman"/>
                        <a:ea typeface="Times New Roman"/>
                        <a:cs typeface="Times New Roman"/>
                      </a:endParaRPr>
                    </a:p>
                  </a:txBody>
                  <a:tcPr marL="21720" marR="21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1368152"/>
          </a:xfrm>
        </p:spPr>
        <p:txBody>
          <a:bodyPr>
            <a:normAutofit fontScale="90000"/>
          </a:bodyPr>
          <a:lstStyle/>
          <a:p>
            <a:r>
              <a:rPr lang="ru-RU" dirty="0" smtClean="0"/>
              <a:t/>
            </a:r>
            <a:br>
              <a:rPr lang="ru-RU" dirty="0" smtClean="0"/>
            </a:br>
            <a:r>
              <a:rPr lang="ru-RU" sz="2700" dirty="0" smtClean="0">
                <a:latin typeface="+mn-lt"/>
              </a:rPr>
              <a:t>Правильная, красивая речь - залог будущего успеха.</a:t>
            </a:r>
            <a:r>
              <a:rPr lang="ru-RU" dirty="0" smtClean="0"/>
              <a:t/>
            </a:r>
            <a:br>
              <a:rPr lang="ru-RU" dirty="0" smtClean="0"/>
            </a:br>
            <a:endParaRPr lang="ru-RU" dirty="0"/>
          </a:p>
        </p:txBody>
      </p:sp>
      <p:sp>
        <p:nvSpPr>
          <p:cNvPr id="3" name="Содержимое 2"/>
          <p:cNvSpPr>
            <a:spLocks noGrp="1"/>
          </p:cNvSpPr>
          <p:nvPr>
            <p:ph idx="1"/>
          </p:nvPr>
        </p:nvSpPr>
        <p:spPr>
          <a:xfrm>
            <a:off x="457200" y="1357299"/>
            <a:ext cx="8229600" cy="4768866"/>
          </a:xfrm>
        </p:spPr>
        <p:txBody>
          <a:bodyPr>
            <a:normAutofit lnSpcReduction="10000"/>
          </a:bodyPr>
          <a:lstStyle/>
          <a:p>
            <a:pPr>
              <a:buNone/>
            </a:pPr>
            <a:r>
              <a:rPr lang="ru-RU" dirty="0" smtClean="0"/>
              <a:t>	</a:t>
            </a:r>
            <a:r>
              <a:rPr lang="ru-RU" sz="2400" dirty="0" smtClean="0"/>
              <a:t>Умение красиво, грамотно и лаконично говорить всегда и в любом обществе считалось не просто проявлением хорошего воспитания, но было крайне необходимо, для произведения хорошего впечатления, приобретения новых выгодных знакомств и формирования положительного мнения о человеке.</a:t>
            </a:r>
          </a:p>
          <a:p>
            <a:pPr>
              <a:buNone/>
            </a:pPr>
            <a:r>
              <a:rPr lang="ru-RU" sz="2400" dirty="0" smtClean="0"/>
              <a:t>« Речь — удивительно сильное средство, но нужно иметь много ума, чтобы пользоваться им. » </a:t>
            </a:r>
          </a:p>
          <a:p>
            <a:pPr>
              <a:buNone/>
            </a:pPr>
            <a:r>
              <a:rPr lang="ru-RU" sz="2400" dirty="0" smtClean="0"/>
              <a:t>                                     Георг Вильгельм Фридрих Гегель</a:t>
            </a:r>
          </a:p>
          <a:p>
            <a:pPr>
              <a:buNone/>
            </a:pPr>
            <a:r>
              <a:rPr lang="ru-RU" sz="2400" dirty="0" smtClean="0"/>
              <a:t>«Речь — убранство души». </a:t>
            </a:r>
          </a:p>
          <a:p>
            <a:pPr>
              <a:buNone/>
            </a:pPr>
            <a:r>
              <a:rPr lang="ru-RU" sz="2400" dirty="0" smtClean="0"/>
              <a:t>                                     </a:t>
            </a:r>
            <a:r>
              <a:rPr lang="ru-RU" sz="2400" dirty="0" err="1" smtClean="0"/>
              <a:t>Луций</a:t>
            </a:r>
            <a:r>
              <a:rPr lang="ru-RU" sz="2400" dirty="0" smtClean="0"/>
              <a:t> </a:t>
            </a:r>
            <a:r>
              <a:rPr lang="ru-RU" sz="2400" dirty="0" err="1" smtClean="0"/>
              <a:t>Анней</a:t>
            </a:r>
            <a:r>
              <a:rPr lang="ru-RU" sz="2400" dirty="0" smtClean="0"/>
              <a:t> Сенека (младший)</a:t>
            </a:r>
            <a:endParaRPr lang="ru-RU"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9552" y="1916833"/>
            <a:ext cx="8064896" cy="569387"/>
          </a:xfrm>
          <a:prstGeom prst="rect">
            <a:avLst/>
          </a:prstGeom>
        </p:spPr>
        <p:txBody>
          <a:bodyPr wrap="square">
            <a:spAutoFit/>
          </a:bodyPr>
          <a:lstStyle/>
          <a:p>
            <a:pPr algn="ctr"/>
            <a:endParaRPr lang="ru-RU" sz="2400" i="1" dirty="0" smtClean="0"/>
          </a:p>
          <a:p>
            <a:pPr algn="ctr"/>
            <a:endParaRPr lang="ru-RU" sz="700" i="1" dirty="0" smtClean="0"/>
          </a:p>
        </p:txBody>
      </p:sp>
      <p:sp>
        <p:nvSpPr>
          <p:cNvPr id="5" name="Заголовок 1"/>
          <p:cNvSpPr txBox="1">
            <a:spLocks/>
          </p:cNvSpPr>
          <p:nvPr/>
        </p:nvSpPr>
        <p:spPr>
          <a:xfrm>
            <a:off x="539552" y="692697"/>
            <a:ext cx="8064896" cy="792088"/>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3600" b="0" i="0" u="none" strike="noStrike" kern="1200" cap="none" spc="0" normalizeH="0" baseline="0" noProof="0" dirty="0">
              <a:ln>
                <a:noFill/>
              </a:ln>
              <a:solidFill>
                <a:srgbClr val="C00000"/>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404665"/>
            <a:ext cx="7488832" cy="954107"/>
          </a:xfrm>
          <a:prstGeom prst="rect">
            <a:avLst/>
          </a:prstGeom>
        </p:spPr>
        <p:txBody>
          <a:bodyPr wrap="square">
            <a:spAutoFit/>
          </a:bodyPr>
          <a:lstStyle/>
          <a:p>
            <a:pPr algn="ctr"/>
            <a:r>
              <a:rPr lang="ru-RU" sz="2800" dirty="0" smtClean="0"/>
              <a:t>Сведения о повышении                        квалификации </a:t>
            </a:r>
          </a:p>
        </p:txBody>
      </p:sp>
      <p:sp>
        <p:nvSpPr>
          <p:cNvPr id="4" name="Содержимое 3"/>
          <p:cNvSpPr>
            <a:spLocks noGrp="1"/>
          </p:cNvSpPr>
          <p:nvPr>
            <p:ph idx="1"/>
          </p:nvPr>
        </p:nvSpPr>
        <p:spPr/>
        <p:txBody>
          <a:bodyPr>
            <a:normAutofit/>
          </a:bodyPr>
          <a:lstStyle/>
          <a:p>
            <a:pPr>
              <a:buNone/>
            </a:pPr>
            <a:r>
              <a:rPr lang="ru-RU" sz="2000" dirty="0" smtClean="0"/>
              <a:t>«Психолого-педагогическое сопровождение детей дошкольного возраста с речевыми нарушениями» ГАОУ ДПО ИРО РБ</a:t>
            </a:r>
          </a:p>
          <a:p>
            <a:pPr>
              <a:buNone/>
            </a:pPr>
            <a:r>
              <a:rPr lang="ru-RU" sz="2000" dirty="0" smtClean="0">
                <a:latin typeface="Times New Roman" pitchFamily="18" charset="0"/>
                <a:cs typeface="Times New Roman" pitchFamily="18" charset="0"/>
              </a:rPr>
              <a:t>     72 часа, 2012г. с 19.10.2012г. по 30.10.2012г.</a:t>
            </a:r>
          </a:p>
          <a:p>
            <a:pPr>
              <a:buNone/>
            </a:pPr>
            <a:r>
              <a:rPr lang="ru-RU" sz="2000" dirty="0" smtClean="0"/>
              <a:t>«Логопедический массаж в комплексной системе преодоления речевых расстройств» ГАОУ ДПО ИРО РБ</a:t>
            </a:r>
          </a:p>
          <a:p>
            <a:pPr>
              <a:buNone/>
            </a:pPr>
            <a:r>
              <a:rPr lang="ru-RU" sz="2000" dirty="0" smtClean="0">
                <a:latin typeface="Times New Roman" pitchFamily="18" charset="0"/>
                <a:cs typeface="Times New Roman" pitchFamily="18" charset="0"/>
              </a:rPr>
              <a:t>     72 часа, 2013г. с 13.05.2013г. по 18.05.2013г.</a:t>
            </a:r>
          </a:p>
          <a:p>
            <a:pPr>
              <a:buNone/>
            </a:pPr>
            <a:r>
              <a:rPr lang="ru-RU" sz="2000" dirty="0" smtClean="0"/>
              <a:t>«Информационно –коммуникативные технологии»</a:t>
            </a:r>
          </a:p>
          <a:p>
            <a:pPr>
              <a:buNone/>
            </a:pPr>
            <a:r>
              <a:rPr lang="ru-RU" sz="2000" dirty="0" smtClean="0"/>
              <a:t>     </a:t>
            </a:r>
            <a:r>
              <a:rPr lang="ru-RU" sz="2000" dirty="0" smtClean="0">
                <a:latin typeface="Times New Roman" pitchFamily="18" charset="0"/>
                <a:cs typeface="Times New Roman" pitchFamily="18" charset="0"/>
              </a:rPr>
              <a:t>72 часа, удостоверение №1253, 2011г.</a:t>
            </a:r>
          </a:p>
          <a:p>
            <a:pPr>
              <a:buNone/>
            </a:pPr>
            <a:endParaRPr lang="ru-RU"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latin typeface="+mn-lt"/>
              </a:rPr>
              <a:t>Грамоты и благодарности</a:t>
            </a:r>
            <a:endParaRPr lang="ru-RU" dirty="0">
              <a:latin typeface="+mn-lt"/>
            </a:endParaRPr>
          </a:p>
        </p:txBody>
      </p:sp>
      <p:sp>
        <p:nvSpPr>
          <p:cNvPr id="5" name="Содержимое 4"/>
          <p:cNvSpPr>
            <a:spLocks noGrp="1"/>
          </p:cNvSpPr>
          <p:nvPr>
            <p:ph idx="1"/>
          </p:nvPr>
        </p:nvSpPr>
        <p:spPr>
          <a:xfrm>
            <a:off x="457200" y="1844824"/>
            <a:ext cx="8229600" cy="4281340"/>
          </a:xfrm>
        </p:spPr>
        <p:txBody>
          <a:bodyPr>
            <a:normAutofit/>
          </a:bodyPr>
          <a:lstStyle/>
          <a:p>
            <a:r>
              <a:rPr lang="ru-RU" sz="2400" dirty="0" smtClean="0"/>
              <a:t>Грамота Отдела образования МР </a:t>
            </a:r>
            <a:r>
              <a:rPr lang="ru-RU" sz="2400" dirty="0" err="1" smtClean="0"/>
              <a:t>Ермекеевский</a:t>
            </a:r>
            <a:r>
              <a:rPr lang="ru-RU" sz="2400" dirty="0" smtClean="0"/>
              <a:t> район РБ,2014г.</a:t>
            </a:r>
          </a:p>
          <a:p>
            <a:r>
              <a:rPr lang="ru-RU" sz="2400" dirty="0" smtClean="0"/>
              <a:t>Грамота Отдела образования МР </a:t>
            </a:r>
            <a:r>
              <a:rPr lang="ru-RU" sz="2400" dirty="0" err="1" smtClean="0"/>
              <a:t>Ермекеевский</a:t>
            </a:r>
            <a:r>
              <a:rPr lang="ru-RU" sz="2400" dirty="0" smtClean="0"/>
              <a:t> район РБ,2016г.</a:t>
            </a:r>
          </a:p>
          <a:p>
            <a:r>
              <a:rPr lang="ru-RU" sz="2400" dirty="0" smtClean="0"/>
              <a:t>Благодарность администрации МДОБУ Д/С «Солнышко» МР </a:t>
            </a:r>
            <a:r>
              <a:rPr lang="ru-RU" sz="2400" dirty="0" err="1" smtClean="0"/>
              <a:t>Ермекеевский</a:t>
            </a:r>
            <a:r>
              <a:rPr lang="ru-RU" sz="2400" dirty="0" smtClean="0"/>
              <a:t> район РБ,2015г.</a:t>
            </a:r>
          </a:p>
          <a:p>
            <a:r>
              <a:rPr lang="ru-RU" sz="2400" dirty="0" smtClean="0"/>
              <a:t>Благодарность ДШИ  МР </a:t>
            </a:r>
            <a:r>
              <a:rPr lang="ru-RU" sz="2400" dirty="0" err="1" smtClean="0"/>
              <a:t>Ермекеевский</a:t>
            </a:r>
            <a:r>
              <a:rPr lang="ru-RU" sz="2400" dirty="0" smtClean="0"/>
              <a:t> район РБ,2015г.</a:t>
            </a:r>
          </a:p>
          <a:p>
            <a:r>
              <a:rPr lang="ru-RU" sz="2400" dirty="0" smtClean="0"/>
              <a:t>Благодарность ДДТ  МР </a:t>
            </a:r>
            <a:r>
              <a:rPr lang="ru-RU" sz="2400" dirty="0" err="1" smtClean="0"/>
              <a:t>Ермекеевский</a:t>
            </a:r>
            <a:r>
              <a:rPr lang="ru-RU" sz="2400" dirty="0" smtClean="0"/>
              <a:t> район РБ,2015г.</a:t>
            </a:r>
          </a:p>
          <a:p>
            <a:endParaRPr lang="ru-RU" sz="2400" dirty="0" smtClean="0"/>
          </a:p>
          <a:p>
            <a:endParaRPr lang="ru-RU" sz="2400" dirty="0" smtClean="0"/>
          </a:p>
          <a:p>
            <a:pPr>
              <a:buNone/>
            </a:pPr>
            <a:endParaRPr lang="ru-RU"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476672"/>
            <a:ext cx="7272808" cy="432048"/>
          </a:xfrm>
          <a:solidFill>
            <a:schemeClr val="bg2"/>
          </a:solidFill>
        </p:spPr>
        <p:txBody>
          <a:bodyPr>
            <a:normAutofit fontScale="90000"/>
          </a:bodyPr>
          <a:lstStyle/>
          <a:p>
            <a:r>
              <a:rPr lang="ru-RU" dirty="0" smtClean="0">
                <a:latin typeface="+mn-lt"/>
              </a:rPr>
              <a:t>Публикации в сети интернет </a:t>
            </a:r>
            <a:endParaRPr lang="ru-RU" dirty="0">
              <a:latin typeface="+mn-lt"/>
            </a:endParaRPr>
          </a:p>
        </p:txBody>
      </p:sp>
      <p:sp>
        <p:nvSpPr>
          <p:cNvPr id="3" name="Содержимое 2"/>
          <p:cNvSpPr>
            <a:spLocks noGrp="1"/>
          </p:cNvSpPr>
          <p:nvPr>
            <p:ph idx="1"/>
          </p:nvPr>
        </p:nvSpPr>
        <p:spPr>
          <a:xfrm>
            <a:off x="457200" y="4437112"/>
            <a:ext cx="8229600" cy="1152128"/>
          </a:xfrm>
        </p:spPr>
        <p:txBody>
          <a:bodyPr/>
          <a:lstStyle/>
          <a:p>
            <a:pPr>
              <a:buNone/>
            </a:pPr>
            <a:endParaRPr lang="ru-RU" dirty="0" smtClean="0"/>
          </a:p>
          <a:p>
            <a:endParaRPr lang="ru-RU" dirty="0" smtClean="0"/>
          </a:p>
        </p:txBody>
      </p:sp>
      <p:graphicFrame>
        <p:nvGraphicFramePr>
          <p:cNvPr id="5" name="Таблица 4"/>
          <p:cNvGraphicFramePr>
            <a:graphicFrameLocks noGrp="1"/>
          </p:cNvGraphicFramePr>
          <p:nvPr/>
        </p:nvGraphicFramePr>
        <p:xfrm>
          <a:off x="395537" y="1050220"/>
          <a:ext cx="8352927" cy="4258193"/>
        </p:xfrm>
        <a:graphic>
          <a:graphicData uri="http://schemas.openxmlformats.org/drawingml/2006/table">
            <a:tbl>
              <a:tblPr firstRow="1" bandRow="1">
                <a:tableStyleId>{2D5ABB26-0587-4C30-8999-92F81FD0307C}</a:tableStyleId>
              </a:tblPr>
              <a:tblGrid>
                <a:gridCol w="3189788"/>
                <a:gridCol w="2378830"/>
                <a:gridCol w="2784309"/>
              </a:tblGrid>
              <a:tr h="405862">
                <a:tc>
                  <a:txBody>
                    <a:bodyPr/>
                    <a:lstStyle/>
                    <a:p>
                      <a:r>
                        <a:rPr lang="ru-RU" b="1" dirty="0" smtClean="0"/>
                        <a:t>Название работы </a:t>
                      </a:r>
                      <a:endParaRPr lang="ru-RU" b="1" dirty="0"/>
                    </a:p>
                  </a:txBody>
                  <a:tcPr/>
                </a:tc>
                <a:tc>
                  <a:txBody>
                    <a:bodyPr/>
                    <a:lstStyle/>
                    <a:p>
                      <a:r>
                        <a:rPr lang="ru-RU" b="1" dirty="0" smtClean="0"/>
                        <a:t>Сайт </a:t>
                      </a:r>
                      <a:endParaRPr lang="ru-RU" b="1" dirty="0"/>
                    </a:p>
                  </a:txBody>
                  <a:tcPr/>
                </a:tc>
                <a:tc>
                  <a:txBody>
                    <a:bodyPr/>
                    <a:lstStyle/>
                    <a:p>
                      <a:r>
                        <a:rPr lang="ru-RU" b="1" dirty="0" smtClean="0"/>
                        <a:t>Время публикации</a:t>
                      </a:r>
                      <a:endParaRPr lang="ru-RU" b="1" dirty="0"/>
                    </a:p>
                  </a:txBody>
                  <a:tcPr/>
                </a:tc>
              </a:tr>
              <a:tr h="574971">
                <a:tc>
                  <a:txBody>
                    <a:bodyPr/>
                    <a:lstStyle/>
                    <a:p>
                      <a:r>
                        <a:rPr lang="ru-RU" sz="1400" b="0" i="0" kern="1200" dirty="0" smtClean="0">
                          <a:solidFill>
                            <a:schemeClr val="tx1"/>
                          </a:solidFill>
                          <a:latin typeface="Times New Roman" pitchFamily="18" charset="0"/>
                          <a:ea typeface="+mn-ea"/>
                          <a:cs typeface="Times New Roman" pitchFamily="18" charset="0"/>
                        </a:rPr>
                        <a:t>Консультация по логопедии на тему: </a:t>
                      </a:r>
                      <a:br>
                        <a:rPr lang="ru-RU" sz="1400" b="0" i="0" kern="1200" dirty="0" smtClean="0">
                          <a:solidFill>
                            <a:schemeClr val="tx1"/>
                          </a:solidFill>
                          <a:latin typeface="Times New Roman" pitchFamily="18" charset="0"/>
                          <a:ea typeface="+mn-ea"/>
                          <a:cs typeface="Times New Roman" pitchFamily="18" charset="0"/>
                        </a:rPr>
                      </a:br>
                      <a:r>
                        <a:rPr lang="ru-RU" sz="1400" b="0" i="0" kern="1200" dirty="0" smtClean="0">
                          <a:solidFill>
                            <a:schemeClr val="tx1"/>
                          </a:solidFill>
                          <a:latin typeface="Times New Roman" pitchFamily="18" charset="0"/>
                          <a:ea typeface="+mn-ea"/>
                          <a:cs typeface="Times New Roman" pitchFamily="18" charset="0"/>
                        </a:rPr>
                        <a:t>Использование нетрадиционных форм урока как один из способов повышения качества обучения в соответствии с требованиями ФГОС</a:t>
                      </a:r>
                    </a:p>
                  </a:txBody>
                  <a:tcPr/>
                </a:tc>
                <a:tc>
                  <a:txBody>
                    <a:bodyPr/>
                    <a:lstStyle/>
                    <a:p>
                      <a:r>
                        <a:rPr lang="en-US" sz="1400" dirty="0" smtClean="0">
                          <a:latin typeface="Times New Roman" pitchFamily="18" charset="0"/>
                          <a:cs typeface="Times New Roman" pitchFamily="18" charset="0"/>
                        </a:rPr>
                        <a:t>nsportal.ru</a:t>
                      </a:r>
                      <a:endParaRPr lang="ru-RU" sz="1400"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b="0" i="0" kern="1200" dirty="0" smtClean="0">
                          <a:solidFill>
                            <a:schemeClr val="tx1"/>
                          </a:solidFill>
                          <a:latin typeface="Times New Roman" pitchFamily="18" charset="0"/>
                          <a:ea typeface="+mn-ea"/>
                          <a:cs typeface="Times New Roman" pitchFamily="18" charset="0"/>
                        </a:rPr>
                        <a:t> 11.09.2017 г.</a:t>
                      </a:r>
                      <a:endParaRPr lang="ru-RU" sz="1400" b="0" dirty="0" smtClean="0">
                        <a:latin typeface="Times New Roman" pitchFamily="18" charset="0"/>
                        <a:cs typeface="Times New Roman" pitchFamily="18" charset="0"/>
                      </a:endParaRPr>
                    </a:p>
                    <a:p>
                      <a:endParaRPr lang="ru-RU" sz="1400" dirty="0">
                        <a:latin typeface="Times New Roman" pitchFamily="18" charset="0"/>
                        <a:cs typeface="Times New Roman" pitchFamily="18" charset="0"/>
                      </a:endParaRPr>
                    </a:p>
                  </a:txBody>
                  <a:tcPr/>
                </a:tc>
              </a:tr>
              <a:tr h="579437">
                <a:tc>
                  <a:txBody>
                    <a:bodyPr/>
                    <a:lstStyle/>
                    <a:p>
                      <a:r>
                        <a:rPr lang="ru-RU" sz="1400" dirty="0" smtClean="0">
                          <a:latin typeface="Times New Roman" pitchFamily="18" charset="0"/>
                          <a:cs typeface="Times New Roman" pitchFamily="18" charset="0"/>
                        </a:rPr>
                        <a:t>Конспект</a:t>
                      </a:r>
                      <a:r>
                        <a:rPr lang="ru-RU" sz="1400" baseline="0" dirty="0" smtClean="0">
                          <a:latin typeface="Times New Roman" pitchFamily="18" charset="0"/>
                          <a:cs typeface="Times New Roman" pitchFamily="18" charset="0"/>
                        </a:rPr>
                        <a:t> занятия: «Звук Ш</a:t>
                      </a:r>
                      <a:r>
                        <a:rPr lang="en-US" sz="1400" baseline="0" dirty="0" smtClean="0">
                          <a:latin typeface="Times New Roman" pitchFamily="18" charset="0"/>
                          <a:cs typeface="Times New Roman" pitchFamily="18" charset="0"/>
                        </a:rPr>
                        <a:t> </a:t>
                      </a:r>
                      <a:r>
                        <a:rPr lang="ru-RU" sz="1400" baseline="0" dirty="0" smtClean="0">
                          <a:latin typeface="Times New Roman" pitchFamily="18" charset="0"/>
                          <a:cs typeface="Times New Roman" pitchFamily="18" charset="0"/>
                        </a:rPr>
                        <a:t>в словах»</a:t>
                      </a:r>
                      <a:endParaRPr lang="ru-RU" sz="1400" dirty="0">
                        <a:latin typeface="Times New Roman" pitchFamily="18" charset="0"/>
                        <a:cs typeface="Times New Roman" pitchFamily="18" charset="0"/>
                      </a:endParaRPr>
                    </a:p>
                  </a:txBody>
                  <a:tcPr/>
                </a:tc>
                <a:tc>
                  <a:txBody>
                    <a:bodyPr/>
                    <a:lstStyle/>
                    <a:p>
                      <a:r>
                        <a:rPr lang="en-US" sz="1400" dirty="0" smtClean="0">
                          <a:latin typeface="Times New Roman" pitchFamily="18" charset="0"/>
                          <a:cs typeface="Times New Roman" pitchFamily="18" charset="0"/>
                        </a:rPr>
                        <a:t>infourok.ru </a:t>
                      </a:r>
                      <a:endParaRPr lang="ru-RU" sz="1400" dirty="0">
                        <a:latin typeface="Times New Roman" pitchFamily="18" charset="0"/>
                        <a:cs typeface="Times New Roman" pitchFamily="18" charset="0"/>
                      </a:endParaRPr>
                    </a:p>
                  </a:txBody>
                  <a:tcPr/>
                </a:tc>
                <a:tc>
                  <a:txBody>
                    <a:bodyPr/>
                    <a:lstStyle/>
                    <a:p>
                      <a:r>
                        <a:rPr lang="ru-RU" sz="1400" dirty="0" smtClean="0">
                          <a:latin typeface="Times New Roman" pitchFamily="18" charset="0"/>
                          <a:cs typeface="Times New Roman" pitchFamily="18" charset="0"/>
                        </a:rPr>
                        <a:t>20.11.2014</a:t>
                      </a:r>
                      <a:endParaRPr lang="ru-RU" sz="1400" dirty="0">
                        <a:latin typeface="Times New Roman" pitchFamily="18" charset="0"/>
                        <a:cs typeface="Times New Roman" pitchFamily="18" charset="0"/>
                      </a:endParaRPr>
                    </a:p>
                  </a:txBody>
                  <a:tcPr/>
                </a:tc>
              </a:tr>
              <a:tr h="1048477">
                <a:tc>
                  <a:txBody>
                    <a:bodyPr/>
                    <a:lstStyle/>
                    <a:p>
                      <a:r>
                        <a:rPr lang="ru-RU" sz="1400" u="none" dirty="0" smtClean="0">
                          <a:solidFill>
                            <a:schemeClr val="tx1"/>
                          </a:solidFill>
                          <a:latin typeface="Times New Roman" pitchFamily="18" charset="0"/>
                          <a:cs typeface="Times New Roman" pitchFamily="18" charset="0"/>
                        </a:rPr>
                        <a:t>Рекомендации</a:t>
                      </a:r>
                      <a:r>
                        <a:rPr lang="ru-RU" sz="1400" u="none" baseline="0" dirty="0" smtClean="0">
                          <a:solidFill>
                            <a:schemeClr val="tx1"/>
                          </a:solidFill>
                          <a:latin typeface="Times New Roman" pitchFamily="18" charset="0"/>
                          <a:cs typeface="Times New Roman" pitchFamily="18" charset="0"/>
                        </a:rPr>
                        <a:t> для родителей детей</a:t>
                      </a:r>
                      <a:r>
                        <a:rPr lang="en-US" sz="1400" u="none" baseline="0" dirty="0" smtClean="0">
                          <a:solidFill>
                            <a:schemeClr val="tx1"/>
                          </a:solidFill>
                          <a:latin typeface="Times New Roman" pitchFamily="18" charset="0"/>
                          <a:cs typeface="Times New Roman" pitchFamily="18" charset="0"/>
                        </a:rPr>
                        <a:t>,</a:t>
                      </a:r>
                      <a:r>
                        <a:rPr lang="ru-RU" sz="1400" u="none" baseline="0" dirty="0" smtClean="0">
                          <a:solidFill>
                            <a:schemeClr val="tx1"/>
                          </a:solidFill>
                          <a:latin typeface="Times New Roman" pitchFamily="18" charset="0"/>
                          <a:cs typeface="Times New Roman" pitchFamily="18" charset="0"/>
                        </a:rPr>
                        <a:t> поступающих в первый класс</a:t>
                      </a:r>
                      <a:endParaRPr lang="ru-RU" sz="1400" u="none" dirty="0">
                        <a:solidFill>
                          <a:schemeClr val="tx1"/>
                        </a:solidFill>
                        <a:latin typeface="Times New Roman" pitchFamily="18" charset="0"/>
                        <a:cs typeface="Times New Roman" pitchFamily="18" charset="0"/>
                      </a:endParaRPr>
                    </a:p>
                  </a:txBody>
                  <a:tcPr/>
                </a:tc>
                <a:tc>
                  <a:txBody>
                    <a:bodyPr/>
                    <a:lstStyle/>
                    <a:p>
                      <a:r>
                        <a:rPr lang="en-US" sz="1400" dirty="0" smtClean="0">
                          <a:latin typeface="Times New Roman" pitchFamily="18" charset="0"/>
                          <a:cs typeface="Times New Roman" pitchFamily="18" charset="0"/>
                        </a:rPr>
                        <a:t>nsportal.ru</a:t>
                      </a:r>
                      <a:endParaRPr lang="ru-RU" sz="1400" dirty="0">
                        <a:latin typeface="Times New Roman" pitchFamily="18" charset="0"/>
                        <a:cs typeface="Times New Roman" pitchFamily="18" charset="0"/>
                      </a:endParaRPr>
                    </a:p>
                  </a:txBody>
                  <a:tcPr/>
                </a:tc>
                <a:tc>
                  <a:txBody>
                    <a:bodyPr/>
                    <a:lstStyle/>
                    <a:p>
                      <a:r>
                        <a:rPr lang="en-US" sz="1400" b="0" i="0" kern="1200" dirty="0" smtClean="0">
                          <a:solidFill>
                            <a:schemeClr val="tx1"/>
                          </a:solidFill>
                          <a:latin typeface="Times New Roman" pitchFamily="18" charset="0"/>
                          <a:ea typeface="+mn-ea"/>
                          <a:cs typeface="Times New Roman" pitchFamily="18" charset="0"/>
                        </a:rPr>
                        <a:t>15.04.2017</a:t>
                      </a:r>
                      <a:endParaRPr lang="ru-RU" sz="1400" dirty="0">
                        <a:latin typeface="Times New Roman" pitchFamily="18" charset="0"/>
                        <a:cs typeface="Times New Roman" pitchFamily="18" charset="0"/>
                      </a:endParaRPr>
                    </a:p>
                  </a:txBody>
                  <a:tcPr/>
                </a:tc>
              </a:tr>
              <a:tr h="1066177">
                <a:tc>
                  <a:txBody>
                    <a:bodyPr/>
                    <a:lstStyle/>
                    <a:p>
                      <a:r>
                        <a:rPr lang="ru-RU" sz="1400" dirty="0" smtClean="0">
                          <a:latin typeface="Times New Roman" pitchFamily="18" charset="0"/>
                          <a:cs typeface="Times New Roman" pitchFamily="18" charset="0"/>
                        </a:rPr>
                        <a:t>Сценарий мероприятия, посвященный Международному Дню логопеда.</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Times New Roman" pitchFamily="18" charset="0"/>
                          <a:cs typeface="Times New Roman" pitchFamily="18" charset="0"/>
                        </a:rPr>
                        <a:t>infourok.ru </a:t>
                      </a:r>
                      <a:endParaRPr lang="ru-RU" sz="1400" dirty="0" smtClean="0">
                        <a:latin typeface="Times New Roman" pitchFamily="18" charset="0"/>
                        <a:cs typeface="Times New Roman" pitchFamily="18" charset="0"/>
                      </a:endParaRPr>
                    </a:p>
                    <a:p>
                      <a:endParaRPr lang="ru-RU" sz="1400" dirty="0">
                        <a:latin typeface="Times New Roman" pitchFamily="18" charset="0"/>
                        <a:cs typeface="Times New Roman" pitchFamily="18" charset="0"/>
                      </a:endParaRPr>
                    </a:p>
                  </a:txBody>
                  <a:tcPr/>
                </a:tc>
                <a:tc>
                  <a:txBody>
                    <a:bodyPr/>
                    <a:lstStyle/>
                    <a:p>
                      <a:r>
                        <a:rPr lang="ru-RU" sz="1400" dirty="0" smtClean="0">
                          <a:latin typeface="Times New Roman" pitchFamily="18" charset="0"/>
                          <a:cs typeface="Times New Roman" pitchFamily="18" charset="0"/>
                        </a:rPr>
                        <a:t>26.11.2014г.</a:t>
                      </a:r>
                      <a:endParaRPr lang="ru-RU" sz="1400" dirty="0">
                        <a:latin typeface="Times New Roman" pitchFamily="18" charset="0"/>
                        <a:cs typeface="Times New Roman" pitchFamily="18" charset="0"/>
                      </a:endParaRPr>
                    </a:p>
                  </a:txBody>
                  <a:tcPr/>
                </a:tc>
              </a:tr>
            </a:tbl>
          </a:graphicData>
        </a:graphic>
      </p:graphicFrame>
      <p:sp>
        <p:nvSpPr>
          <p:cNvPr id="8" name="TextBox 7"/>
          <p:cNvSpPr txBox="1"/>
          <p:nvPr/>
        </p:nvSpPr>
        <p:spPr>
          <a:xfrm>
            <a:off x="467544" y="5000636"/>
            <a:ext cx="7848872" cy="923330"/>
          </a:xfrm>
          <a:prstGeom prst="rect">
            <a:avLst/>
          </a:prstGeom>
          <a:noFill/>
        </p:spPr>
        <p:txBody>
          <a:bodyPr wrap="square" rtlCol="0">
            <a:spAutoFit/>
          </a:bodyPr>
          <a:lstStyle/>
          <a:p>
            <a:r>
              <a:rPr lang="ru-RU" b="1" dirty="0" smtClean="0"/>
              <a:t>  </a:t>
            </a:r>
          </a:p>
          <a:p>
            <a:r>
              <a:rPr lang="ru-RU" b="1" dirty="0" smtClean="0"/>
              <a:t> Собственный сайт   </a:t>
            </a:r>
            <a:r>
              <a:rPr lang="ru-RU" dirty="0" smtClean="0"/>
              <a:t>                            Социальная сеть работников</a:t>
            </a:r>
          </a:p>
          <a:p>
            <a:r>
              <a:rPr lang="ru-RU" dirty="0" smtClean="0"/>
              <a:t>                                                                             образования </a:t>
            </a:r>
            <a:r>
              <a:rPr lang="ru-RU" dirty="0" err="1" smtClean="0"/>
              <a:t>nsportal.ru</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ru-RU" sz="2800" dirty="0" smtClean="0">
                <a:latin typeface="+mn-lt"/>
              </a:rPr>
              <a:t>Программное и методическое обеспечение </a:t>
            </a:r>
            <a:endParaRPr lang="ru-RU" sz="2800" dirty="0">
              <a:latin typeface="+mn-lt"/>
            </a:endParaRPr>
          </a:p>
        </p:txBody>
      </p:sp>
      <p:sp>
        <p:nvSpPr>
          <p:cNvPr id="3" name="Содержимое 2"/>
          <p:cNvSpPr>
            <a:spLocks noGrp="1"/>
          </p:cNvSpPr>
          <p:nvPr>
            <p:ph idx="1"/>
          </p:nvPr>
        </p:nvSpPr>
        <p:spPr>
          <a:xfrm>
            <a:off x="428596" y="928670"/>
            <a:ext cx="8229600" cy="5217444"/>
          </a:xfrm>
        </p:spPr>
        <p:txBody>
          <a:bodyPr>
            <a:noAutofit/>
          </a:bodyPr>
          <a:lstStyle/>
          <a:p>
            <a:r>
              <a:rPr lang="ru-RU" sz="1800" dirty="0" err="1" smtClean="0">
                <a:latin typeface="Times New Roman" pitchFamily="18" charset="0"/>
                <a:cs typeface="Times New Roman" pitchFamily="18" charset="0"/>
              </a:rPr>
              <a:t>Арбекова</a:t>
            </a:r>
            <a:r>
              <a:rPr lang="ru-RU" sz="1800" dirty="0" smtClean="0">
                <a:latin typeface="Times New Roman" pitchFamily="18" charset="0"/>
                <a:cs typeface="Times New Roman" pitchFamily="18" charset="0"/>
              </a:rPr>
              <a:t> Н.Е. Развиваем связную речь у детей 6 -7 лет с ОНР. Конспекты фронтальных занятий логопеда – М.: Издательство ГНОМ,2011.</a:t>
            </a:r>
          </a:p>
          <a:p>
            <a:r>
              <a:rPr lang="ru-RU" sz="1800" dirty="0" smtClean="0">
                <a:latin typeface="Times New Roman" pitchFamily="18" charset="0"/>
                <a:cs typeface="Times New Roman" pitchFamily="18" charset="0"/>
              </a:rPr>
              <a:t>Тестовая диагностика устной речи младших школьников. Методическое пособие. </a:t>
            </a:r>
            <a:r>
              <a:rPr lang="ru-RU" sz="1800" dirty="0" err="1" smtClean="0">
                <a:latin typeface="Times New Roman" pitchFamily="18" charset="0"/>
                <a:cs typeface="Times New Roman" pitchFamily="18" charset="0"/>
              </a:rPr>
              <a:t>Т.А.Фотекова-М</a:t>
            </a:r>
            <a:r>
              <a:rPr lang="ru-RU" sz="1800" dirty="0" smtClean="0">
                <a:latin typeface="Times New Roman" pitchFamily="18" charset="0"/>
                <a:cs typeface="Times New Roman" pitchFamily="18" charset="0"/>
              </a:rPr>
              <a:t>.: Айрис-пресс, 2007.</a:t>
            </a:r>
            <a:endParaRPr lang="ru-RU" sz="1800" b="1" dirty="0" smtClean="0">
              <a:latin typeface="Times New Roman" pitchFamily="18" charset="0"/>
              <a:cs typeface="Times New Roman" pitchFamily="18" charset="0"/>
            </a:endParaRPr>
          </a:p>
          <a:p>
            <a:r>
              <a:rPr lang="ru-RU" sz="1800" dirty="0" smtClean="0">
                <a:latin typeface="Times New Roman" pitchFamily="18" charset="0"/>
                <a:cs typeface="Times New Roman" pitchFamily="18" charset="0"/>
              </a:rPr>
              <a:t>Диагностика и коррекция нарушений письма и чтения у младших школьников. </a:t>
            </a:r>
            <a:r>
              <a:rPr lang="ru-RU" sz="1800" dirty="0" err="1" smtClean="0">
                <a:latin typeface="Times New Roman" pitchFamily="18" charset="0"/>
                <a:cs typeface="Times New Roman" pitchFamily="18" charset="0"/>
              </a:rPr>
              <a:t>Р.И.Лалаева</a:t>
            </a:r>
            <a:r>
              <a:rPr lang="ru-RU" sz="1800" dirty="0" smtClean="0">
                <a:latin typeface="Times New Roman" pitchFamily="18" charset="0"/>
                <a:cs typeface="Times New Roman" pitchFamily="18" charset="0"/>
              </a:rPr>
              <a:t>, Л.В. </a:t>
            </a:r>
            <a:r>
              <a:rPr lang="ru-RU" sz="1800" dirty="0" err="1" smtClean="0">
                <a:latin typeface="Times New Roman" pitchFamily="18" charset="0"/>
                <a:cs typeface="Times New Roman" pitchFamily="18" charset="0"/>
              </a:rPr>
              <a:t>Венедиктова</a:t>
            </a:r>
            <a:r>
              <a:rPr lang="ru-RU" sz="1800" dirty="0" smtClean="0">
                <a:latin typeface="Times New Roman" pitchFamily="18" charset="0"/>
                <a:cs typeface="Times New Roman" pitchFamily="18" charset="0"/>
              </a:rPr>
              <a:t>–</a:t>
            </a:r>
            <a:r>
              <a:rPr lang="ru-RU" sz="1800" dirty="0" err="1" smtClean="0">
                <a:latin typeface="Times New Roman" pitchFamily="18" charset="0"/>
                <a:cs typeface="Times New Roman" pitchFamily="18" charset="0"/>
              </a:rPr>
              <a:t>Спб</a:t>
            </a:r>
            <a:r>
              <a:rPr lang="ru-RU" sz="1800" dirty="0" smtClean="0">
                <a:latin typeface="Times New Roman" pitchFamily="18" charset="0"/>
                <a:cs typeface="Times New Roman" pitchFamily="18" charset="0"/>
              </a:rPr>
              <a:t>.: Детство-Пресс</a:t>
            </a:r>
          </a:p>
          <a:p>
            <a:r>
              <a:rPr lang="ru-RU" sz="1800" dirty="0" smtClean="0">
                <a:latin typeface="Times New Roman" pitchFamily="18" charset="0"/>
                <a:cs typeface="Times New Roman" pitchFamily="18" charset="0"/>
              </a:rPr>
              <a:t>Логопедический альбом для обследования способности к чтению и письму. Смирнова И.А.- </a:t>
            </a:r>
            <a:r>
              <a:rPr lang="ru-RU" sz="1800" dirty="0" err="1" smtClean="0">
                <a:latin typeface="Times New Roman" pitchFamily="18" charset="0"/>
                <a:cs typeface="Times New Roman" pitchFamily="18" charset="0"/>
              </a:rPr>
              <a:t>Спб</a:t>
            </a:r>
            <a:r>
              <a:rPr lang="ru-RU" sz="1800" dirty="0" smtClean="0">
                <a:latin typeface="Times New Roman" pitchFamily="18" charset="0"/>
                <a:cs typeface="Times New Roman" pitchFamily="18" charset="0"/>
              </a:rPr>
              <a:t>.: Детство-Пресс, 2010</a:t>
            </a:r>
          </a:p>
          <a:p>
            <a:r>
              <a:rPr lang="ru-RU" sz="1800" dirty="0" smtClean="0">
                <a:latin typeface="Times New Roman" pitchFamily="18" charset="0"/>
                <a:cs typeface="Times New Roman" pitchFamily="18" charset="0"/>
              </a:rPr>
              <a:t>Технология организации логопедического обследования. Методическое пособие. </a:t>
            </a:r>
            <a:r>
              <a:rPr lang="ru-RU" sz="1800" dirty="0" err="1" smtClean="0">
                <a:latin typeface="Times New Roman" pitchFamily="18" charset="0"/>
                <a:cs typeface="Times New Roman" pitchFamily="18" charset="0"/>
              </a:rPr>
              <a:t>О.Е.Грибова.-М</a:t>
            </a:r>
            <a:r>
              <a:rPr lang="ru-RU" sz="1800" dirty="0" smtClean="0">
                <a:latin typeface="Times New Roman" pitchFamily="18" charset="0"/>
                <a:cs typeface="Times New Roman" pitchFamily="18" charset="0"/>
              </a:rPr>
              <a:t>.: Айрис-пресс, 2005.</a:t>
            </a:r>
          </a:p>
          <a:p>
            <a:r>
              <a:rPr lang="ru-RU" sz="1800" dirty="0" smtClean="0">
                <a:latin typeface="Times New Roman" pitchFamily="18" charset="0"/>
                <a:cs typeface="Times New Roman" pitchFamily="18" charset="0"/>
              </a:rPr>
              <a:t>Методика психолого-логопедического обследования детей с нарушениями речи. Вопросы дифференциальной диагностики. </a:t>
            </a:r>
            <a:r>
              <a:rPr lang="ru-RU" sz="1800" dirty="0" err="1" smtClean="0">
                <a:latin typeface="Times New Roman" pitchFamily="18" charset="0"/>
                <a:cs typeface="Times New Roman" pitchFamily="18" charset="0"/>
              </a:rPr>
              <a:t>Г.А.Волкова-Спб</a:t>
            </a:r>
            <a:r>
              <a:rPr lang="ru-RU" sz="1800" dirty="0" smtClean="0">
                <a:latin typeface="Times New Roman" pitchFamily="18" charset="0"/>
                <a:cs typeface="Times New Roman" pitchFamily="18" charset="0"/>
              </a:rPr>
              <a:t>.: Детство-Пресс, 2004.</a:t>
            </a:r>
          </a:p>
          <a:p>
            <a:r>
              <a:rPr lang="ru-RU" sz="1800" dirty="0" smtClean="0"/>
              <a:t>Логопедические занятия со школьниками: </a:t>
            </a:r>
            <a:r>
              <a:rPr lang="ru-RU" sz="1800" dirty="0" err="1" smtClean="0"/>
              <a:t>Меттус</a:t>
            </a:r>
            <a:r>
              <a:rPr lang="ru-RU" sz="1800" dirty="0" smtClean="0"/>
              <a:t> Е.В, Литвина А.В., </a:t>
            </a:r>
            <a:r>
              <a:rPr lang="ru-RU" sz="1800" dirty="0" err="1" smtClean="0"/>
              <a:t>Турта</a:t>
            </a:r>
            <a:r>
              <a:rPr lang="ru-RU" sz="1800" dirty="0" smtClean="0"/>
              <a:t> О.С, </a:t>
            </a:r>
            <a:r>
              <a:rPr lang="ru-RU" sz="1800" dirty="0" err="1" smtClean="0"/>
              <a:t>Бурина</a:t>
            </a:r>
            <a:r>
              <a:rPr lang="ru-RU" sz="1800" dirty="0" smtClean="0"/>
              <a:t> </a:t>
            </a:r>
            <a:r>
              <a:rPr lang="ru-RU" sz="1800" dirty="0" err="1" smtClean="0"/>
              <a:t>Е.Д.-СПб.:КАРО</a:t>
            </a:r>
            <a:r>
              <a:rPr lang="ru-RU" sz="1800" dirty="0" smtClean="0"/>
              <a:t>, 2006</a:t>
            </a:r>
          </a:p>
          <a:p>
            <a:r>
              <a:rPr lang="ru-RU" sz="1800" dirty="0" smtClean="0"/>
              <a:t>Обучаем читать и писать без ошибок: </a:t>
            </a:r>
            <a:r>
              <a:rPr lang="ru-RU" sz="1800" dirty="0" err="1" smtClean="0"/>
              <a:t>А.В.Ястребова</a:t>
            </a:r>
            <a:r>
              <a:rPr lang="ru-RU" sz="1800" dirty="0" smtClean="0"/>
              <a:t>, </a:t>
            </a:r>
            <a:r>
              <a:rPr lang="ru-RU" sz="1800" dirty="0" err="1" smtClean="0"/>
              <a:t>Т.П.Бессонова-М.:АРКТИ</a:t>
            </a:r>
            <a:r>
              <a:rPr lang="ru-RU" sz="1800" dirty="0" smtClean="0"/>
              <a:t>, 2010</a:t>
            </a:r>
          </a:p>
          <a:p>
            <a:endParaRPr lang="ru-RU" sz="1800" dirty="0" smtClean="0">
              <a:latin typeface="Times New Roman" pitchFamily="18" charset="0"/>
              <a:cs typeface="Times New Roman" pitchFamily="18" charset="0"/>
            </a:endParaRPr>
          </a:p>
          <a:p>
            <a:endParaRPr lang="ru-RU" sz="18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55576" y="908720"/>
            <a:ext cx="7704856" cy="5139869"/>
          </a:xfrm>
          <a:prstGeom prst="rect">
            <a:avLst/>
          </a:prstGeom>
        </p:spPr>
        <p:txBody>
          <a:bodyPr wrap="square">
            <a:spAutoFit/>
          </a:bodyPr>
          <a:lstStyle/>
          <a:p>
            <a:pPr>
              <a:buFont typeface="Arial" pitchFamily="34" charset="0"/>
              <a:buChar char="•"/>
            </a:pPr>
            <a:r>
              <a:rPr lang="ru-RU" dirty="0" err="1" smtClean="0"/>
              <a:t>Пожиленко</a:t>
            </a:r>
            <a:r>
              <a:rPr lang="ru-RU" dirty="0" smtClean="0"/>
              <a:t> Е.А. Волшебный мир звуков и слов (пособие для логопедов). – </a:t>
            </a:r>
            <a:r>
              <a:rPr lang="ru-RU" dirty="0" err="1" smtClean="0"/>
              <a:t>Гумат</a:t>
            </a:r>
            <a:r>
              <a:rPr lang="ru-RU" dirty="0" smtClean="0"/>
              <a:t>. Изд. Центр ВЛАДОСС. – М.:1999.</a:t>
            </a:r>
          </a:p>
          <a:p>
            <a:pPr>
              <a:buFont typeface="Arial" pitchFamily="34" charset="0"/>
              <a:buChar char="•"/>
            </a:pPr>
            <a:r>
              <a:rPr lang="ru-RU" dirty="0" err="1" smtClean="0"/>
              <a:t>Арбекова</a:t>
            </a:r>
            <a:r>
              <a:rPr lang="ru-RU" dirty="0" smtClean="0"/>
              <a:t> Н.Е. Развиваем связную речь у детей 6 -7 лет с ОНР. Планирование работа логопеда в подготовительной к школе группе. – М.: Издательство ГНОМ, 2011.</a:t>
            </a:r>
          </a:p>
          <a:p>
            <a:pPr>
              <a:buFont typeface="Arial" pitchFamily="34" charset="0"/>
              <a:buChar char="•"/>
            </a:pPr>
            <a:r>
              <a:rPr lang="ru-RU" dirty="0" err="1" smtClean="0"/>
              <a:t>Арбекова</a:t>
            </a:r>
            <a:r>
              <a:rPr lang="ru-RU" dirty="0" smtClean="0"/>
              <a:t> Н.Е. Развиваем связную речь у детей 6 – 7 лет с ОНР. Альбомы 1,2.3. – 2 –е </a:t>
            </a:r>
            <a:r>
              <a:rPr lang="ru-RU" dirty="0" err="1" smtClean="0"/>
              <a:t>изд.,испр</a:t>
            </a:r>
            <a:r>
              <a:rPr lang="ru-RU" dirty="0" smtClean="0"/>
              <a:t>. – </a:t>
            </a:r>
            <a:r>
              <a:rPr lang="ru-RU" dirty="0" err="1" smtClean="0"/>
              <a:t>М.:Издательство</a:t>
            </a:r>
            <a:r>
              <a:rPr lang="ru-RU" dirty="0" smtClean="0"/>
              <a:t> ГНОМ, 2012</a:t>
            </a:r>
          </a:p>
          <a:p>
            <a:pPr>
              <a:buFont typeface="Arial" pitchFamily="34" charset="0"/>
              <a:buChar char="•"/>
            </a:pPr>
            <a:r>
              <a:rPr lang="ru-RU" dirty="0" err="1" smtClean="0"/>
              <a:t>Теремкова</a:t>
            </a:r>
            <a:r>
              <a:rPr lang="ru-RU" dirty="0" smtClean="0"/>
              <a:t> Н.Е. Логопедические домашние задания для детей 5 -7 лет с ОНР. Альбомы 1 -4. – М.: Издательство «ГНОМ и Д», 2009. </a:t>
            </a:r>
          </a:p>
          <a:p>
            <a:r>
              <a:rPr lang="ru-RU" dirty="0" smtClean="0"/>
              <a:t>Дидактический материал по обследованию речи детей. Грамматический строй. О.Е.Грибова, Т.П.Бессонова.- М.:АРКТИ, 2001</a:t>
            </a:r>
          </a:p>
          <a:p>
            <a:r>
              <a:rPr lang="ru-RU" dirty="0" smtClean="0"/>
              <a:t> Дидактический материал по обследованию речи детей. Звуковая сторона. Альбом 1. О.Е.Грибова, Т.П.Бессонова.- М.:АРКТИ, 2001</a:t>
            </a:r>
          </a:p>
          <a:p>
            <a:r>
              <a:rPr lang="ru-RU" dirty="0" smtClean="0"/>
              <a:t>Дидактический материал по обследованию речи детей. Звуковая сторона. Альбом  2. О.Е.Грибова, Т.П.Бессонова.- М.:АРКТИ, 2001</a:t>
            </a:r>
          </a:p>
          <a:p>
            <a:pPr>
              <a:buFont typeface="Arial" pitchFamily="34" charset="0"/>
              <a:buChar char="•"/>
            </a:pPr>
            <a:endParaRPr lang="ru-RU" sz="2000" dirty="0" smtClean="0"/>
          </a:p>
          <a:p>
            <a:pPr>
              <a:buFont typeface="Arial" pitchFamily="34" charset="0"/>
              <a:buChar char="•"/>
            </a:pPr>
            <a:endParaRPr lang="ru-RU"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screen">
            <a:clrChange>
              <a:clrFrom>
                <a:srgbClr val="FFFFFF"/>
              </a:clrFrom>
              <a:clrTo>
                <a:srgbClr val="FFFFFF">
                  <a:alpha val="0"/>
                </a:srgbClr>
              </a:clrTo>
            </a:clrChange>
          </a:blip>
          <a:srcRect/>
          <a:stretch>
            <a:fillRect/>
          </a:stretch>
        </p:blipFill>
        <p:spPr bwMode="auto">
          <a:xfrm rot="10800000">
            <a:off x="642910" y="142852"/>
            <a:ext cx="2106673" cy="3096344"/>
          </a:xfrm>
          <a:prstGeom prst="rect">
            <a:avLst/>
          </a:prstGeom>
          <a:noFill/>
        </p:spPr>
      </p:pic>
      <p:pic>
        <p:nvPicPr>
          <p:cNvPr id="1027" name="Picture 3"/>
          <p:cNvPicPr>
            <a:picLocks noChangeAspect="1" noChangeArrowheads="1"/>
          </p:cNvPicPr>
          <p:nvPr/>
        </p:nvPicPr>
        <p:blipFill>
          <a:blip r:embed="rId3" cstate="screen">
            <a:clrChange>
              <a:clrFrom>
                <a:srgbClr val="FFFFFF"/>
              </a:clrFrom>
              <a:clrTo>
                <a:srgbClr val="FFFFFF">
                  <a:alpha val="0"/>
                </a:srgbClr>
              </a:clrTo>
            </a:clrChange>
          </a:blip>
          <a:srcRect/>
          <a:stretch>
            <a:fillRect/>
          </a:stretch>
        </p:blipFill>
        <p:spPr bwMode="auto">
          <a:xfrm rot="10800000">
            <a:off x="3286116" y="214290"/>
            <a:ext cx="2604847" cy="3096344"/>
          </a:xfrm>
          <a:prstGeom prst="rect">
            <a:avLst/>
          </a:prstGeom>
          <a:noFill/>
        </p:spPr>
      </p:pic>
      <p:pic>
        <p:nvPicPr>
          <p:cNvPr id="1028" name="Picture 4"/>
          <p:cNvPicPr>
            <a:picLocks noChangeAspect="1" noChangeArrowheads="1"/>
          </p:cNvPicPr>
          <p:nvPr/>
        </p:nvPicPr>
        <p:blipFill>
          <a:blip r:embed="rId4" cstate="screen">
            <a:clrChange>
              <a:clrFrom>
                <a:srgbClr val="FFFFFF"/>
              </a:clrFrom>
              <a:clrTo>
                <a:srgbClr val="FFFFFF">
                  <a:alpha val="0"/>
                </a:srgbClr>
              </a:clrTo>
            </a:clrChange>
          </a:blip>
          <a:srcRect/>
          <a:stretch>
            <a:fillRect/>
          </a:stretch>
        </p:blipFill>
        <p:spPr bwMode="auto">
          <a:xfrm rot="10800000">
            <a:off x="0" y="3212976"/>
            <a:ext cx="2376264" cy="3497154"/>
          </a:xfrm>
          <a:prstGeom prst="rect">
            <a:avLst/>
          </a:prstGeom>
          <a:noFill/>
        </p:spPr>
      </p:pic>
      <p:pic>
        <p:nvPicPr>
          <p:cNvPr id="1029" name="Picture 5"/>
          <p:cNvPicPr>
            <a:picLocks noChangeAspect="1" noChangeArrowheads="1"/>
          </p:cNvPicPr>
          <p:nvPr/>
        </p:nvPicPr>
        <p:blipFill>
          <a:blip r:embed="rId5" cstate="screen">
            <a:clrChange>
              <a:clrFrom>
                <a:srgbClr val="FFFFFF"/>
              </a:clrFrom>
              <a:clrTo>
                <a:srgbClr val="FFFFFF">
                  <a:alpha val="0"/>
                </a:srgbClr>
              </a:clrTo>
            </a:clrChange>
          </a:blip>
          <a:srcRect/>
          <a:stretch>
            <a:fillRect/>
          </a:stretch>
        </p:blipFill>
        <p:spPr bwMode="auto">
          <a:xfrm rot="10800000">
            <a:off x="2071670" y="3214686"/>
            <a:ext cx="2557096" cy="3456384"/>
          </a:xfrm>
          <a:prstGeom prst="rect">
            <a:avLst/>
          </a:prstGeom>
          <a:noFill/>
        </p:spPr>
      </p:pic>
      <p:pic>
        <p:nvPicPr>
          <p:cNvPr id="1030" name="Picture 6"/>
          <p:cNvPicPr>
            <a:picLocks noChangeAspect="1" noChangeArrowheads="1"/>
          </p:cNvPicPr>
          <p:nvPr/>
        </p:nvPicPr>
        <p:blipFill>
          <a:blip r:embed="rId6" cstate="screen">
            <a:clrChange>
              <a:clrFrom>
                <a:srgbClr val="FFFFFF"/>
              </a:clrFrom>
              <a:clrTo>
                <a:srgbClr val="FFFFFF">
                  <a:alpha val="0"/>
                </a:srgbClr>
              </a:clrTo>
            </a:clrChange>
          </a:blip>
          <a:srcRect/>
          <a:stretch>
            <a:fillRect/>
          </a:stretch>
        </p:blipFill>
        <p:spPr bwMode="auto">
          <a:xfrm rot="10800000">
            <a:off x="6429388" y="285728"/>
            <a:ext cx="1872208" cy="3096344"/>
          </a:xfrm>
          <a:prstGeom prst="rect">
            <a:avLst/>
          </a:prstGeom>
          <a:noFill/>
        </p:spPr>
      </p:pic>
      <p:pic>
        <p:nvPicPr>
          <p:cNvPr id="1031" name="Picture 7"/>
          <p:cNvPicPr>
            <a:picLocks noChangeAspect="1" noChangeArrowheads="1"/>
          </p:cNvPicPr>
          <p:nvPr/>
        </p:nvPicPr>
        <p:blipFill>
          <a:blip r:embed="rId7" cstate="screen">
            <a:clrChange>
              <a:clrFrom>
                <a:srgbClr val="FFFFFF"/>
              </a:clrFrom>
              <a:clrTo>
                <a:srgbClr val="FFFFFF">
                  <a:alpha val="0"/>
                </a:srgbClr>
              </a:clrTo>
            </a:clrChange>
          </a:blip>
          <a:srcRect/>
          <a:stretch>
            <a:fillRect/>
          </a:stretch>
        </p:blipFill>
        <p:spPr bwMode="auto">
          <a:xfrm rot="10800000">
            <a:off x="4860032" y="3068960"/>
            <a:ext cx="2103926" cy="3528392"/>
          </a:xfrm>
          <a:prstGeom prst="rect">
            <a:avLst/>
          </a:prstGeom>
          <a:noFill/>
        </p:spPr>
      </p:pic>
      <p:pic>
        <p:nvPicPr>
          <p:cNvPr id="1032" name="Picture 8"/>
          <p:cNvPicPr>
            <a:picLocks noChangeAspect="1" noChangeArrowheads="1"/>
          </p:cNvPicPr>
          <p:nvPr/>
        </p:nvPicPr>
        <p:blipFill>
          <a:blip r:embed="rId8" cstate="screen">
            <a:clrChange>
              <a:clrFrom>
                <a:srgbClr val="FFFFFF"/>
              </a:clrFrom>
              <a:clrTo>
                <a:srgbClr val="FFFFFF">
                  <a:alpha val="0"/>
                </a:srgbClr>
              </a:clrTo>
            </a:clrChange>
          </a:blip>
          <a:srcRect/>
          <a:stretch>
            <a:fillRect/>
          </a:stretch>
        </p:blipFill>
        <p:spPr bwMode="auto">
          <a:xfrm rot="10800000">
            <a:off x="6660232" y="3068960"/>
            <a:ext cx="2293669" cy="3577889"/>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screen">
            <a:clrChange>
              <a:clrFrom>
                <a:srgbClr val="FFFFFF"/>
              </a:clrFrom>
              <a:clrTo>
                <a:srgbClr val="FFFFFF">
                  <a:alpha val="0"/>
                </a:srgbClr>
              </a:clrTo>
            </a:clrChange>
          </a:blip>
          <a:srcRect/>
          <a:stretch>
            <a:fillRect/>
          </a:stretch>
        </p:blipFill>
        <p:spPr bwMode="auto">
          <a:xfrm rot="10800000">
            <a:off x="500034" y="357166"/>
            <a:ext cx="2232249" cy="2668312"/>
          </a:xfrm>
          <a:prstGeom prst="rect">
            <a:avLst/>
          </a:prstGeom>
          <a:noFill/>
        </p:spPr>
      </p:pic>
      <p:pic>
        <p:nvPicPr>
          <p:cNvPr id="2051" name="Picture 3"/>
          <p:cNvPicPr>
            <a:picLocks noChangeAspect="1" noChangeArrowheads="1"/>
          </p:cNvPicPr>
          <p:nvPr/>
        </p:nvPicPr>
        <p:blipFill>
          <a:blip r:embed="rId3" cstate="screen">
            <a:clrChange>
              <a:clrFrom>
                <a:srgbClr val="FFFFFF"/>
              </a:clrFrom>
              <a:clrTo>
                <a:srgbClr val="FFFFFF">
                  <a:alpha val="0"/>
                </a:srgbClr>
              </a:clrTo>
            </a:clrChange>
          </a:blip>
          <a:srcRect/>
          <a:stretch>
            <a:fillRect/>
          </a:stretch>
        </p:blipFill>
        <p:spPr bwMode="auto">
          <a:xfrm rot="10800000">
            <a:off x="642910" y="2857496"/>
            <a:ext cx="2376265" cy="3528392"/>
          </a:xfrm>
          <a:prstGeom prst="rect">
            <a:avLst/>
          </a:prstGeom>
          <a:noFill/>
        </p:spPr>
      </p:pic>
      <p:pic>
        <p:nvPicPr>
          <p:cNvPr id="2052" name="Picture 4"/>
          <p:cNvPicPr>
            <a:picLocks noChangeAspect="1" noChangeArrowheads="1"/>
          </p:cNvPicPr>
          <p:nvPr/>
        </p:nvPicPr>
        <p:blipFill>
          <a:blip r:embed="rId4" cstate="screen">
            <a:clrChange>
              <a:clrFrom>
                <a:srgbClr val="FFFFFF"/>
              </a:clrFrom>
              <a:clrTo>
                <a:srgbClr val="FFFFFF">
                  <a:alpha val="0"/>
                </a:srgbClr>
              </a:clrTo>
            </a:clrChange>
          </a:blip>
          <a:srcRect/>
          <a:stretch>
            <a:fillRect/>
          </a:stretch>
        </p:blipFill>
        <p:spPr bwMode="auto">
          <a:xfrm rot="10800000">
            <a:off x="2627784" y="188640"/>
            <a:ext cx="2160240" cy="2664296"/>
          </a:xfrm>
          <a:prstGeom prst="rect">
            <a:avLst/>
          </a:prstGeom>
          <a:noFill/>
        </p:spPr>
      </p:pic>
      <p:pic>
        <p:nvPicPr>
          <p:cNvPr id="2054" name="Picture 6"/>
          <p:cNvPicPr>
            <a:picLocks noChangeAspect="1" noChangeArrowheads="1"/>
          </p:cNvPicPr>
          <p:nvPr/>
        </p:nvPicPr>
        <p:blipFill>
          <a:blip r:embed="rId5" cstate="screen">
            <a:clrChange>
              <a:clrFrom>
                <a:srgbClr val="FFFFFF"/>
              </a:clrFrom>
              <a:clrTo>
                <a:srgbClr val="FFFFFF">
                  <a:alpha val="0"/>
                </a:srgbClr>
              </a:clrTo>
            </a:clrChange>
          </a:blip>
          <a:srcRect/>
          <a:stretch>
            <a:fillRect/>
          </a:stretch>
        </p:blipFill>
        <p:spPr bwMode="auto">
          <a:xfrm rot="10800000">
            <a:off x="3214678" y="2857496"/>
            <a:ext cx="2376264" cy="3377589"/>
          </a:xfrm>
          <a:prstGeom prst="rect">
            <a:avLst/>
          </a:prstGeom>
          <a:noFill/>
        </p:spPr>
      </p:pic>
      <p:pic>
        <p:nvPicPr>
          <p:cNvPr id="2055" name="Picture 7"/>
          <p:cNvPicPr>
            <a:picLocks noChangeAspect="1" noChangeArrowheads="1"/>
          </p:cNvPicPr>
          <p:nvPr/>
        </p:nvPicPr>
        <p:blipFill>
          <a:blip r:embed="rId6" cstate="screen">
            <a:clrChange>
              <a:clrFrom>
                <a:srgbClr val="FFFFFF"/>
              </a:clrFrom>
              <a:clrTo>
                <a:srgbClr val="FFFFFF">
                  <a:alpha val="0"/>
                </a:srgbClr>
              </a:clrTo>
            </a:clrChange>
          </a:blip>
          <a:srcRect/>
          <a:stretch>
            <a:fillRect/>
          </a:stretch>
        </p:blipFill>
        <p:spPr bwMode="auto">
          <a:xfrm rot="10800000">
            <a:off x="6893424" y="188640"/>
            <a:ext cx="2034552" cy="2736304"/>
          </a:xfrm>
          <a:prstGeom prst="rect">
            <a:avLst/>
          </a:prstGeom>
          <a:noFill/>
        </p:spPr>
      </p:pic>
      <p:pic>
        <p:nvPicPr>
          <p:cNvPr id="2056" name="Picture 8"/>
          <p:cNvPicPr>
            <a:picLocks noChangeAspect="1" noChangeArrowheads="1"/>
          </p:cNvPicPr>
          <p:nvPr/>
        </p:nvPicPr>
        <p:blipFill>
          <a:blip r:embed="rId7" cstate="screen">
            <a:clrChange>
              <a:clrFrom>
                <a:srgbClr val="FFFFFF"/>
              </a:clrFrom>
              <a:clrTo>
                <a:srgbClr val="FFFFFF">
                  <a:alpha val="0"/>
                </a:srgbClr>
              </a:clrTo>
            </a:clrChange>
          </a:blip>
          <a:srcRect/>
          <a:stretch>
            <a:fillRect/>
          </a:stretch>
        </p:blipFill>
        <p:spPr bwMode="auto">
          <a:xfrm>
            <a:off x="4572000" y="214290"/>
            <a:ext cx="2376264" cy="3262991"/>
          </a:xfrm>
          <a:prstGeom prst="rect">
            <a:avLst/>
          </a:prstGeom>
          <a:noFill/>
        </p:spPr>
      </p:pic>
      <p:pic>
        <p:nvPicPr>
          <p:cNvPr id="2057" name="Picture 9"/>
          <p:cNvPicPr>
            <a:picLocks noChangeAspect="1" noChangeArrowheads="1"/>
          </p:cNvPicPr>
          <p:nvPr/>
        </p:nvPicPr>
        <p:blipFill>
          <a:blip r:embed="rId8" cstate="screen">
            <a:clrChange>
              <a:clrFrom>
                <a:srgbClr val="FFFFFF"/>
              </a:clrFrom>
              <a:clrTo>
                <a:srgbClr val="FFFFFF">
                  <a:alpha val="0"/>
                </a:srgbClr>
              </a:clrTo>
            </a:clrChange>
          </a:blip>
          <a:srcRect/>
          <a:stretch>
            <a:fillRect/>
          </a:stretch>
        </p:blipFill>
        <p:spPr bwMode="auto">
          <a:xfrm rot="10800000">
            <a:off x="5857884" y="2928934"/>
            <a:ext cx="2088232" cy="3221601"/>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Другая 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C00000"/>
      </a:hlink>
      <a:folHlink>
        <a:srgbClr val="FAC08F"/>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1795</TotalTime>
  <Words>1667</Words>
  <Application>Microsoft Office PowerPoint</Application>
  <PresentationFormat>Экран (4:3)</PresentationFormat>
  <Paragraphs>275</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Тема Office</vt:lpstr>
      <vt:lpstr>Слайд 1</vt:lpstr>
      <vt:lpstr>Общие сведения</vt:lpstr>
      <vt:lpstr>Слайд 3</vt:lpstr>
      <vt:lpstr>Грамоты и благодарности</vt:lpstr>
      <vt:lpstr>Публикации в сети интернет </vt:lpstr>
      <vt:lpstr>Программное и методическое обеспечение </vt:lpstr>
      <vt:lpstr>Слайд 7</vt:lpstr>
      <vt:lpstr>Слайд 8</vt:lpstr>
      <vt:lpstr>Слайд 9</vt:lpstr>
      <vt:lpstr>   Использование нетрадиционных форм урока как один из способов повышения качества обучения в соответствии с требованиями ФГОС  </vt:lpstr>
      <vt:lpstr>    </vt:lpstr>
      <vt:lpstr> </vt:lpstr>
      <vt:lpstr>Слайд 13</vt:lpstr>
      <vt:lpstr>Слайд 14</vt:lpstr>
      <vt:lpstr>Слайд 15</vt:lpstr>
      <vt:lpstr>Слайд 16</vt:lpstr>
      <vt:lpstr>Сводная таблица диагностики речевого развития детей за 2014 - 2017 уч.г. </vt:lpstr>
      <vt:lpstr>Применение методик и технологий в коррекционной работе</vt:lpstr>
      <vt:lpstr>Логопедический конструктор</vt:lpstr>
      <vt:lpstr>На индивидуальных занятиях</vt:lpstr>
      <vt:lpstr>Работа с родителями</vt:lpstr>
      <vt:lpstr>Детско –родительский проект «Мы любим сказки»</vt:lpstr>
      <vt:lpstr>Организационно методическая работа</vt:lpstr>
      <vt:lpstr>Слайд 24</vt:lpstr>
      <vt:lpstr> Правильная, красивая речь - залог будущего успеха. </vt:lpstr>
      <vt:lpstr>Слайд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Елена</dc:creator>
  <cp:lastModifiedBy>1</cp:lastModifiedBy>
  <cp:revision>173</cp:revision>
  <dcterms:created xsi:type="dcterms:W3CDTF">2013-08-20T22:02:58Z</dcterms:created>
  <dcterms:modified xsi:type="dcterms:W3CDTF">2017-09-13T12:52:26Z</dcterms:modified>
</cp:coreProperties>
</file>