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0" r:id="rId2"/>
    <p:sldId id="271" r:id="rId3"/>
    <p:sldId id="272" r:id="rId4"/>
    <p:sldId id="273" r:id="rId5"/>
    <p:sldId id="260" r:id="rId6"/>
    <p:sldId id="274" r:id="rId7"/>
    <p:sldId id="278" r:id="rId8"/>
    <p:sldId id="263" r:id="rId9"/>
    <p:sldId id="264" r:id="rId10"/>
    <p:sldId id="276" r:id="rId11"/>
    <p:sldId id="275" r:id="rId12"/>
    <p:sldId id="277" r:id="rId13"/>
    <p:sldId id="262" r:id="rId14"/>
    <p:sldId id="279" r:id="rId15"/>
    <p:sldId id="269" r:id="rId16"/>
    <p:sldId id="28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2F9ED5"/>
    <a:srgbClr val="46A9DA"/>
    <a:srgbClr val="52BF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45" d="100"/>
          <a:sy n="45" d="100"/>
        </p:scale>
        <p:origin x="-120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1EC4CCD-37A6-4A44-9AF0-89CE001EFA3A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699B815-8C99-4608-8ADA-1B79646594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AE077-E339-441C-A118-BAB7488FD767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C9A84-3BF5-4FDF-B7E0-65B8D5CE02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1C84C-2922-475E-BB66-CFEA8A8B66C6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CDB3D-BCDF-41FF-85F4-26D48325C2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732462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54BF5-290F-4EA3-AC37-1632AF8E8A3D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734EE-A52D-4B55-A816-1D5863D79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A9367-10A7-4CF1-BCAA-4ED9DD258007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C9C19-76ED-46E4-B35D-31DA31CE6D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41C17E-8DCF-483D-80D1-164FA8EA885A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B7C2DA5-7DDF-4AC7-814E-CE4662DA5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0D2C2-83F1-407F-8B8C-836D74072C0D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B3210-613E-4778-91EF-A6C7072F58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7A716EF-1095-4244-8C52-D57B28D06390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F717BC-2ADE-46AE-A484-5F48FF2C7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97607-DA8B-429E-A18F-9DE55E99B543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1AC6C-AB19-4460-9B21-1A025CCE3C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66475-7CC5-446A-8AB6-4AA9D1AB24A5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5D303-2B79-4192-81D5-54FFDBA087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8CC2BE-256C-47F6-A3C4-E1876B96CF45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D955E3-6250-4793-89A8-CC5F16C01C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2805789-FBEC-4C0B-8C55-C9FC70776EB9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A118D44-824E-4D7E-8E05-943BE68954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0FEA997-3B3C-43F0-B5E5-F225E8CDF45E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5385D68-2EA6-4EED-8F79-3EC6D430C2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6" r:id="rId3"/>
    <p:sldLayoutId id="2147483743" r:id="rId4"/>
    <p:sldLayoutId id="2147483747" r:id="rId5"/>
    <p:sldLayoutId id="2147483742" r:id="rId6"/>
    <p:sldLayoutId id="2147483741" r:id="rId7"/>
    <p:sldLayoutId id="2147483748" r:id="rId8"/>
    <p:sldLayoutId id="2147483749" r:id="rId9"/>
    <p:sldLayoutId id="2147483740" r:id="rId10"/>
    <p:sldLayoutId id="2147483739" r:id="rId11"/>
    <p:sldLayoutId id="2147483738" r:id="rId12"/>
  </p:sldLayoutIdLst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libri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Парадоксы </a:t>
            </a:r>
            <a:r>
              <a:rPr lang="ru-RU" dirty="0" smtClean="0">
                <a:solidFill>
                  <a:schemeClr val="tx1"/>
                </a:solidFill>
                <a:latin typeface="+mn-lt"/>
              </a:rPr>
              <a:t>английского языка</a:t>
            </a:r>
            <a:r>
              <a:rPr lang="ru-RU" sz="5400" dirty="0" smtClean="0">
                <a:solidFill>
                  <a:schemeClr val="tx1"/>
                </a:solidFill>
              </a:rPr>
              <a:t/>
            </a:r>
            <a:br>
              <a:rPr lang="ru-RU" sz="5400" dirty="0" smtClean="0">
                <a:solidFill>
                  <a:schemeClr val="tx1"/>
                </a:solidFill>
              </a:rPr>
            </a:br>
            <a:endParaRPr lang="ru-RU" sz="5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7772400" cy="1531905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Автор работы: </a:t>
            </a:r>
            <a:r>
              <a:rPr lang="ru-RU" sz="2000" b="1" dirty="0" smtClean="0">
                <a:solidFill>
                  <a:schemeClr val="tx1"/>
                </a:solidFill>
              </a:rPr>
              <a:t>Пяткова </a:t>
            </a:r>
            <a:r>
              <a:rPr lang="ru-RU" sz="2000" b="1" dirty="0" smtClean="0">
                <a:solidFill>
                  <a:schemeClr val="tx1"/>
                </a:solidFill>
              </a:rPr>
              <a:t> Марина</a:t>
            </a:r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000" b="1" dirty="0" smtClean="0">
                <a:solidFill>
                  <a:schemeClr val="tx1"/>
                </a:solidFill>
              </a:rPr>
              <a:t>Научный рук.:</a:t>
            </a:r>
          </a:p>
          <a:p>
            <a:r>
              <a:rPr lang="ru-RU" sz="2000" b="1" dirty="0" err="1" smtClean="0">
                <a:solidFill>
                  <a:schemeClr val="tx1"/>
                </a:solidFill>
              </a:rPr>
              <a:t>Шлейгель</a:t>
            </a:r>
            <a:r>
              <a:rPr lang="ru-RU" sz="2000" b="1" dirty="0" smtClean="0">
                <a:solidFill>
                  <a:schemeClr val="tx1"/>
                </a:solidFill>
              </a:rPr>
              <a:t> Анна Геннадьевна,</a:t>
            </a:r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000" b="1" dirty="0" smtClean="0">
                <a:solidFill>
                  <a:schemeClr val="tx1"/>
                </a:solidFill>
              </a:rPr>
              <a:t>учитель английского языка</a:t>
            </a:r>
          </a:p>
          <a:p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268760"/>
            <a:ext cx="7649729" cy="476698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Sweetbread (</a:t>
            </a:r>
            <a:r>
              <a:rPr lang="ru-RU" dirty="0" smtClean="0"/>
              <a:t>сладкий хлеб</a:t>
            </a:r>
            <a:r>
              <a:rPr lang="en-US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854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4"/>
            <a:ext cx="3525586" cy="208823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Meat – </a:t>
            </a:r>
            <a:r>
              <a:rPr lang="ru-RU" dirty="0" smtClean="0"/>
              <a:t>мясо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340768"/>
            <a:ext cx="4451059" cy="29696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4005064"/>
            <a:ext cx="3371694" cy="22421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7054" y="3167823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meat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6012160" y="4054242"/>
            <a:ext cx="22333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Greenmeat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279398" y="5440868"/>
            <a:ext cx="21659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sweetmeat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45403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1285346"/>
            <a:ext cx="7512377" cy="466393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Hot dog (</a:t>
            </a:r>
            <a:r>
              <a:rPr lang="ru-RU" dirty="0" smtClean="0"/>
              <a:t>горячая собака</a:t>
            </a:r>
            <a:r>
              <a:rPr lang="en-US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8005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5867400" y="3141663"/>
            <a:ext cx="25209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berry</a:t>
            </a:r>
            <a:endParaRPr lang="ru-RU" sz="4000" b="1" dirty="0"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684213" y="3141663"/>
            <a:ext cx="23764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goose</a:t>
            </a:r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1619250" y="5661025"/>
            <a:ext cx="5905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gooseberry</a:t>
            </a:r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3563938" y="1196975"/>
            <a:ext cx="17287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6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+</a:t>
            </a:r>
          </a:p>
        </p:txBody>
      </p:sp>
      <p:pic>
        <p:nvPicPr>
          <p:cNvPr id="20489" name="Picture 9" descr="7699810-green-ripe-gooseberries-isolated-on-a-white-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3573463"/>
            <a:ext cx="3457575" cy="232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0" descr="201112011141064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88913"/>
            <a:ext cx="25654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11" descr="07980a2fdca23a71abcdb88fa1b_pre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92675" y="333375"/>
            <a:ext cx="425132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/>
      <p:bldP spid="25607" grpId="0"/>
      <p:bldP spid="256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2"/>
          </a:xfrm>
        </p:spPr>
        <p:txBody>
          <a:bodyPr/>
          <a:lstStyle/>
          <a:p>
            <a:r>
              <a:rPr lang="ru-RU" dirty="0"/>
              <a:t> Знать этимологию не только интересно, но и </a:t>
            </a:r>
            <a:r>
              <a:rPr lang="ru-RU" dirty="0" smtClean="0"/>
              <a:t>полезно;</a:t>
            </a:r>
            <a:endParaRPr lang="ru-RU" dirty="0"/>
          </a:p>
          <a:p>
            <a:r>
              <a:rPr lang="ru-RU" dirty="0"/>
              <a:t>   Знание этимологии расширяет лингвистический и страноведческий кругозор, помогает лучше ориентироваться в средствах выражения тех или иных специфических значений, помогает преодолеть языковой барьер в восприятии культурно – исторической </a:t>
            </a:r>
            <a:r>
              <a:rPr lang="ru-RU" dirty="0" smtClean="0"/>
              <a:t>информации; </a:t>
            </a:r>
            <a:endParaRPr lang="ru-RU" dirty="0"/>
          </a:p>
          <a:p>
            <a:r>
              <a:rPr lang="ru-RU" dirty="0"/>
              <a:t>   Изучение этимологии слов может стать инструментом познания мира, менталитета того или иного  народа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850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Выводы: 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9929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323850" y="1479581"/>
            <a:ext cx="849788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«Язык – орудие мышления. Обращаться с языком кое–как – значит и мыслить кое–как: неточно, приблизительно, неверно». А.Н. Толстой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" decel="100000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" decel="100000" fill="hold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" decel="100000" fill="hold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" decel="100000" fill="hold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" accel="100000" fill="hold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" accel="100000" fill="hold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 algn="ctr">
              <a:buNone/>
            </a:pPr>
            <a:endParaRPr lang="ru-RU" sz="4800" dirty="0" smtClean="0"/>
          </a:p>
          <a:p>
            <a:pPr marL="109537" indent="0" algn="ctr">
              <a:buNone/>
            </a:pPr>
            <a:endParaRPr lang="ru-RU" sz="4800" dirty="0"/>
          </a:p>
          <a:p>
            <a:pPr marL="109537" indent="0" algn="ctr">
              <a:buNone/>
            </a:pPr>
            <a:r>
              <a:rPr lang="ru-RU" sz="4800" dirty="0" smtClean="0"/>
              <a:t>Спасибо за внимание! 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897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/>
              <a:t>Знание происхождения и структуры </a:t>
            </a:r>
            <a:r>
              <a:rPr lang="ru-RU" sz="3600" dirty="0" smtClean="0"/>
              <a:t>противоречий и парадоксов языка помогает </a:t>
            </a:r>
            <a:r>
              <a:rPr lang="ru-RU" sz="3600" dirty="0"/>
              <a:t>в изучении иностранных языков и культуры других народов, а также является прекрасным материалом для работы над правильной организацией иноязычной речи, подготовки к сдаче ЕГЭ.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Актуальность темы 	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3324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/>
              <a:t>изучение происхождения лексических парадоксов, причин их появления и существования в современном английском языке, а также определение трудностей, возникающих при переводе данной лексики на русский язык. 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работы: 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3550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проанализировать материал, связанный с темой исследования;</a:t>
            </a:r>
          </a:p>
          <a:p>
            <a:r>
              <a:rPr lang="ru-RU" dirty="0" smtClean="0"/>
              <a:t>определить </a:t>
            </a:r>
            <a:r>
              <a:rPr lang="ru-RU" dirty="0"/>
              <a:t>место лексических парадоксов в английском языке, выявить причины их существования;</a:t>
            </a:r>
          </a:p>
          <a:p>
            <a:r>
              <a:rPr lang="ru-RU" dirty="0" smtClean="0"/>
              <a:t>изучить </a:t>
            </a:r>
            <a:r>
              <a:rPr lang="ru-RU" dirty="0"/>
              <a:t>этимологию и структуру данного лексического материала;</a:t>
            </a:r>
          </a:p>
          <a:p>
            <a:r>
              <a:rPr lang="ru-RU" dirty="0" smtClean="0"/>
              <a:t>определить </a:t>
            </a:r>
            <a:r>
              <a:rPr lang="ru-RU" dirty="0"/>
              <a:t>трудности, возникающие при переводе лексических парадоксов на русский язык.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3529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7444" y="323828"/>
            <a:ext cx="4071966" cy="586314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Парадокс – (от греч. </a:t>
            </a:r>
            <a:r>
              <a:rPr lang="en-US" sz="2500" b="1" dirty="0" err="1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itchFamily="18" charset="0"/>
                <a:cs typeface="+mn-cs"/>
              </a:rPr>
              <a:t>Paradoxos</a:t>
            </a:r>
            <a:r>
              <a:rPr lang="en-US" sz="25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– </a:t>
            </a:r>
            <a:r>
              <a:rPr lang="ru-RU" sz="25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странный, неожиданный, противоречащий здравому смыслу) </a:t>
            </a:r>
            <a:endParaRPr lang="ru-RU" sz="2500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25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1) странное, расходящееся с общепринятым мнением, высказывание, а также мнение, противоречащие здравому смыслу; </a:t>
            </a:r>
            <a:r>
              <a:rPr lang="ru-RU" sz="25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 2)явление</a:t>
            </a:r>
            <a:r>
              <a:rPr lang="ru-RU" sz="25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, кажущееся невероятным и неожиданным.</a:t>
            </a:r>
          </a:p>
        </p:txBody>
      </p:sp>
      <p:pic>
        <p:nvPicPr>
          <p:cNvPr id="17410" name="Picture 2" descr="D:\Рабочий стол\ast1033605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260350"/>
            <a:ext cx="4519613" cy="602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72816"/>
            <a:ext cx="2486025" cy="185737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111386"/>
            <a:ext cx="3333750" cy="3267075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Egg + plant = eggplant (</a:t>
            </a:r>
            <a:r>
              <a:rPr lang="ru-RU" dirty="0" smtClean="0"/>
              <a:t>баклажан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7" name="Плюс 6"/>
          <p:cNvSpPr/>
          <p:nvPr/>
        </p:nvSpPr>
        <p:spPr>
          <a:xfrm>
            <a:off x="3779912" y="2348880"/>
            <a:ext cx="720080" cy="79208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72" y="4017176"/>
            <a:ext cx="6012160" cy="245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568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25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62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4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67" name="Picture 19" descr="5364021-american-hot-dog-on-a-white-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2838" y="3716338"/>
            <a:ext cx="2951162" cy="1970087"/>
          </a:xfrm>
          <a:prstGeom prst="rect">
            <a:avLst/>
          </a:prstGeom>
          <a:noFill/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77165" y="3716338"/>
            <a:ext cx="2663825" cy="1815840"/>
          </a:xfrm>
          <a:prstGeom prst="rect">
            <a:avLst/>
          </a:prstGeom>
          <a:noFill/>
        </p:spPr>
      </p:pic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6595049" y="5708799"/>
            <a:ext cx="18213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Guinea pig </a:t>
            </a: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</a:t>
            </a:r>
            <a:endParaRPr lang="ru-RU" sz="2400" b="1" dirty="0"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pic>
        <p:nvPicPr>
          <p:cNvPr id="27656" name="Picture 8" descr="ou25hjfhqwb0r4wi1fz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7358" y="1059749"/>
            <a:ext cx="2376488" cy="1860550"/>
          </a:xfrm>
          <a:prstGeom prst="rect">
            <a:avLst/>
          </a:prstGeom>
          <a:noFill/>
        </p:spPr>
      </p:pic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708780" y="2920299"/>
            <a:ext cx="18336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hamburger</a:t>
            </a:r>
            <a:r>
              <a:rPr lang="ru-RU" b="1" dirty="0">
                <a:latin typeface="Cambria" pitchFamily="18" charset="0"/>
              </a:rPr>
              <a:t> </a:t>
            </a: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6177165" y="2888486"/>
            <a:ext cx="24379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English muffins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7661" name="Picture 13" descr="ищчштп кштп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34697" y="3370263"/>
            <a:ext cx="2951163" cy="1978025"/>
          </a:xfrm>
          <a:prstGeom prst="rect">
            <a:avLst/>
          </a:prstGeom>
          <a:noFill/>
        </p:spPr>
      </p:pic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3913399" y="5493228"/>
            <a:ext cx="17937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boxing ring</a:t>
            </a:r>
          </a:p>
        </p:txBody>
      </p:sp>
      <p:pic>
        <p:nvPicPr>
          <p:cNvPr id="27664" name="Picture 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7586" y="3875646"/>
            <a:ext cx="2447925" cy="1529953"/>
          </a:xfrm>
          <a:prstGeom prst="rect">
            <a:avLst/>
          </a:prstGeom>
          <a:noFill/>
        </p:spPr>
      </p:pic>
      <p:sp>
        <p:nvSpPr>
          <p:cNvPr id="27665" name="Rectangle 17"/>
          <p:cNvSpPr>
            <a:spLocks noChangeArrowheads="1"/>
          </p:cNvSpPr>
          <p:nvPr/>
        </p:nvSpPr>
        <p:spPr bwMode="auto">
          <a:xfrm>
            <a:off x="1135676" y="5484632"/>
            <a:ext cx="18765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French fries</a:t>
            </a:r>
            <a:endParaRPr lang="en-US" sz="2400" b="1" dirty="0"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165" y="1295327"/>
            <a:ext cx="2190750" cy="1371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485" y="778287"/>
            <a:ext cx="2101585" cy="21015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92134" y="2869527"/>
            <a:ext cx="1521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pineapple</a:t>
            </a:r>
            <a:endParaRPr lang="ru-RU" sz="25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082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6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6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5" grpId="0"/>
      <p:bldP spid="27657" grpId="0"/>
      <p:bldP spid="27659" grpId="0"/>
      <p:bldP spid="276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5292725" y="2997200"/>
            <a:ext cx="31686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apple</a:t>
            </a: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323850" y="3068638"/>
            <a:ext cx="3095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pine</a:t>
            </a:r>
            <a:r>
              <a:rPr lang="en-US" sz="4000" dirty="0">
                <a:solidFill>
                  <a:srgbClr val="46A9D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3563938" y="1793875"/>
            <a:ext cx="1295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6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2771775" y="5445125"/>
            <a:ext cx="31670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pineapple</a:t>
            </a:r>
          </a:p>
        </p:txBody>
      </p:sp>
      <p:pic>
        <p:nvPicPr>
          <p:cNvPr id="19465" name="Picture 9" descr="0_65f60_afca68c6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260350"/>
            <a:ext cx="2908300" cy="290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0" descr="65897267_1288295963_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765175"/>
            <a:ext cx="1938338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12" descr="pineapp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475" y="2565400"/>
            <a:ext cx="1677988" cy="310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5f7f642a9356a5e98b3e16f6223b132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2924175"/>
            <a:ext cx="318770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3708400" y="1274832"/>
            <a:ext cx="1295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+</a:t>
            </a:r>
          </a:p>
        </p:txBody>
      </p:sp>
      <p:pic>
        <p:nvPicPr>
          <p:cNvPr id="26630" name="Picture 6" descr="7966671-ordinary-fly-isolated-on-a-white-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0"/>
            <a:ext cx="2881312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7" descr="but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5963" y="260350"/>
            <a:ext cx="3059112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6227763" y="2565400"/>
            <a:ext cx="2016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4000" b="1" dirty="0">
                <a:latin typeface="Cambria" pitchFamily="18" charset="0"/>
              </a:rPr>
              <a:t>butter</a:t>
            </a: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755650" y="2466975"/>
            <a:ext cx="20875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fly</a:t>
            </a:r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3059113" y="5300663"/>
            <a:ext cx="28082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butterfly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6" grpId="0"/>
      <p:bldP spid="2663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530</TotalTime>
  <Words>311</Words>
  <Application>Microsoft Office PowerPoint</Application>
  <PresentationFormat>Экран (4:3)</PresentationFormat>
  <Paragraphs>49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Парадоксы английского языка </vt:lpstr>
      <vt:lpstr>Актуальность темы   </vt:lpstr>
      <vt:lpstr>Цель работы:  </vt:lpstr>
      <vt:lpstr>Задачи:</vt:lpstr>
      <vt:lpstr>Презентация PowerPoint</vt:lpstr>
      <vt:lpstr>Egg + plant = eggplant (баклажан)</vt:lpstr>
      <vt:lpstr>Презентация PowerPoint</vt:lpstr>
      <vt:lpstr>Презентация PowerPoint</vt:lpstr>
      <vt:lpstr>Презентация PowerPoint</vt:lpstr>
      <vt:lpstr>Sweetbread (сладкий хлеб)</vt:lpstr>
      <vt:lpstr>Meat – мясо </vt:lpstr>
      <vt:lpstr>Hot dog (горячая собака)</vt:lpstr>
      <vt:lpstr>Презентация PowerPoint</vt:lpstr>
      <vt:lpstr>Выводы: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Лексические парадоксы английского языка </dc:title>
  <dc:creator>Николай</dc:creator>
  <cp:lastModifiedBy>User</cp:lastModifiedBy>
  <cp:revision>38</cp:revision>
  <dcterms:created xsi:type="dcterms:W3CDTF">2013-01-31T11:37:07Z</dcterms:created>
  <dcterms:modified xsi:type="dcterms:W3CDTF">2017-03-02T04:08:19Z</dcterms:modified>
</cp:coreProperties>
</file>