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2" r:id="rId5"/>
    <p:sldId id="259" r:id="rId6"/>
    <p:sldId id="260" r:id="rId7"/>
    <p:sldId id="284" r:id="rId8"/>
    <p:sldId id="283" r:id="rId9"/>
    <p:sldId id="285" r:id="rId10"/>
    <p:sldId id="281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72819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Порядок упаковки банкнот и монет Банка </a:t>
            </a:r>
            <a:r>
              <a:rPr lang="ru-RU" b="1" dirty="0" smtClean="0"/>
              <a:t>России и наличной иностранной валюты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2924944"/>
            <a:ext cx="523875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52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84076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06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Формирование и упаковка банкнот Банка России.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 </a:t>
            </a:r>
            <a:r>
              <a:rPr lang="ru-RU" sz="2000" b="1" dirty="0" smtClean="0"/>
              <a:t>1. </a:t>
            </a:r>
            <a:r>
              <a:rPr lang="ru-RU" sz="2000" dirty="0" smtClean="0"/>
              <a:t>Сначала </a:t>
            </a:r>
            <a:r>
              <a:rPr lang="ru-RU" sz="2000" dirty="0"/>
              <a:t>рассортированные банкноты Банка России формируются в </a:t>
            </a:r>
            <a:r>
              <a:rPr lang="ru-RU" sz="2000" b="1" i="1" u="sng" dirty="0"/>
              <a:t>КОРЕШКИ</a:t>
            </a:r>
            <a:r>
              <a:rPr lang="ru-RU" sz="2000" b="1" i="1" dirty="0"/>
              <a:t>. </a:t>
            </a:r>
            <a:r>
              <a:rPr lang="ru-RU" sz="2000" u="sng" dirty="0"/>
              <a:t>(</a:t>
            </a:r>
            <a:r>
              <a:rPr lang="ru-RU" sz="2000" u="sng" dirty="0">
                <a:hlinkClick r:id="rId2"/>
              </a:rPr>
              <a:t>п. 14.2. Положения 318-П</a:t>
            </a:r>
            <a:r>
              <a:rPr lang="ru-RU" sz="2000" u="sng" dirty="0"/>
              <a:t>):</a:t>
            </a:r>
            <a:endParaRPr lang="ru-RU" sz="2000" dirty="0"/>
          </a:p>
          <a:p>
            <a:r>
              <a:rPr lang="ru-RU" sz="2000" b="1" dirty="0"/>
              <a:t>полный корешок</a:t>
            </a:r>
            <a:r>
              <a:rPr lang="ru-RU" sz="2000" dirty="0"/>
              <a:t> – это 100 листов одного номинала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b="1" dirty="0"/>
              <a:t>неполный корешок</a:t>
            </a:r>
            <a:r>
              <a:rPr lang="ru-RU" sz="2000" dirty="0"/>
              <a:t> – это менее 100 листов одного номинала.</a:t>
            </a:r>
          </a:p>
          <a:p>
            <a:pPr marL="0" indent="0">
              <a:buNone/>
            </a:pPr>
            <a:r>
              <a:rPr lang="ru-RU" sz="2000" u="sng" dirty="0"/>
              <a:t>Полные и неполные корешки в зависимости от способа упаковки денежной наличности обандероливаются:</a:t>
            </a:r>
            <a:endParaRPr lang="ru-RU" sz="2000" dirty="0"/>
          </a:p>
          <a:p>
            <a:r>
              <a:rPr lang="ru-RU" sz="2000" dirty="0"/>
              <a:t>кольцевой поперечной бандеролью – при упаковке в дальнейшем в полиэтиленовый рукав</a:t>
            </a:r>
            <a:r>
              <a:rPr lang="ru-RU" sz="2000" dirty="0" smtClean="0"/>
              <a:t>;</a:t>
            </a:r>
          </a:p>
          <a:p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496855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908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sz="2400" b="1" dirty="0"/>
              <a:t>крестообразно </a:t>
            </a:r>
            <a:r>
              <a:rPr lang="ru-RU" sz="2400" dirty="0"/>
              <a:t>– при обвязке в дальнейшем шпагатом на четыре глухих узла (сейчас этот способ практически не используется, т.к. все кредитные организации обеспечивают кассы вакуумными или </a:t>
            </a:r>
            <a:r>
              <a:rPr lang="ru-RU" sz="2400" dirty="0" err="1"/>
              <a:t>безвакуумными</a:t>
            </a:r>
            <a:r>
              <a:rPr lang="ru-RU" sz="2400" dirty="0"/>
              <a:t> упаковщиками для упаковки в полиэтиленовый рукав</a:t>
            </a:r>
            <a:r>
              <a:rPr lang="ru-RU" sz="2400" dirty="0" smtClean="0"/>
              <a:t>).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pPr marL="0" indent="0">
              <a:buNone/>
            </a:pPr>
            <a:r>
              <a:rPr lang="ru-RU" sz="2400" u="sng" dirty="0"/>
              <a:t>На бандеролях полного, неполного корешка проставляются следующие реквизиты:</a:t>
            </a:r>
            <a:endParaRPr lang="ru-RU" sz="2400" dirty="0"/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00288"/>
            <a:ext cx="4869135" cy="256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49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На бандероли </a:t>
            </a:r>
            <a:r>
              <a:rPr lang="ru-RU" b="1" i="1" u="sng" dirty="0"/>
              <a:t>полного</a:t>
            </a:r>
            <a:r>
              <a:rPr lang="ru-RU" b="1" i="1" dirty="0"/>
              <a:t> корешка</a:t>
            </a:r>
            <a:endParaRPr lang="ru-RU" i="1" dirty="0"/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272807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007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На бандероли </a:t>
            </a:r>
            <a:r>
              <a:rPr lang="ru-RU" b="1" i="1" u="sng" dirty="0" smtClean="0"/>
              <a:t>неполного</a:t>
            </a:r>
            <a:r>
              <a:rPr lang="ru-RU" b="1" i="1" dirty="0" smtClean="0"/>
              <a:t> корешка</a:t>
            </a:r>
          </a:p>
          <a:p>
            <a:endParaRPr lang="ru-RU" b="1" i="1" dirty="0"/>
          </a:p>
          <a:p>
            <a:endParaRPr lang="ru-RU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633670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101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Банкноты и монеты Банка России:</a:t>
            </a:r>
          </a:p>
          <a:p>
            <a:r>
              <a:rPr lang="ru-RU" dirty="0"/>
              <a:t>раскладываются по номиналам, по ориентации (в одном направлении)</a:t>
            </a:r>
          </a:p>
          <a:p>
            <a:r>
              <a:rPr lang="ru-RU" dirty="0"/>
              <a:t>сортируются на годные и ветхие</a:t>
            </a:r>
          </a:p>
          <a:p>
            <a:pPr marL="0" indent="0">
              <a:buNone/>
            </a:pPr>
            <a:r>
              <a:rPr lang="ru-RU" i="1" dirty="0"/>
              <a:t>Сортировка на ветхость должна производиться </a:t>
            </a:r>
            <a:r>
              <a:rPr lang="ru-RU" i="1" u="sng" dirty="0"/>
              <a:t>на счетно-сортировальных машинах (</a:t>
            </a:r>
            <a:r>
              <a:rPr lang="ru-RU" i="1" u="sng" dirty="0">
                <a:hlinkClick r:id="rId2"/>
              </a:rPr>
              <a:t>п. 2.11. Положения 318-П</a:t>
            </a:r>
            <a:r>
              <a:rPr lang="ru-RU" i="1" u="sng" dirty="0"/>
              <a:t>)</a:t>
            </a:r>
            <a:r>
              <a:rPr lang="ru-RU" i="1" dirty="0"/>
              <a:t>. При проверках ЦБ этому уделяется большое внимание. Ветхие банкноты Банка России клиентам не выдаются, а сдаются в учреждения Банка России.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Затем </a:t>
            </a:r>
            <a:r>
              <a:rPr lang="ru-RU" dirty="0"/>
              <a:t>денежная наличность формируется, упаковывается и закладывается в хранилище ценностей Банка.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017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u="sng" dirty="0"/>
              <a:t>Для упаковки  денежной наличности кассир снабжается </a:t>
            </a:r>
            <a:r>
              <a:rPr lang="ru-RU" sz="2000" i="1" u="sng" dirty="0"/>
              <a:t>личными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b="1" i="1" dirty="0"/>
              <a:t>Пломбиром</a:t>
            </a:r>
            <a:r>
              <a:rPr lang="ru-RU" sz="2000" dirty="0"/>
              <a:t> – для опломбирования мешков с монетой, инкассаторских сумок (баулов), кассет, а также дверей хранилища ценностей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/>
          </a:p>
          <a:p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Пломбир</a:t>
            </a:r>
            <a:r>
              <a:rPr lang="ru-RU" sz="2000" dirty="0"/>
              <a:t>  должен иметь следующие реквизиты (</a:t>
            </a:r>
            <a:r>
              <a:rPr lang="ru-RU" sz="2000" u="sng" dirty="0">
                <a:hlinkClick r:id="rId2"/>
              </a:rPr>
              <a:t>п. 14.6. Положения 318-П</a:t>
            </a:r>
            <a:r>
              <a:rPr lang="ru-RU" sz="2000" u="sng" dirty="0"/>
              <a:t>)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i="1" dirty="0"/>
              <a:t>На одной стороне</a:t>
            </a:r>
            <a:r>
              <a:rPr lang="ru-RU" sz="2000" dirty="0"/>
              <a:t>: фирменное наименование кредитной организации, или  наименование филиала, или наименование ВСП, либо БИК Банка.</a:t>
            </a:r>
          </a:p>
          <a:p>
            <a:pPr marL="0" indent="0">
              <a:buNone/>
            </a:pPr>
            <a:r>
              <a:rPr lang="ru-RU" sz="2000" i="1" dirty="0"/>
              <a:t>На другой стороне</a:t>
            </a:r>
            <a:r>
              <a:rPr lang="ru-RU" sz="2000" dirty="0"/>
              <a:t>: номер пломбы кассового работника.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5"/>
            <a:ext cx="439248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293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712879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961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sz="2000" b="1" i="1" dirty="0"/>
              <a:t>Клише</a:t>
            </a:r>
            <a:r>
              <a:rPr lang="ru-RU" sz="2000" dirty="0"/>
              <a:t> – для упаковки бумажных денег и ценностей в полиэтиленовый рукав</a:t>
            </a:r>
            <a:r>
              <a:rPr lang="ru-RU" sz="2000" dirty="0" smtClean="0"/>
              <a:t>;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На </a:t>
            </a:r>
            <a:r>
              <a:rPr lang="ru-RU" sz="2000" dirty="0"/>
              <a:t>сварочном шве полиэтиленовой упаковки проставляется оттиск клише со следующими реквизитами (</a:t>
            </a:r>
            <a:r>
              <a:rPr lang="ru-RU" sz="2000" u="sng" dirty="0">
                <a:hlinkClick r:id="rId2"/>
              </a:rPr>
              <a:t>п. 14.6. Положения 318-П</a:t>
            </a:r>
            <a:r>
              <a:rPr lang="ru-RU" sz="2000" u="sng" dirty="0"/>
              <a:t>)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/>
              <a:t>— фирменное наименование кредитной организации или наименование филиала, или наименование ВСП, либо БИК Банка и  код кассового работника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5544616" cy="254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148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b="1" i="1" dirty="0" err="1"/>
              <a:t>Самонаборным</a:t>
            </a:r>
            <a:r>
              <a:rPr lang="ru-RU" b="1" i="1" dirty="0"/>
              <a:t> штампом</a:t>
            </a:r>
            <a:r>
              <a:rPr lang="ru-RU" b="1" dirty="0"/>
              <a:t> (</a:t>
            </a:r>
            <a:r>
              <a:rPr lang="ru-RU" b="1" dirty="0" err="1"/>
              <a:t>Trodat</a:t>
            </a:r>
            <a:r>
              <a:rPr lang="ru-RU" b="1" dirty="0"/>
              <a:t>)</a:t>
            </a:r>
            <a:r>
              <a:rPr lang="ru-RU" dirty="0"/>
              <a:t> – для проставления необходимых реквизитов на бандеролях и накладках с наличными деньгами – штампов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573220"/>
            <a:ext cx="4023891" cy="359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97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42493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627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670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424936" cy="590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303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176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Порядок упаковки банкнот и монет Банка России и наличной иностранной валюты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Формирование и упаковка банкнот Банка России.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упаковки банкнот и монет Банка России</dc:title>
  <dc:creator>Fam</dc:creator>
  <cp:lastModifiedBy>Fam</cp:lastModifiedBy>
  <cp:revision>12</cp:revision>
  <dcterms:created xsi:type="dcterms:W3CDTF">2017-03-25T05:19:25Z</dcterms:created>
  <dcterms:modified xsi:type="dcterms:W3CDTF">2017-09-13T17:16:08Z</dcterms:modified>
</cp:coreProperties>
</file>