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6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7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42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54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3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92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0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96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13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122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87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9A8BD-81C8-46DC-A527-8A51F688E847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68151-6432-461A-BF3F-7C2383BB6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8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kassa-banka.ru/ukazanie-2054-u-cb-rf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kassa-banka.ru/polozhenie-318-p-cb-rf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dirty="0" smtClean="0"/>
              <a:t>2. </a:t>
            </a:r>
            <a:r>
              <a:rPr lang="ru-RU" sz="3000" dirty="0" smtClean="0"/>
              <a:t>Затем </a:t>
            </a:r>
            <a:r>
              <a:rPr lang="ru-RU" sz="3000" dirty="0"/>
              <a:t>из полных и неполных корешков формируются </a:t>
            </a:r>
            <a:r>
              <a:rPr lang="ru-RU" sz="3000" b="1" i="1" u="sng" dirty="0"/>
              <a:t>ПАЧКИ</a:t>
            </a:r>
            <a:r>
              <a:rPr lang="ru-RU" sz="3000" b="1" i="1" dirty="0"/>
              <a:t>: </a:t>
            </a:r>
            <a:r>
              <a:rPr lang="ru-RU" sz="3000" dirty="0"/>
              <a:t>полные, неполные, неполно-сборные, сборные. </a:t>
            </a:r>
            <a:r>
              <a:rPr lang="ru-RU" sz="3000" u="sng" dirty="0"/>
              <a:t>(</a:t>
            </a:r>
            <a:r>
              <a:rPr lang="ru-RU" sz="3000" dirty="0">
                <a:hlinkClick r:id="rId2"/>
              </a:rPr>
              <a:t>п. 14.3. Положения 318-П</a:t>
            </a:r>
            <a:r>
              <a:rPr lang="ru-RU" sz="3000" dirty="0"/>
              <a:t>).</a:t>
            </a:r>
          </a:p>
          <a:p>
            <a:r>
              <a:rPr lang="ru-RU" sz="3000" b="1" dirty="0"/>
              <a:t>полная пачка</a:t>
            </a:r>
            <a:r>
              <a:rPr lang="ru-RU" sz="3000" dirty="0"/>
              <a:t> банкнот – 10 полных корешков одного номинала (1000 листов).</a:t>
            </a:r>
          </a:p>
          <a:p>
            <a:r>
              <a:rPr lang="ru-RU" sz="3000" b="1" dirty="0"/>
              <a:t>неполная пачка </a:t>
            </a:r>
            <a:r>
              <a:rPr lang="ru-RU" sz="3000" dirty="0"/>
              <a:t>банкнот – менее 10 полных корешков одного номинала (менее 1000 листов)</a:t>
            </a:r>
          </a:p>
          <a:p>
            <a:pPr marL="0" indent="0">
              <a:buNone/>
            </a:pPr>
            <a:r>
              <a:rPr lang="ru-RU" sz="3000" dirty="0"/>
              <a:t>Каждая полная и неполная пачка банкнот снабжается верхней и нижней накладками из картона. На верхней накладке полной, неполной пачки проставляются следующие реквизиты: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640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Упаковка монет Банка России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1662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Монеты Банка России так же, как и банкноты, рассортировываются по номиналам и формируются в </a:t>
            </a:r>
            <a:r>
              <a:rPr lang="ru-RU" b="1" dirty="0"/>
              <a:t>полные и неполные </a:t>
            </a:r>
            <a:r>
              <a:rPr lang="ru-RU" b="1" i="1" u="sng" dirty="0"/>
              <a:t>МЕШКИ </a:t>
            </a:r>
            <a:r>
              <a:rPr lang="ru-RU" dirty="0"/>
              <a:t> без наружных швов (</a:t>
            </a:r>
            <a:r>
              <a:rPr lang="ru-RU" dirty="0">
                <a:hlinkClick r:id="rId2"/>
              </a:rPr>
              <a:t>п. 14.7. Положения 318-П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u="sng" dirty="0"/>
              <a:t>Максимальная сумма вложения в 1 мешок составляет для монет номиналом: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 копейка — 40 рублей,       </a:t>
            </a:r>
            <a:r>
              <a:rPr lang="ru-RU" dirty="0" smtClean="0"/>
              <a:t>5 </a:t>
            </a:r>
            <a:r>
              <a:rPr lang="ru-RU" dirty="0"/>
              <a:t>копеек — 100 рублей,</a:t>
            </a:r>
          </a:p>
          <a:p>
            <a:pPr marL="0" indent="0">
              <a:buNone/>
            </a:pPr>
            <a:r>
              <a:rPr lang="ru-RU" dirty="0"/>
              <a:t>10 копеек — 250 рублей,     </a:t>
            </a:r>
            <a:r>
              <a:rPr lang="ru-RU" dirty="0" smtClean="0"/>
              <a:t>50 </a:t>
            </a:r>
            <a:r>
              <a:rPr lang="ru-RU" dirty="0"/>
              <a:t>копеек — 1000 рублей,</a:t>
            </a:r>
          </a:p>
          <a:p>
            <a:pPr marL="0" indent="0">
              <a:buNone/>
            </a:pPr>
            <a:r>
              <a:rPr lang="ru-RU" dirty="0"/>
              <a:t>1 рубль — 1500 рублей,        </a:t>
            </a:r>
            <a:r>
              <a:rPr lang="ru-RU" dirty="0" smtClean="0"/>
              <a:t>2 </a:t>
            </a:r>
            <a:r>
              <a:rPr lang="ru-RU" dirty="0"/>
              <a:t>рубля — 2000 рублей,</a:t>
            </a:r>
          </a:p>
          <a:p>
            <a:pPr marL="0" indent="0">
              <a:buNone/>
            </a:pPr>
            <a:r>
              <a:rPr lang="ru-RU" dirty="0"/>
              <a:t>5 рублей — 5000 рублей,    </a:t>
            </a:r>
            <a:r>
              <a:rPr lang="ru-RU" dirty="0" smtClean="0"/>
              <a:t>10 </a:t>
            </a:r>
            <a:r>
              <a:rPr lang="ru-RU" dirty="0"/>
              <a:t>рублей — 10 000 рублей,</a:t>
            </a:r>
          </a:p>
          <a:p>
            <a:pPr marL="0" indent="0">
              <a:buNone/>
            </a:pPr>
            <a:r>
              <a:rPr lang="ru-RU" dirty="0"/>
              <a:t>25 рублей — 12 500 рублей.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375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/>
              <a:t>На ярлыках полных и неполных мешков с монетой проставляются следующие реквизиты</a:t>
            </a:r>
            <a:r>
              <a:rPr lang="ru-RU" u="sng" dirty="0" smtClean="0"/>
              <a:t>:</a:t>
            </a:r>
          </a:p>
          <a:p>
            <a:pPr marL="0" indent="0">
              <a:buNone/>
            </a:pPr>
            <a:endParaRPr lang="ru-RU" sz="2000" u="sng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58740"/>
            <a:ext cx="4876180" cy="3687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547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Монеты Банка России разных номиналов упаковываются в </a:t>
            </a:r>
            <a:r>
              <a:rPr lang="ru-RU" sz="2000" b="1" dirty="0"/>
              <a:t>сборные мешки</a:t>
            </a:r>
            <a:r>
              <a:rPr lang="ru-RU" sz="2000" dirty="0"/>
              <a:t> весом не более 7 кг. На ярлыках сборных мешков проставляются следующие реквизиты:</a:t>
            </a:r>
          </a:p>
          <a:p>
            <a:pPr marL="0" indent="0">
              <a:buNone/>
            </a:pPr>
            <a:r>
              <a:rPr lang="ru-RU" sz="2000" b="1" i="1" dirty="0">
                <a:solidFill>
                  <a:srgbClr val="FF0000"/>
                </a:solidFill>
              </a:rPr>
              <a:t>ВАЖНО: </a:t>
            </a:r>
            <a:r>
              <a:rPr lang="ru-RU" sz="2000" b="1" i="1" dirty="0"/>
              <a:t>При заполнении ярлыка от руки сумма проставляется цифрами и прописью! </a:t>
            </a: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93674"/>
            <a:ext cx="381642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911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3285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Мешок с монетой  обвязывается шпагатом с прошивкой через середину мешка, к нему прикрепляется ярлык, затем мешок снабжается </a:t>
            </a:r>
            <a:r>
              <a:rPr lang="ru-RU" u="sng" dirty="0"/>
              <a:t>пломбой.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Монета Банка России может формироваться предварительно в пакеты или тюбики.</a:t>
            </a:r>
          </a:p>
          <a:p>
            <a:pPr marL="0" indent="0">
              <a:buNone/>
            </a:pPr>
            <a:r>
              <a:rPr lang="ru-RU" dirty="0"/>
              <a:t>Максимальная сумма вложения монеты Банка России в пакет, тюбик определяется заведующим кассой. На пакетах или тюбиках проставляются количество и номинал монеты Банка России, сумма цифрами: </a:t>
            </a:r>
            <a:r>
              <a:rPr lang="ru-RU" b="1" dirty="0"/>
              <a:t>50 монет по 10 рублей / 500 рублей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На бандеролях корешков и верхних накладках пачек банкнот с ветхими банкнотами Банка России проставляется надпись </a:t>
            </a:r>
            <a:r>
              <a:rPr lang="ru-RU" b="1" dirty="0"/>
              <a:t>«Ветхие»,</a:t>
            </a:r>
            <a:r>
              <a:rPr lang="ru-RU" dirty="0"/>
              <a:t> на ярлыках к мешкам с дефектной монетой Банка России — надпись </a:t>
            </a:r>
            <a:r>
              <a:rPr lang="ru-RU" b="1" dirty="0"/>
              <a:t>«Дефектные». </a:t>
            </a:r>
            <a:r>
              <a:rPr lang="ru-RU" dirty="0"/>
              <a:t>(</a:t>
            </a:r>
            <a:r>
              <a:rPr lang="ru-RU" dirty="0">
                <a:hlinkClick r:id="rId2"/>
              </a:rPr>
              <a:t>п. 14.8. Положения 318-П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566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Формирование и упаковка наличной иностранной валюты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Наличная иностранная валюта формируется и упаковывается так же, как и банкноты Банка России: по корешкам и пачкам.</a:t>
            </a:r>
          </a:p>
          <a:p>
            <a:pPr marL="0" indent="0">
              <a:buNone/>
            </a:pPr>
            <a:r>
              <a:rPr lang="ru-RU" u="sng" dirty="0"/>
              <a:t>На верхних накладках пачек банкнот проставляются следующие реквизиты:</a:t>
            </a:r>
            <a:endParaRPr lang="ru-RU" dirty="0"/>
          </a:p>
          <a:p>
            <a:r>
              <a:rPr lang="ru-RU" dirty="0"/>
              <a:t>полное фирменное (сокращенное фирменное) наименование уполномоченного банка или полное (сокращенное) наименование филиала или наименование и (или) номер ВСП (при наличии);</a:t>
            </a:r>
          </a:p>
          <a:p>
            <a:r>
              <a:rPr lang="ru-RU" dirty="0"/>
              <a:t>наименование наличной иностранной валюты</a:t>
            </a:r>
          </a:p>
          <a:p>
            <a:r>
              <a:rPr lang="ru-RU" dirty="0"/>
              <a:t>номинал и количество банкнот</a:t>
            </a:r>
          </a:p>
          <a:p>
            <a:r>
              <a:rPr lang="ru-RU" dirty="0"/>
              <a:t>сумма цифрами и прописью</a:t>
            </a:r>
          </a:p>
          <a:p>
            <a:r>
              <a:rPr lang="ru-RU" dirty="0"/>
              <a:t>дата упаковки</a:t>
            </a:r>
          </a:p>
          <a:p>
            <a:r>
              <a:rPr lang="ru-RU" dirty="0"/>
              <a:t>фамилия, инициалы и подпись кассового работника,</a:t>
            </a:r>
          </a:p>
          <a:p>
            <a:r>
              <a:rPr lang="ru-RU" dirty="0"/>
              <a:t>иные реквизиты, необходимые уполномоченному банку.</a:t>
            </a:r>
          </a:p>
          <a:p>
            <a:r>
              <a:rPr lang="ru-RU" dirty="0"/>
              <a:t>(</a:t>
            </a:r>
            <a:r>
              <a:rPr lang="ru-RU" dirty="0">
                <a:hlinkClick r:id="rId2"/>
              </a:rPr>
              <a:t>п. 1.7. Указания 2054-У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932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34481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857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04664"/>
            <a:ext cx="828092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6403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597666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На </a:t>
            </a:r>
            <a:r>
              <a:rPr lang="ru-RU" b="1" dirty="0"/>
              <a:t>накладке </a:t>
            </a:r>
            <a:r>
              <a:rPr lang="ru-RU" b="1" u="sng" dirty="0"/>
              <a:t>полной</a:t>
            </a:r>
            <a:r>
              <a:rPr lang="ru-RU" b="1" dirty="0"/>
              <a:t> пачки </a:t>
            </a:r>
            <a:r>
              <a:rPr lang="ru-RU" b="1" dirty="0" smtClean="0"/>
              <a:t>банкнот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56084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1414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На </a:t>
            </a:r>
            <a:r>
              <a:rPr lang="ru-RU" b="1" dirty="0"/>
              <a:t>накладке</a:t>
            </a:r>
            <a:r>
              <a:rPr lang="ru-RU" b="1" u="sng" dirty="0"/>
              <a:t> неполной </a:t>
            </a:r>
            <a:r>
              <a:rPr lang="ru-RU" b="1" dirty="0" smtClean="0"/>
              <a:t>пачки банкнот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51" y="2708920"/>
            <a:ext cx="734481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651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ВАЖНО: </a:t>
            </a:r>
            <a:r>
              <a:rPr lang="ru-RU" sz="2800" b="1" i="1" dirty="0"/>
              <a:t>При заполнении верхней накладки полной, неполной пачки банкнот от руки сумма проставляется цифрами и прописью</a:t>
            </a:r>
            <a:r>
              <a:rPr lang="ru-RU" sz="2800" b="1" i="1" dirty="0" smtClean="0"/>
              <a:t>!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2490788"/>
            <a:ext cx="7776864" cy="302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128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неполно-сборная пачка банкнот — </a:t>
            </a:r>
            <a:r>
              <a:rPr lang="ru-RU" sz="2000" dirty="0"/>
              <a:t>полные и неполные корешки банкнот одного номинала/один неполный корешок одного номинала (не более 1000 листов) (</a:t>
            </a:r>
            <a:r>
              <a:rPr lang="ru-RU" sz="2000" dirty="0">
                <a:hlinkClick r:id="rId2"/>
              </a:rPr>
              <a:t>п. 14.4 Положения 318-П</a:t>
            </a:r>
            <a:r>
              <a:rPr lang="ru-RU" sz="2000" dirty="0"/>
              <a:t>) — </a:t>
            </a:r>
            <a:r>
              <a:rPr lang="ru-RU" sz="2000" i="1" dirty="0"/>
              <a:t>в работе практически не используются.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Неполно-сборные пачки банкнот снабжаются верхней и нижней накладками из картона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>
              <a:buNone/>
            </a:pPr>
            <a:r>
              <a:rPr lang="ru-RU" sz="2000" u="sng" dirty="0"/>
              <a:t>На верхних накладках неполно-сборных пачек банкнот указываются следующие реквизиты:</a:t>
            </a:r>
            <a:endParaRPr lang="ru-RU" sz="2000" dirty="0"/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7560840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902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/>
              <a:t>Сборные пачки банкнот снабжаются верхней и нижней накладками из </a:t>
            </a:r>
            <a:r>
              <a:rPr lang="ru-RU" sz="2000" b="1" dirty="0" err="1"/>
              <a:t>картона.сборная</a:t>
            </a:r>
            <a:r>
              <a:rPr lang="ru-RU" sz="2000" b="1" dirty="0"/>
              <a:t> пачка банкнот — </a:t>
            </a:r>
            <a:r>
              <a:rPr lang="ru-RU" sz="2000" dirty="0"/>
              <a:t>полные и неполные корешки разных номиналов (не более 1000 листов). (</a:t>
            </a:r>
            <a:r>
              <a:rPr lang="ru-RU" sz="2000" dirty="0">
                <a:hlinkClick r:id="rId2"/>
              </a:rPr>
              <a:t>п. 14.5. Положения 318-П</a:t>
            </a:r>
            <a:r>
              <a:rPr lang="ru-RU" sz="2000" dirty="0"/>
              <a:t>).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pPr marL="0" indent="0">
              <a:buNone/>
            </a:pPr>
            <a:r>
              <a:rPr lang="ru-RU" sz="2000" u="sng" dirty="0"/>
              <a:t>На верхних накладках сборных пачек банкнот указываются следующие реквизиты:</a:t>
            </a:r>
            <a:endParaRPr lang="ru-RU" sz="2000" dirty="0"/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75608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22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Все виды пачек банкнот упаковываются в полиэтиленовый рукав с проставлением оттиска </a:t>
            </a:r>
            <a:r>
              <a:rPr lang="ru-RU" u="sng" dirty="0"/>
              <a:t>клише</a:t>
            </a:r>
            <a:r>
              <a:rPr lang="ru-RU" dirty="0"/>
              <a:t> кассира или обвязываются шпагатом на четыре глухих узла и </a:t>
            </a:r>
            <a:r>
              <a:rPr lang="ru-RU" dirty="0" err="1"/>
              <a:t>опломбируются</a:t>
            </a:r>
            <a:r>
              <a:rPr lang="ru-RU" dirty="0"/>
              <a:t> </a:t>
            </a:r>
            <a:r>
              <a:rPr lang="ru-RU" u="sng" dirty="0"/>
              <a:t>пломбиром.</a:t>
            </a:r>
            <a:endParaRPr lang="ru-RU" dirty="0"/>
          </a:p>
          <a:p>
            <a:r>
              <a:rPr lang="ru-RU" i="1" dirty="0"/>
              <a:t>Следует обратить внимание на то, что, если читать дословно </a:t>
            </a:r>
            <a:r>
              <a:rPr lang="ru-RU" i="1" u="sng" dirty="0">
                <a:hlinkClick r:id="rId2"/>
              </a:rPr>
              <a:t>Положение 318-П</a:t>
            </a:r>
            <a:r>
              <a:rPr lang="ru-RU" i="1" dirty="0"/>
              <a:t>, то на </a:t>
            </a:r>
            <a:r>
              <a:rPr lang="ru-RU" b="1" i="1" dirty="0"/>
              <a:t>неполно-сборных</a:t>
            </a:r>
            <a:r>
              <a:rPr lang="ru-RU" i="1" dirty="0"/>
              <a:t> и </a:t>
            </a:r>
            <a:r>
              <a:rPr lang="ru-RU" b="1" i="1" dirty="0"/>
              <a:t>сборных пачках</a:t>
            </a:r>
            <a:r>
              <a:rPr lang="ru-RU" i="1" dirty="0"/>
              <a:t> </a:t>
            </a:r>
            <a:r>
              <a:rPr lang="ru-RU" b="1" i="1" dirty="0"/>
              <a:t>не указывается  </a:t>
            </a:r>
            <a:r>
              <a:rPr lang="ru-RU" i="1" dirty="0"/>
              <a:t> БИК учреждения Банка России, осуществляющего кассовое обслуживание кредитной организации (КЦ) и </a:t>
            </a:r>
            <a:r>
              <a:rPr lang="ru-RU" b="1" i="1" dirty="0"/>
              <a:t>не пишется</a:t>
            </a:r>
            <a:r>
              <a:rPr lang="ru-RU" i="1" dirty="0"/>
              <a:t> «Банкноты Банка России».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370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3. </a:t>
            </a:r>
            <a:r>
              <a:rPr lang="ru-RU" dirty="0" smtClean="0"/>
              <a:t>При </a:t>
            </a:r>
            <a:r>
              <a:rPr lang="ru-RU" dirty="0"/>
              <a:t>перевозке больших объемов денежной наличности </a:t>
            </a:r>
            <a:r>
              <a:rPr lang="ru-RU" u="sng" dirty="0"/>
              <a:t>полные пачки</a:t>
            </a:r>
            <a:r>
              <a:rPr lang="ru-RU" dirty="0"/>
              <a:t> и </a:t>
            </a:r>
            <a:r>
              <a:rPr lang="ru-RU" u="sng" dirty="0"/>
              <a:t>корешки </a:t>
            </a:r>
            <a:r>
              <a:rPr lang="ru-RU" dirty="0"/>
              <a:t>банкнот Банка России могут упаковываться в специальные</a:t>
            </a:r>
            <a:r>
              <a:rPr lang="ru-RU" b="1" dirty="0"/>
              <a:t> </a:t>
            </a:r>
            <a:r>
              <a:rPr lang="ru-RU" b="1" i="1" u="sng" dirty="0"/>
              <a:t>КАССЕТЫ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>
                <a:hlinkClick r:id="rId2"/>
              </a:rPr>
              <a:t>п. 8.8. Положения 318-П</a:t>
            </a:r>
            <a:r>
              <a:rPr lang="ru-RU" dirty="0"/>
              <a:t>).</a:t>
            </a:r>
          </a:p>
          <a:p>
            <a:pPr marL="0" indent="0">
              <a:buNone/>
            </a:pPr>
            <a:r>
              <a:rPr lang="ru-RU" dirty="0"/>
              <a:t>В этом случае 10 </a:t>
            </a:r>
            <a:r>
              <a:rPr lang="ru-RU" u="sng" dirty="0"/>
              <a:t>полных пачек</a:t>
            </a:r>
            <a:r>
              <a:rPr lang="ru-RU" dirty="0"/>
              <a:t> банкнот или 100 </a:t>
            </a:r>
            <a:r>
              <a:rPr lang="ru-RU" u="sng" dirty="0"/>
              <a:t>полных корешков</a:t>
            </a:r>
            <a:r>
              <a:rPr lang="ru-RU" dirty="0"/>
              <a:t> одного номинала формируются и упаковываются в полную кассету. Меньшее количество </a:t>
            </a:r>
            <a:r>
              <a:rPr lang="ru-RU" u="sng" dirty="0"/>
              <a:t>полных пачек банкнот</a:t>
            </a:r>
            <a:r>
              <a:rPr lang="ru-RU" dirty="0"/>
              <a:t> или </a:t>
            </a:r>
            <a:r>
              <a:rPr lang="ru-RU" u="sng" dirty="0"/>
              <a:t>полных корешков</a:t>
            </a:r>
            <a:r>
              <a:rPr lang="ru-RU" dirty="0"/>
              <a:t> одного номинала формируется и упаковывается в неполную кассету.</a:t>
            </a:r>
          </a:p>
          <a:p>
            <a:pPr marL="0" indent="0">
              <a:buNone/>
            </a:pPr>
            <a:r>
              <a:rPr lang="ru-RU" u="sng" dirty="0"/>
              <a:t>Кассета снабжается ярлыком, на котором указывается следующие реквизиты: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553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9"/>
            <a:ext cx="770485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97960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496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Упаковка монет Банка России </vt:lpstr>
      <vt:lpstr>Презентация PowerPoint</vt:lpstr>
      <vt:lpstr>Презентация PowerPoint</vt:lpstr>
      <vt:lpstr>Презентация PowerPoint</vt:lpstr>
      <vt:lpstr>Формирование и упаковка наличной иностранной валюты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Fam</dc:creator>
  <cp:lastModifiedBy>Fam</cp:lastModifiedBy>
  <cp:revision>1</cp:revision>
  <dcterms:created xsi:type="dcterms:W3CDTF">2017-09-13T17:14:55Z</dcterms:created>
  <dcterms:modified xsi:type="dcterms:W3CDTF">2017-09-13T17:16:27Z</dcterms:modified>
</cp:coreProperties>
</file>