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8" r:id="rId22"/>
    <p:sldId id="279" r:id="rId23"/>
    <p:sldId id="280" r:id="rId24"/>
    <p:sldId id="281" r:id="rId25"/>
    <p:sldId id="282" r:id="rId26"/>
    <p:sldId id="283" r:id="rId27"/>
    <p:sldId id="284" r:id="rId28"/>
    <p:sldId id="285" r:id="rId29"/>
    <p:sldId id="286" r:id="rId30"/>
    <p:sldId id="287" r:id="rId31"/>
    <p:sldId id="288" r:id="rId3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74" d="100"/>
          <a:sy n="74" d="100"/>
        </p:scale>
        <p:origin x="-394"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340CEFA5-7B55-46B4-80F2-E4E6623DC1BC}" type="datetimeFigureOut">
              <a:rPr lang="ru-RU"/>
              <a:pPr>
                <a:defRPr/>
              </a:pPr>
              <a:t>13.09.2017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B4919D00-307E-4433-8C00-30881F9AD7A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19BF740F-BB15-4FEB-ADA3-A8A5822F9D9A}" type="datetimeFigureOut">
              <a:rPr lang="ru-RU"/>
              <a:pPr>
                <a:defRPr/>
              </a:pPr>
              <a:t>13.09.2017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9927AD9D-6B9D-4CD5-A03D-2A300A574A1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B410BED2-3D9F-47DF-A69B-335CAA7211EB}" type="datetimeFigureOut">
              <a:rPr lang="ru-RU"/>
              <a:pPr>
                <a:defRPr/>
              </a:pPr>
              <a:t>13.09.2017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4F28E571-C601-4F25-B95B-0296EED80FD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32C95564-E953-4580-9ADF-4FBE5D983138}" type="datetimeFigureOut">
              <a:rPr lang="ru-RU"/>
              <a:pPr>
                <a:defRPr/>
              </a:pPr>
              <a:t>13.09.2017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A5173C69-D3F7-43B0-989D-E8D51849525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E110E82-22A5-4B63-B6D6-65D48E50AAB2}" type="datetimeFigureOut">
              <a:rPr lang="ru-RU"/>
              <a:pPr>
                <a:defRPr/>
              </a:pPr>
              <a:t>13.09.2017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67D5052-851D-4A40-8CD0-01FC9A11B54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D9EC4C82-8AF0-4678-9CA1-D7E37EBF5DE5}" type="datetimeFigureOut">
              <a:rPr lang="ru-RU"/>
              <a:pPr>
                <a:defRPr/>
              </a:pPr>
              <a:t>13.09.2017</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97B080B5-62CE-454F-BFF9-24F8644FD9A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CEE41B51-D56C-40B3-9612-0F5F2F542D94}" type="datetimeFigureOut">
              <a:rPr lang="ru-RU"/>
              <a:pPr>
                <a:defRPr/>
              </a:pPr>
              <a:t>13.09.2017</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9E1EC8C3-E0D2-4A31-86FA-355D008D3BC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3592E38C-ECD5-4D3F-9070-F0E74BC900EC}" type="datetimeFigureOut">
              <a:rPr lang="ru-RU"/>
              <a:pPr>
                <a:defRPr/>
              </a:pPr>
              <a:t>13.09.2017</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5443A8AA-55A3-4F78-AA7A-953A91CA580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6E686612-0485-452A-906B-E1B4E41B5E41}" type="datetimeFigureOut">
              <a:rPr lang="ru-RU"/>
              <a:pPr>
                <a:defRPr/>
              </a:pPr>
              <a:t>13.09.2017</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34F47901-6757-4391-823F-0F83CBBB255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EE4E27E1-85D9-4E1E-97B2-F5D9107D05FC}" type="datetimeFigureOut">
              <a:rPr lang="ru-RU"/>
              <a:pPr>
                <a:defRPr/>
              </a:pPr>
              <a:t>13.09.2017</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FD490773-EE9C-4AC1-B4AB-84BB6392B00F}"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9DB9D38F-28B6-4A24-8391-36C815D97393}" type="datetimeFigureOut">
              <a:rPr lang="ru-RU"/>
              <a:pPr>
                <a:defRPr/>
              </a:pPr>
              <a:t>13.09.2017</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F2F88A6E-46B4-4E20-8B12-06C30CE7CF86}"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defRPr>
            </a:lvl1pPr>
          </a:lstStyle>
          <a:p>
            <a:pPr>
              <a:defRPr/>
            </a:pPr>
            <a:fld id="{1089D450-1DC7-42A7-B76D-EF22DF7CDD5D}" type="datetimeFigureOut">
              <a:rPr lang="ru-RU"/>
              <a:pPr>
                <a:defRPr/>
              </a:pPr>
              <a:t>13.09.2017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defRPr>
            </a:lvl1pPr>
          </a:lstStyle>
          <a:p>
            <a:pPr>
              <a:defRPr/>
            </a:pPr>
            <a:fld id="{C08412E0-87F7-4DF1-B473-660C790E6A2E}"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9"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Arial" charset="0"/>
        </a:defRPr>
      </a:lvl2pPr>
      <a:lvl3pPr algn="ctr" rtl="0" eaLnBrk="0" fontAlgn="base" hangingPunct="0">
        <a:spcBef>
          <a:spcPct val="0"/>
        </a:spcBef>
        <a:spcAft>
          <a:spcPct val="0"/>
        </a:spcAft>
        <a:defRPr sz="4100" b="1">
          <a:solidFill>
            <a:schemeClr val="tx1"/>
          </a:solidFill>
          <a:latin typeface="Arial" charset="0"/>
        </a:defRPr>
      </a:lvl3pPr>
      <a:lvl4pPr algn="ctr" rtl="0" eaLnBrk="0" fontAlgn="base" hangingPunct="0">
        <a:spcBef>
          <a:spcPct val="0"/>
        </a:spcBef>
        <a:spcAft>
          <a:spcPct val="0"/>
        </a:spcAft>
        <a:defRPr sz="4100" b="1">
          <a:solidFill>
            <a:schemeClr val="tx1"/>
          </a:solidFill>
          <a:latin typeface="Arial" charset="0"/>
        </a:defRPr>
      </a:lvl4pPr>
      <a:lvl5pPr algn="ctr" rtl="0" eaLnBrk="0" fontAlgn="base" hangingPunct="0">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art5.karelia.pro/photo/16/156/24885.jp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glendale.shs.k12.ny.us/GL_Teacher_Pages/paperod/017C8732-00758307.2/82808_91925_0.gif?src=.PNG" TargetMode="External"/><Relationship Id="rId1" Type="http://schemas.openxmlformats.org/officeDocument/2006/relationships/slideLayout" Target="../slideLayouts/slideLayout2.xml"/><Relationship Id="rId4" Type="http://schemas.openxmlformats.org/officeDocument/2006/relationships/image" Target="http://glendale.shs.k12.ny.us/GL_Teacher_Pages/paperod/017C8732-00758307.2/82808_91925_0.gif?src=.PN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http://sad-2347.ru/wp-content/uploads/2010/12/sport026-150x150.png"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http://sad-2347.ru/wp-content/uploads/2010/12/d0bad0bed180d0b0d0b1d0bbd0b8d0ba-150x150.jpg" TargetMode="Externa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asset0.dressed.ru/photos/items/6/4/2/7/2/2/Utochka---Kartinki-Google-normal.png" TargetMode="External"/><Relationship Id="rId1" Type="http://schemas.openxmlformats.org/officeDocument/2006/relationships/slideLayout" Target="../slideLayouts/slideLayout2.xml"/><Relationship Id="rId4" Type="http://schemas.openxmlformats.org/officeDocument/2006/relationships/image" Target="http://asset0.dressed.ru/photos/items/6/4/2/7/2/2/Utochka---Kartinki-Google-normal.png"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http://sad-2347.ru/wp-content/uploads/2010/12/d188d182d0bed180d0bc-150x150.jpg" TargetMode="Externa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images.yandex.ru/yandsearch?rpt=simage&amp;img_url=fotosbornik.ru%2Fwallpapers%2Fe3e6a68909b8471f41b964ef0407533e%2F3725_1.jpg&amp;ed=1&amp;text=%D0%BF%D1%91%D1%80%D1%8B%D1%88%D0%BA%D0%BE&amp;p=25" TargetMode="External"/><Relationship Id="rId1" Type="http://schemas.openxmlformats.org/officeDocument/2006/relationships/slideLayout" Target="../slideLayouts/slideLayout2.xml"/><Relationship Id="rId4" Type="http://schemas.openxmlformats.org/officeDocument/2006/relationships/image" Target="http://im5-tub-ru.yandex.net/i?id=72416988-28-72"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http://www.stihi.ru/pics/2011/01/24/2974.jpg" TargetMode="Externa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y-skazki.ru/upload/iblock/08c/34030.jpg" TargetMode="External"/><Relationship Id="rId1" Type="http://schemas.openxmlformats.org/officeDocument/2006/relationships/slideLayout" Target="../slideLayouts/slideLayout2.xml"/><Relationship Id="rId4" Type="http://schemas.openxmlformats.org/officeDocument/2006/relationships/image" Target="http://www.y-skazki.ru/upload/iblock/08c/34030.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ljplus.ru/img4/p/e/pennylee88/flag.jpg" TargetMode="External"/><Relationship Id="rId1" Type="http://schemas.openxmlformats.org/officeDocument/2006/relationships/slideLayout" Target="../slideLayouts/slideLayout2.xml"/><Relationship Id="rId4" Type="http://schemas.openxmlformats.org/officeDocument/2006/relationships/image" Target="http://www.ljplus.ru/img4/p/e/pennylee88/flag.jpg"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http://www.uralpolit.ru/images/thumbs/id134614_w190.jpg"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01557" y="1215957"/>
            <a:ext cx="8346332" cy="2743200"/>
          </a:xfrm>
        </p:spPr>
        <p:txBody>
          <a:bodyPr>
            <a:noAutofit/>
          </a:bodyPr>
          <a:lstStyle/>
          <a:p>
            <a:pPr eaLnBrk="1" fontAlgn="auto" hangingPunct="1">
              <a:spcAft>
                <a:spcPts val="0"/>
              </a:spcAft>
              <a:defRPr/>
            </a:pPr>
            <a:r>
              <a:rPr lang="ru-RU"/>
              <a:t/>
            </a:r>
            <a:br>
              <a:rPr lang="ru-RU"/>
            </a:br>
            <a:r>
              <a:rPr lang="ru-RU"/>
              <a:t/>
            </a:r>
            <a:br>
              <a:rPr lang="ru-RU"/>
            </a:br>
            <a:r>
              <a:rPr lang="ru-RU" sz="6600"/>
              <a:t/>
            </a:r>
            <a:br>
              <a:rPr lang="ru-RU" sz="6600"/>
            </a:br>
            <a:r>
              <a:rPr lang="ru-RU" sz="6600" smtClean="0"/>
              <a:t>«Послушный ветерок» </a:t>
            </a:r>
            <a:endParaRPr lang="ru-RU" sz="6600"/>
          </a:p>
        </p:txBody>
      </p:sp>
      <p:sp>
        <p:nvSpPr>
          <p:cNvPr id="3" name="Подзаголовок 2"/>
          <p:cNvSpPr>
            <a:spLocks noGrp="1"/>
          </p:cNvSpPr>
          <p:nvPr>
            <p:ph type="subTitle" idx="1"/>
          </p:nvPr>
        </p:nvSpPr>
        <p:spPr>
          <a:xfrm>
            <a:off x="311150" y="4406900"/>
            <a:ext cx="8356600" cy="827088"/>
          </a:xfrm>
        </p:spPr>
        <p:txBody>
          <a:bodyPr>
            <a:normAutofit/>
          </a:bodyPr>
          <a:lstStyle/>
          <a:p>
            <a:pPr eaLnBrk="1" fontAlgn="auto" hangingPunct="1">
              <a:spcAft>
                <a:spcPts val="0"/>
              </a:spcAft>
              <a:buClr>
                <a:schemeClr val="tx1">
                  <a:shade val="95000"/>
                </a:schemeClr>
              </a:buClr>
              <a:buFont typeface="Wingdings 2"/>
              <a:buNone/>
              <a:defRPr/>
            </a:pPr>
            <a:r>
              <a:rPr lang="ru-RU" sz="4400" smtClean="0">
                <a:solidFill>
                  <a:schemeClr val="accent1">
                    <a:lumMod val="60000"/>
                    <a:lumOff val="40000"/>
                  </a:schemeClr>
                </a:solidFill>
                <a:effectLst>
                  <a:outerShdw blurRad="38100" dist="38100" dir="2700000" algn="tl">
                    <a:srgbClr val="000000">
                      <a:alpha val="43137"/>
                    </a:srgbClr>
                  </a:outerShdw>
                </a:effectLst>
                <a:latin typeface="+mj-lt"/>
              </a:rPr>
              <a:t>развитие речевого дыхания </a:t>
            </a:r>
          </a:p>
          <a:p>
            <a:pPr eaLnBrk="1" fontAlgn="auto" hangingPunct="1">
              <a:spcAft>
                <a:spcPts val="0"/>
              </a:spcAft>
              <a:buClr>
                <a:schemeClr val="tx1">
                  <a:shade val="95000"/>
                </a:schemeClr>
              </a:buClr>
              <a:buFont typeface="Wingdings 2"/>
              <a:buNone/>
              <a:defRPr/>
            </a:pPr>
            <a:endParaRPr lang="ru-RU" sz="1800" smtClean="0">
              <a:solidFill>
                <a:schemeClr val="accent1">
                  <a:lumMod val="60000"/>
                  <a:lumOff val="40000"/>
                </a:schemeClr>
              </a:solidFill>
              <a:effectLst>
                <a:outerShdw blurRad="38100" dist="38100" dir="2700000" algn="tl">
                  <a:srgbClr val="000000">
                    <a:alpha val="43137"/>
                  </a:srgbClr>
                </a:outerShdw>
              </a:effectLst>
              <a:latin typeface="+mj-lt"/>
            </a:endParaRPr>
          </a:p>
          <a:p>
            <a:pPr eaLnBrk="1" fontAlgn="auto" hangingPunct="1">
              <a:spcAft>
                <a:spcPts val="0"/>
              </a:spcAft>
              <a:buClr>
                <a:schemeClr val="tx1">
                  <a:shade val="95000"/>
                </a:schemeClr>
              </a:buClr>
              <a:buFont typeface="Wingdings 2"/>
              <a:buNone/>
              <a:defRPr/>
            </a:pPr>
            <a:endParaRPr lang="ru-RU" sz="1800" smtClean="0">
              <a:solidFill>
                <a:schemeClr val="accent1">
                  <a:lumMod val="60000"/>
                  <a:lumOff val="40000"/>
                </a:schemeClr>
              </a:solidFill>
              <a:effectLst>
                <a:outerShdw blurRad="38100" dist="38100" dir="2700000" algn="tl">
                  <a:srgbClr val="000000">
                    <a:alpha val="43137"/>
                  </a:srgbClr>
                </a:outerShdw>
              </a:effectLst>
              <a:latin typeface="+mj-lt"/>
            </a:endParaRPr>
          </a:p>
          <a:p>
            <a:pPr eaLnBrk="1" fontAlgn="auto" hangingPunct="1">
              <a:spcAft>
                <a:spcPts val="0"/>
              </a:spcAft>
              <a:buClr>
                <a:schemeClr val="tx1">
                  <a:shade val="95000"/>
                </a:schemeClr>
              </a:buClr>
              <a:buFont typeface="Wingdings 2"/>
              <a:buNone/>
              <a:defRPr/>
            </a:pPr>
            <a:endParaRPr lang="ru-RU" sz="1800">
              <a:solidFill>
                <a:schemeClr val="accent1">
                  <a:lumMod val="60000"/>
                  <a:lumOff val="40000"/>
                </a:schemeClr>
              </a:solidFill>
              <a:effectLst>
                <a:outerShdw blurRad="38100" dist="38100" dir="2700000" algn="tl">
                  <a:srgbClr val="000000">
                    <a:alpha val="43137"/>
                  </a:srgbClr>
                </a:outerShdw>
              </a:effectLst>
              <a:latin typeface="+mj-lt"/>
            </a:endParaRPr>
          </a:p>
        </p:txBody>
      </p:sp>
      <p:sp>
        <p:nvSpPr>
          <p:cNvPr id="4" name="Прямоугольник 3"/>
          <p:cNvSpPr/>
          <p:nvPr/>
        </p:nvSpPr>
        <p:spPr>
          <a:xfrm>
            <a:off x="5475288" y="5741988"/>
            <a:ext cx="3419475" cy="922337"/>
          </a:xfrm>
          <a:prstGeom prst="rect">
            <a:avLst/>
          </a:prstGeom>
        </p:spPr>
        <p:txBody>
          <a:bodyPr>
            <a:spAutoFit/>
          </a:bodyPr>
          <a:lstStyle/>
          <a:p>
            <a:pPr>
              <a:defRPr/>
            </a:pPr>
            <a:r>
              <a:rPr lang="ru-RU">
                <a:solidFill>
                  <a:schemeClr val="accent1">
                    <a:lumMod val="60000"/>
                    <a:lumOff val="40000"/>
                  </a:schemeClr>
                </a:solidFill>
                <a:effectLst>
                  <a:outerShdw blurRad="38100" dist="38100" dir="2700000" algn="tl">
                    <a:srgbClr val="000000">
                      <a:alpha val="43137"/>
                    </a:srgbClr>
                  </a:outerShdw>
                </a:effectLst>
              </a:rPr>
              <a:t>Разработка учителя-логопеда </a:t>
            </a:r>
            <a:br>
              <a:rPr lang="ru-RU">
                <a:solidFill>
                  <a:schemeClr val="accent1">
                    <a:lumMod val="60000"/>
                    <a:lumOff val="40000"/>
                  </a:schemeClr>
                </a:solidFill>
                <a:effectLst>
                  <a:outerShdw blurRad="38100" dist="38100" dir="2700000" algn="tl">
                    <a:srgbClr val="000000">
                      <a:alpha val="43137"/>
                    </a:srgbClr>
                  </a:outerShdw>
                </a:effectLst>
              </a:rPr>
            </a:br>
            <a:r>
              <a:rPr lang="ru-RU">
                <a:solidFill>
                  <a:schemeClr val="accent1">
                    <a:lumMod val="60000"/>
                    <a:lumOff val="40000"/>
                  </a:schemeClr>
                </a:solidFill>
                <a:effectLst>
                  <a:outerShdw blurRad="38100" dist="38100" dir="2700000" algn="tl">
                    <a:srgbClr val="000000">
                      <a:alpha val="43137"/>
                    </a:srgbClr>
                  </a:outerShdw>
                </a:effectLst>
              </a:rPr>
              <a:t>МБДОУ №257 г.Красноярска </a:t>
            </a:r>
            <a:br>
              <a:rPr lang="ru-RU">
                <a:solidFill>
                  <a:schemeClr val="accent1">
                    <a:lumMod val="60000"/>
                    <a:lumOff val="40000"/>
                  </a:schemeClr>
                </a:solidFill>
                <a:effectLst>
                  <a:outerShdw blurRad="38100" dist="38100" dir="2700000" algn="tl">
                    <a:srgbClr val="000000">
                      <a:alpha val="43137"/>
                    </a:srgbClr>
                  </a:outerShdw>
                </a:effectLst>
              </a:rPr>
            </a:br>
            <a:r>
              <a:rPr lang="ru-RU">
                <a:solidFill>
                  <a:schemeClr val="accent1">
                    <a:lumMod val="60000"/>
                    <a:lumOff val="40000"/>
                  </a:schemeClr>
                </a:solidFill>
                <a:effectLst>
                  <a:outerShdw blurRad="38100" dist="38100" dir="2700000" algn="tl">
                    <a:srgbClr val="000000">
                      <a:alpha val="43137"/>
                    </a:srgbClr>
                  </a:outerShdw>
                </a:effectLst>
              </a:rPr>
              <a:t>Арефьевой З.А.</a:t>
            </a:r>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pPr eaLnBrk="1" fontAlgn="auto" hangingPunct="1">
              <a:spcAft>
                <a:spcPts val="0"/>
              </a:spcAft>
              <a:defRPr/>
            </a:pPr>
            <a:r>
              <a:rPr lang="ru-RU" smtClean="0"/>
              <a:t>Лети, бабочка!</a:t>
            </a:r>
            <a:endParaRPr lang="ru-RU"/>
          </a:p>
        </p:txBody>
      </p:sp>
      <p:sp>
        <p:nvSpPr>
          <p:cNvPr id="10" name="Содержимое 9"/>
          <p:cNvSpPr>
            <a:spLocks noGrp="1"/>
          </p:cNvSpPr>
          <p:nvPr>
            <p:ph idx="1"/>
          </p:nvPr>
        </p:nvSpPr>
        <p:spPr>
          <a:xfrm>
            <a:off x="457200" y="4103688"/>
            <a:ext cx="8229600" cy="2205037"/>
          </a:xfrm>
        </p:spPr>
        <p:txBody>
          <a:bodyPr>
            <a:normAutofit fontScale="85000" lnSpcReduction="10000"/>
          </a:bodyPr>
          <a:lstStyle/>
          <a:p>
            <a:pPr marL="0" indent="0" algn="ctr" eaLnBrk="1" fontAlgn="auto" hangingPunct="1">
              <a:lnSpc>
                <a:spcPct val="114000"/>
              </a:lnSpc>
              <a:spcBef>
                <a:spcPts val="600"/>
              </a:spcBef>
              <a:spcAft>
                <a:spcPts val="0"/>
              </a:spcAft>
              <a:buClr>
                <a:schemeClr val="tx1">
                  <a:shade val="95000"/>
                </a:schemeClr>
              </a:buClr>
              <a:buFont typeface="Wingdings 2"/>
              <a:buNone/>
              <a:defRPr/>
            </a:pPr>
            <a:r>
              <a:rPr lang="ru-RU" sz="2600" smtClean="0">
                <a:solidFill>
                  <a:schemeClr val="accent4">
                    <a:lumMod val="60000"/>
                    <a:lumOff val="40000"/>
                  </a:schemeClr>
                </a:solidFill>
                <a:latin typeface="+mj-lt"/>
              </a:rPr>
              <a:t>- Смотри, какие красивые разноцветные бабочки! Посмотрим, умеют ли они летать. </a:t>
            </a:r>
            <a:r>
              <a:rPr lang="ru-RU" sz="1800" smtClean="0">
                <a:solidFill>
                  <a:schemeClr val="accent4">
                    <a:lumMod val="60000"/>
                    <a:lumOff val="40000"/>
                  </a:schemeClr>
                </a:solidFill>
                <a:latin typeface="+mj-lt"/>
              </a:rPr>
              <a:t>(подуть на бабочек)</a:t>
            </a:r>
          </a:p>
          <a:p>
            <a:pPr marL="0" indent="0" algn="ctr" eaLnBrk="1" fontAlgn="auto" hangingPunct="1">
              <a:lnSpc>
                <a:spcPct val="114000"/>
              </a:lnSpc>
              <a:spcBef>
                <a:spcPts val="600"/>
              </a:spcBef>
              <a:spcAft>
                <a:spcPts val="0"/>
              </a:spcAft>
              <a:buClr>
                <a:schemeClr val="tx1">
                  <a:shade val="95000"/>
                </a:schemeClr>
              </a:buClr>
              <a:buFont typeface="Wingdings 2"/>
              <a:buNone/>
              <a:defRPr/>
            </a:pPr>
            <a:r>
              <a:rPr lang="ru-RU" sz="2600" smtClean="0">
                <a:solidFill>
                  <a:schemeClr val="accent4">
                    <a:lumMod val="60000"/>
                    <a:lumOff val="40000"/>
                  </a:schemeClr>
                </a:solidFill>
                <a:latin typeface="+mj-lt"/>
              </a:rPr>
              <a:t/>
            </a:r>
            <a:br>
              <a:rPr lang="ru-RU" sz="2600" smtClean="0">
                <a:solidFill>
                  <a:schemeClr val="accent4">
                    <a:lumMod val="60000"/>
                    <a:lumOff val="40000"/>
                  </a:schemeClr>
                </a:solidFill>
                <a:latin typeface="+mj-lt"/>
              </a:rPr>
            </a:br>
            <a:r>
              <a:rPr lang="ru-RU" sz="2600" smtClean="0">
                <a:solidFill>
                  <a:schemeClr val="accent4">
                    <a:lumMod val="60000"/>
                    <a:lumOff val="40000"/>
                  </a:schemeClr>
                </a:solidFill>
                <a:latin typeface="+mj-lt"/>
              </a:rPr>
              <a:t>- Смотри, полетели! Как живые! </a:t>
            </a:r>
            <a:br>
              <a:rPr lang="ru-RU" sz="2600" smtClean="0">
                <a:solidFill>
                  <a:schemeClr val="accent4">
                    <a:lumMod val="60000"/>
                    <a:lumOff val="40000"/>
                  </a:schemeClr>
                </a:solidFill>
                <a:latin typeface="+mj-lt"/>
              </a:rPr>
            </a:br>
            <a:r>
              <a:rPr lang="ru-RU" sz="2600" smtClean="0">
                <a:solidFill>
                  <a:schemeClr val="accent4">
                    <a:lumMod val="60000"/>
                    <a:lumOff val="40000"/>
                  </a:schemeClr>
                </a:solidFill>
                <a:latin typeface="+mj-lt"/>
              </a:rPr>
              <a:t>- Теперь ты попробуй подуть. Какая бабочка улетит дальше?</a:t>
            </a:r>
          </a:p>
          <a:p>
            <a:pPr marL="548640" indent="-411480" eaLnBrk="1" fontAlgn="auto" hangingPunct="1">
              <a:spcAft>
                <a:spcPts val="0"/>
              </a:spcAft>
              <a:buClr>
                <a:schemeClr val="tx1">
                  <a:shade val="95000"/>
                </a:schemeClr>
              </a:buClr>
              <a:buFont typeface="Wingdings 2"/>
              <a:buChar char=""/>
              <a:defRPr/>
            </a:pPr>
            <a:endParaRPr lang="ru-RU"/>
          </a:p>
        </p:txBody>
      </p:sp>
      <p:pic>
        <p:nvPicPr>
          <p:cNvPr id="12292" name="Рисунок 10" descr="развитие речевого дыхания"/>
          <p:cNvPicPr>
            <a:picLocks noChangeAspect="1" noChangeArrowheads="1"/>
          </p:cNvPicPr>
          <p:nvPr/>
        </p:nvPicPr>
        <p:blipFill>
          <a:blip r:embed="rId2"/>
          <a:srcRect/>
          <a:stretch>
            <a:fillRect/>
          </a:stretch>
        </p:blipFill>
        <p:spPr bwMode="auto">
          <a:xfrm>
            <a:off x="6254750" y="1589088"/>
            <a:ext cx="2557463" cy="2193925"/>
          </a:xfrm>
          <a:prstGeom prst="rect">
            <a:avLst/>
          </a:prstGeom>
          <a:noFill/>
          <a:ln w="9525">
            <a:noFill/>
            <a:miter lim="800000"/>
            <a:headEnd/>
            <a:tailEnd/>
          </a:ln>
        </p:spPr>
      </p:pic>
      <p:sp>
        <p:nvSpPr>
          <p:cNvPr id="12" name="Прямоугольник 11"/>
          <p:cNvSpPr/>
          <p:nvPr/>
        </p:nvSpPr>
        <p:spPr>
          <a:xfrm>
            <a:off x="509588" y="1693863"/>
            <a:ext cx="5621337" cy="434975"/>
          </a:xfrm>
          <a:prstGeom prst="rect">
            <a:avLst/>
          </a:prstGeom>
        </p:spPr>
        <p:txBody>
          <a:bodyPr>
            <a:spAutoFit/>
          </a:bodyPr>
          <a:lstStyle/>
          <a:p>
            <a:pPr fontAlgn="auto">
              <a:lnSpc>
                <a:spcPct val="124000"/>
              </a:lnSpc>
              <a:spcBef>
                <a:spcPts val="600"/>
              </a:spcBef>
              <a:spcAft>
                <a:spcPts val="0"/>
              </a:spcAft>
              <a:defRPr/>
            </a:pPr>
            <a:r>
              <a:rPr lang="ru-RU" b="1" i="1">
                <a:latin typeface="+mj-lt"/>
              </a:rPr>
              <a:t>Оборудование:</a:t>
            </a:r>
            <a:r>
              <a:rPr lang="ru-RU">
                <a:latin typeface="+mj-lt"/>
              </a:rPr>
              <a:t> 2-3 яркие бумажные бабочки.</a:t>
            </a:r>
          </a:p>
        </p:txBody>
      </p:sp>
      <p:sp>
        <p:nvSpPr>
          <p:cNvPr id="13" name="Прямоугольник 12"/>
          <p:cNvSpPr/>
          <p:nvPr/>
        </p:nvSpPr>
        <p:spPr>
          <a:xfrm>
            <a:off x="342900" y="2286000"/>
            <a:ext cx="5954713" cy="1466850"/>
          </a:xfrm>
          <a:prstGeom prst="rect">
            <a:avLst/>
          </a:prstGeom>
        </p:spPr>
        <p:txBody>
          <a:bodyPr>
            <a:spAutoFit/>
          </a:bodyPr>
          <a:lstStyle/>
          <a:p>
            <a:pPr fontAlgn="auto">
              <a:lnSpc>
                <a:spcPct val="124000"/>
              </a:lnSpc>
              <a:spcBef>
                <a:spcPts val="600"/>
              </a:spcBef>
              <a:spcAft>
                <a:spcPts val="0"/>
              </a:spcAft>
              <a:defRPr/>
            </a:pPr>
            <a:r>
              <a:rPr lang="ru-RU">
                <a:latin typeface="+mj-lt"/>
              </a:rPr>
              <a:t>К каждой бабочке привяжите нитку длиной 20-40 см, нитки прикрепите к шнуру на некотором расстоянии друг от друга. Шнур натяните так, чтобы бабочки висели на уровне лица стоящего ребенка.</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Ветерок</a:t>
            </a:r>
            <a:endParaRPr lang="ru-RU"/>
          </a:p>
        </p:txBody>
      </p:sp>
      <p:sp>
        <p:nvSpPr>
          <p:cNvPr id="3" name="Содержимое 2"/>
          <p:cNvSpPr>
            <a:spLocks noGrp="1"/>
          </p:cNvSpPr>
          <p:nvPr>
            <p:ph idx="1"/>
          </p:nvPr>
        </p:nvSpPr>
        <p:spPr>
          <a:xfrm>
            <a:off x="2452688" y="1600200"/>
            <a:ext cx="6369050" cy="530225"/>
          </a:xfrm>
        </p:spPr>
        <p:txBody>
          <a:bodyPr>
            <a:normAutofit fontScale="62500" lnSpcReduction="20000"/>
          </a:bodyPr>
          <a:lstStyle/>
          <a:p>
            <a:pPr marL="548640" indent="-411480" algn="ctr" eaLnBrk="1" fontAlgn="auto" hangingPunct="1">
              <a:spcAft>
                <a:spcPts val="0"/>
              </a:spcAft>
              <a:buClr>
                <a:schemeClr val="tx1">
                  <a:shade val="95000"/>
                </a:schemeClr>
              </a:buClr>
              <a:buFont typeface="Wingdings 2"/>
              <a:buNone/>
              <a:defRPr/>
            </a:pPr>
            <a:r>
              <a:rPr lang="ru-RU" b="1" i="1" smtClean="0">
                <a:latin typeface="+mj-lt"/>
              </a:rPr>
              <a:t>Оборудование:</a:t>
            </a:r>
            <a:r>
              <a:rPr lang="ru-RU" smtClean="0">
                <a:latin typeface="+mj-lt"/>
              </a:rPr>
              <a:t> бумажные султанчики (метёлочки</a:t>
            </a:r>
            <a:r>
              <a:rPr lang="ru-RU" smtClean="0"/>
              <a:t>).</a:t>
            </a:r>
            <a:endParaRPr lang="ru-RU"/>
          </a:p>
        </p:txBody>
      </p:sp>
      <p:sp>
        <p:nvSpPr>
          <p:cNvPr id="4" name="Прямоугольник 3"/>
          <p:cNvSpPr/>
          <p:nvPr/>
        </p:nvSpPr>
        <p:spPr>
          <a:xfrm>
            <a:off x="3636963" y="2784475"/>
            <a:ext cx="4311650" cy="923925"/>
          </a:xfrm>
          <a:prstGeom prst="rect">
            <a:avLst/>
          </a:prstGeom>
        </p:spPr>
        <p:txBody>
          <a:bodyPr>
            <a:spAutoFit/>
          </a:bodyPr>
          <a:lstStyle/>
          <a:p>
            <a:pPr fontAlgn="auto">
              <a:spcBef>
                <a:spcPts val="0"/>
              </a:spcBef>
              <a:spcAft>
                <a:spcPts val="0"/>
              </a:spcAft>
              <a:defRPr/>
            </a:pPr>
            <a:r>
              <a:rPr lang="ru-RU">
                <a:latin typeface="+mj-lt"/>
              </a:rPr>
              <a:t>Подготовьте метёлочки – </a:t>
            </a:r>
            <a:br>
              <a:rPr lang="ru-RU">
                <a:latin typeface="+mj-lt"/>
              </a:rPr>
            </a:br>
            <a:r>
              <a:rPr lang="ru-RU">
                <a:latin typeface="+mj-lt"/>
              </a:rPr>
              <a:t>прикрепите полоски цветной бумаги </a:t>
            </a:r>
            <a:br>
              <a:rPr lang="ru-RU">
                <a:latin typeface="+mj-lt"/>
              </a:rPr>
            </a:br>
            <a:r>
              <a:rPr lang="ru-RU">
                <a:latin typeface="+mj-lt"/>
              </a:rPr>
              <a:t>к деревянной палочке. </a:t>
            </a:r>
          </a:p>
        </p:txBody>
      </p:sp>
      <p:sp>
        <p:nvSpPr>
          <p:cNvPr id="5" name="Прямоугольник 4"/>
          <p:cNvSpPr/>
          <p:nvPr/>
        </p:nvSpPr>
        <p:spPr>
          <a:xfrm>
            <a:off x="331788" y="4624388"/>
            <a:ext cx="8334375" cy="1568450"/>
          </a:xfrm>
          <a:prstGeom prst="rect">
            <a:avLst/>
          </a:prstGeom>
        </p:spPr>
        <p:txBody>
          <a:bodyPr>
            <a:spAutoFit/>
          </a:bodyPr>
          <a:lstStyle/>
          <a:p>
            <a:pPr algn="ctr" fontAlgn="auto">
              <a:spcBef>
                <a:spcPts val="0"/>
              </a:spcBef>
              <a:spcAft>
                <a:spcPts val="0"/>
              </a:spcAft>
              <a:defRPr/>
            </a:pPr>
            <a:r>
              <a:rPr lang="ru-RU" sz="2400">
                <a:solidFill>
                  <a:schemeClr val="accent4">
                    <a:lumMod val="60000"/>
                    <a:lumOff val="40000"/>
                  </a:schemeClr>
                </a:solidFill>
                <a:latin typeface="+mn-lt"/>
              </a:rPr>
              <a:t>- </a:t>
            </a:r>
            <a:r>
              <a:rPr lang="ru-RU" sz="2400">
                <a:solidFill>
                  <a:schemeClr val="accent4">
                    <a:lumMod val="60000"/>
                    <a:lumOff val="40000"/>
                  </a:schemeClr>
                </a:solidFill>
                <a:latin typeface="+mj-lt"/>
              </a:rPr>
              <a:t>Представь, что это волшебное дерево. </a:t>
            </a:r>
            <a:br>
              <a:rPr lang="ru-RU" sz="2400">
                <a:solidFill>
                  <a:schemeClr val="accent4">
                    <a:lumMod val="60000"/>
                    <a:lumOff val="40000"/>
                  </a:schemeClr>
                </a:solidFill>
                <a:latin typeface="+mj-lt"/>
              </a:rPr>
            </a:br>
            <a:r>
              <a:rPr lang="ru-RU" sz="2400">
                <a:solidFill>
                  <a:schemeClr val="accent4">
                    <a:lumMod val="60000"/>
                    <a:lumOff val="40000"/>
                  </a:schemeClr>
                </a:solidFill>
                <a:latin typeface="+mj-lt"/>
              </a:rPr>
              <a:t>Подул ветерок - и зашелестели на дереве листочки! </a:t>
            </a:r>
            <a:br>
              <a:rPr lang="ru-RU" sz="2400">
                <a:solidFill>
                  <a:schemeClr val="accent4">
                    <a:lumMod val="60000"/>
                    <a:lumOff val="40000"/>
                  </a:schemeClr>
                </a:solidFill>
                <a:latin typeface="+mj-lt"/>
              </a:rPr>
            </a:br>
            <a:r>
              <a:rPr lang="ru-RU" sz="2400">
                <a:solidFill>
                  <a:schemeClr val="accent4">
                    <a:lumMod val="60000"/>
                    <a:lumOff val="40000"/>
                  </a:schemeClr>
                </a:solidFill>
                <a:latin typeface="+mj-lt"/>
              </a:rPr>
              <a:t>- Вот так! </a:t>
            </a:r>
            <a:br>
              <a:rPr lang="ru-RU" sz="2400">
                <a:solidFill>
                  <a:schemeClr val="accent4">
                    <a:lumMod val="60000"/>
                    <a:lumOff val="40000"/>
                  </a:schemeClr>
                </a:solidFill>
                <a:latin typeface="+mj-lt"/>
              </a:rPr>
            </a:br>
            <a:r>
              <a:rPr lang="ru-RU" sz="2400">
                <a:solidFill>
                  <a:schemeClr val="accent4">
                    <a:lumMod val="60000"/>
                    <a:lumOff val="40000"/>
                  </a:schemeClr>
                </a:solidFill>
                <a:latin typeface="+mj-lt"/>
              </a:rPr>
              <a:t>- А теперь ты подуй!</a:t>
            </a:r>
          </a:p>
        </p:txBody>
      </p:sp>
      <p:pic>
        <p:nvPicPr>
          <p:cNvPr id="13318" name="Рисунок 3" descr="развитие дыхания"/>
          <p:cNvPicPr>
            <a:picLocks noChangeAspect="1" noChangeArrowheads="1"/>
          </p:cNvPicPr>
          <p:nvPr/>
        </p:nvPicPr>
        <p:blipFill>
          <a:blip r:embed="rId2"/>
          <a:srcRect/>
          <a:stretch>
            <a:fillRect/>
          </a:stretch>
        </p:blipFill>
        <p:spPr bwMode="auto">
          <a:xfrm>
            <a:off x="422275" y="1579563"/>
            <a:ext cx="1936750" cy="2713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Осенние листья</a:t>
            </a:r>
            <a:endParaRPr lang="ru-RU"/>
          </a:p>
        </p:txBody>
      </p:sp>
      <p:sp>
        <p:nvSpPr>
          <p:cNvPr id="3" name="Содержимое 2"/>
          <p:cNvSpPr>
            <a:spLocks noGrp="1"/>
          </p:cNvSpPr>
          <p:nvPr>
            <p:ph idx="1"/>
          </p:nvPr>
        </p:nvSpPr>
        <p:spPr>
          <a:xfrm>
            <a:off x="498475" y="1860550"/>
            <a:ext cx="3730625" cy="757238"/>
          </a:xfrm>
        </p:spPr>
        <p:txBody>
          <a:bodyPr>
            <a:noAutofit/>
          </a:bodyPr>
          <a:lstStyle/>
          <a:p>
            <a:pPr marL="0" indent="0" algn="ctr"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a:t>
            </a:r>
            <a:br>
              <a:rPr lang="ru-RU" sz="1800" smtClean="0">
                <a:latin typeface="+mj-lt"/>
              </a:rPr>
            </a:br>
            <a:r>
              <a:rPr lang="ru-RU" sz="1800" smtClean="0">
                <a:latin typeface="+mj-lt"/>
              </a:rPr>
              <a:t>осенние кленовые листья, ваза.</a:t>
            </a:r>
            <a:endParaRPr lang="ru-RU" sz="1800">
              <a:latin typeface="+mj-lt"/>
            </a:endParaRPr>
          </a:p>
        </p:txBody>
      </p:sp>
      <p:sp>
        <p:nvSpPr>
          <p:cNvPr id="4" name="Прямоугольник 3"/>
          <p:cNvSpPr/>
          <p:nvPr/>
        </p:nvSpPr>
        <p:spPr>
          <a:xfrm>
            <a:off x="196850" y="2816225"/>
            <a:ext cx="4572000" cy="922338"/>
          </a:xfrm>
          <a:prstGeom prst="rect">
            <a:avLst/>
          </a:prstGeom>
        </p:spPr>
        <p:txBody>
          <a:bodyPr>
            <a:spAutoFit/>
          </a:bodyPr>
          <a:lstStyle/>
          <a:p>
            <a:pPr algn="ctr" fontAlgn="auto">
              <a:spcBef>
                <a:spcPts val="0"/>
              </a:spcBef>
              <a:spcAft>
                <a:spcPts val="0"/>
              </a:spcAft>
              <a:defRPr/>
            </a:pPr>
            <a:r>
              <a:rPr lang="ru-RU">
                <a:latin typeface="+mj-lt"/>
              </a:rPr>
              <a:t>Соберите вместе с ребенком</a:t>
            </a:r>
            <a:br>
              <a:rPr lang="ru-RU">
                <a:latin typeface="+mj-lt"/>
              </a:rPr>
            </a:br>
            <a:r>
              <a:rPr lang="ru-RU">
                <a:latin typeface="+mj-lt"/>
              </a:rPr>
              <a:t>букет осенних листьев </a:t>
            </a:r>
            <a:br>
              <a:rPr lang="ru-RU">
                <a:latin typeface="+mj-lt"/>
              </a:rPr>
            </a:br>
            <a:r>
              <a:rPr lang="ru-RU">
                <a:latin typeface="+mj-lt"/>
              </a:rPr>
              <a:t>и поставьте их в вазу.</a:t>
            </a:r>
          </a:p>
        </p:txBody>
      </p:sp>
      <p:sp>
        <p:nvSpPr>
          <p:cNvPr id="5" name="Прямоугольник 4"/>
          <p:cNvSpPr/>
          <p:nvPr/>
        </p:nvSpPr>
        <p:spPr>
          <a:xfrm>
            <a:off x="1444625" y="4549775"/>
            <a:ext cx="6483350" cy="1323975"/>
          </a:xfrm>
          <a:prstGeom prst="rect">
            <a:avLst/>
          </a:prstGeom>
        </p:spPr>
        <p:txBody>
          <a:bodyPr>
            <a:spAutoFit/>
          </a:bodyPr>
          <a:lstStyle/>
          <a:p>
            <a:pPr fontAlgn="auto">
              <a:spcBef>
                <a:spcPts val="0"/>
              </a:spcBef>
              <a:spcAft>
                <a:spcPts val="0"/>
              </a:spcAft>
              <a:defRPr/>
            </a:pPr>
            <a:r>
              <a:rPr lang="ru-RU" sz="2000">
                <a:solidFill>
                  <a:schemeClr val="accent4">
                    <a:lumMod val="40000"/>
                    <a:lumOff val="60000"/>
                  </a:schemeClr>
                </a:solidFill>
                <a:latin typeface="+mj-lt"/>
              </a:rPr>
              <a:t>- Красивые листья мы с тобой собрали в парке. </a:t>
            </a:r>
            <a:br>
              <a:rPr lang="ru-RU" sz="2000">
                <a:solidFill>
                  <a:schemeClr val="accent4">
                    <a:lumMod val="40000"/>
                    <a:lumOff val="60000"/>
                  </a:schemeClr>
                </a:solidFill>
                <a:latin typeface="+mj-lt"/>
              </a:rPr>
            </a:br>
            <a:r>
              <a:rPr lang="ru-RU" sz="2000">
                <a:solidFill>
                  <a:schemeClr val="accent4">
                    <a:lumMod val="40000"/>
                    <a:lumOff val="60000"/>
                  </a:schemeClr>
                </a:solidFill>
                <a:latin typeface="+mj-lt"/>
              </a:rPr>
              <a:t>- Вот желтый листок, а вот красный. </a:t>
            </a:r>
            <a:br>
              <a:rPr lang="ru-RU" sz="2000">
                <a:solidFill>
                  <a:schemeClr val="accent4">
                    <a:lumMod val="40000"/>
                    <a:lumOff val="60000"/>
                  </a:schemeClr>
                </a:solidFill>
                <a:latin typeface="+mj-lt"/>
              </a:rPr>
            </a:br>
            <a:r>
              <a:rPr lang="ru-RU" sz="2000">
                <a:solidFill>
                  <a:schemeClr val="accent4">
                    <a:lumMod val="40000"/>
                    <a:lumOff val="60000"/>
                  </a:schemeClr>
                </a:solidFill>
                <a:latin typeface="+mj-lt"/>
              </a:rPr>
              <a:t>- Помнишь, как листья шуршали на ветках? </a:t>
            </a:r>
            <a:br>
              <a:rPr lang="ru-RU" sz="2000">
                <a:solidFill>
                  <a:schemeClr val="accent4">
                    <a:lumMod val="40000"/>
                    <a:lumOff val="60000"/>
                  </a:schemeClr>
                </a:solidFill>
                <a:latin typeface="+mj-lt"/>
              </a:rPr>
            </a:br>
            <a:r>
              <a:rPr lang="ru-RU" sz="2000">
                <a:solidFill>
                  <a:schemeClr val="accent4">
                    <a:lumMod val="40000"/>
                    <a:lumOff val="60000"/>
                  </a:schemeClr>
                </a:solidFill>
                <a:latin typeface="+mj-lt"/>
              </a:rPr>
              <a:t>- Давай подуем на листья!</a:t>
            </a:r>
          </a:p>
        </p:txBody>
      </p:sp>
      <p:pic>
        <p:nvPicPr>
          <p:cNvPr id="14342" name="Рисунок 11" descr="развитие дыхания"/>
          <p:cNvPicPr>
            <a:picLocks noChangeAspect="1" noChangeArrowheads="1"/>
          </p:cNvPicPr>
          <p:nvPr/>
        </p:nvPicPr>
        <p:blipFill>
          <a:blip r:embed="rId2"/>
          <a:srcRect/>
          <a:stretch>
            <a:fillRect/>
          </a:stretch>
        </p:blipFill>
        <p:spPr bwMode="auto">
          <a:xfrm>
            <a:off x="5008563" y="1571625"/>
            <a:ext cx="3813175" cy="2706688"/>
          </a:xfrm>
          <a:prstGeom prst="rect">
            <a:avLst/>
          </a:prstGeom>
          <a:noFill/>
          <a:ln w="9525">
            <a:noFill/>
            <a:miter lim="800000"/>
            <a:headEnd/>
            <a:tailEnd/>
          </a:ln>
        </p:spPr>
      </p:pic>
      <p:sp>
        <p:nvSpPr>
          <p:cNvPr id="7" name="Прямоугольник 6"/>
          <p:cNvSpPr/>
          <p:nvPr/>
        </p:nvSpPr>
        <p:spPr>
          <a:xfrm>
            <a:off x="468313" y="6046788"/>
            <a:ext cx="7927975" cy="647700"/>
          </a:xfrm>
          <a:prstGeom prst="rect">
            <a:avLst/>
          </a:prstGeom>
        </p:spPr>
        <p:txBody>
          <a:bodyPr>
            <a:spAutoFit/>
          </a:bodyPr>
          <a:lstStyle/>
          <a:p>
            <a:pPr algn="ctr" fontAlgn="auto">
              <a:spcBef>
                <a:spcPts val="0"/>
              </a:spcBef>
              <a:spcAft>
                <a:spcPts val="0"/>
              </a:spcAft>
              <a:defRPr/>
            </a:pPr>
            <a:r>
              <a:rPr lang="ru-RU">
                <a:latin typeface="+mj-lt"/>
              </a:rPr>
              <a:t>Взрослый вместе с ребенком или группой детей дует на листья в вазе, обращает их внимание на то, какое шуршание издают листья</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Листопад</a:t>
            </a:r>
            <a:endParaRPr lang="ru-RU"/>
          </a:p>
        </p:txBody>
      </p:sp>
      <p:sp>
        <p:nvSpPr>
          <p:cNvPr id="3" name="Содержимое 2"/>
          <p:cNvSpPr>
            <a:spLocks noGrp="1"/>
          </p:cNvSpPr>
          <p:nvPr>
            <p:ph idx="1"/>
          </p:nvPr>
        </p:nvSpPr>
        <p:spPr>
          <a:xfrm>
            <a:off x="3470275" y="1600200"/>
            <a:ext cx="5330825" cy="738188"/>
          </a:xfrm>
        </p:spPr>
        <p:txBody>
          <a:bodyPr>
            <a:noAutofit/>
          </a:bodyPr>
          <a:lstStyle/>
          <a:p>
            <a:pPr marL="0" indent="0" algn="ctr" eaLnBrk="1" fontAlgn="auto" hangingPunct="1">
              <a:lnSpc>
                <a:spcPct val="134000"/>
              </a:lnSpc>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a:t>
            </a:r>
            <a:br>
              <a:rPr lang="ru-RU" sz="1800" smtClean="0">
                <a:latin typeface="+mj-lt"/>
              </a:rPr>
            </a:br>
            <a:r>
              <a:rPr lang="ru-RU" sz="1800" smtClean="0">
                <a:latin typeface="+mj-lt"/>
              </a:rPr>
              <a:t>вырезанные из двухсторонней цветной бумаги разноцветные листочки</a:t>
            </a:r>
            <a:endParaRPr lang="ru-RU" sz="1800">
              <a:latin typeface="+mj-lt"/>
            </a:endParaRPr>
          </a:p>
        </p:txBody>
      </p:sp>
      <p:sp>
        <p:nvSpPr>
          <p:cNvPr id="4" name="Прямоугольник 3"/>
          <p:cNvSpPr/>
          <p:nvPr/>
        </p:nvSpPr>
        <p:spPr>
          <a:xfrm>
            <a:off x="849313" y="4919663"/>
            <a:ext cx="7885112" cy="1446212"/>
          </a:xfrm>
          <a:prstGeom prst="rect">
            <a:avLst/>
          </a:prstGeom>
        </p:spPr>
        <p:txBody>
          <a:bodyPr>
            <a:spAutoFit/>
          </a:bodyPr>
          <a:lstStyle/>
          <a:p>
            <a:pPr fontAlgn="auto">
              <a:spcBef>
                <a:spcPts val="0"/>
              </a:spcBef>
              <a:spcAft>
                <a:spcPts val="0"/>
              </a:spcAft>
              <a:defRPr/>
            </a:pPr>
            <a:r>
              <a:rPr lang="ru-RU" sz="2200">
                <a:solidFill>
                  <a:schemeClr val="accent4">
                    <a:lumMod val="60000"/>
                    <a:lumOff val="40000"/>
                  </a:schemeClr>
                </a:solidFill>
                <a:latin typeface="+mj-lt"/>
              </a:rPr>
              <a:t>- Представь, что сейчас осень. </a:t>
            </a:r>
            <a:br>
              <a:rPr lang="ru-RU" sz="2200">
                <a:solidFill>
                  <a:schemeClr val="accent4">
                    <a:lumMod val="60000"/>
                    <a:lumOff val="40000"/>
                  </a:schemeClr>
                </a:solidFill>
                <a:latin typeface="+mj-lt"/>
              </a:rPr>
            </a:br>
            <a:r>
              <a:rPr lang="ru-RU" sz="2200">
                <a:solidFill>
                  <a:schemeClr val="accent4">
                    <a:lumMod val="60000"/>
                    <a:lumOff val="40000"/>
                  </a:schemeClr>
                </a:solidFill>
                <a:latin typeface="+mj-lt"/>
              </a:rPr>
              <a:t>- Красные, желтые, оранжевые листья падают с деревьев. </a:t>
            </a:r>
            <a:br>
              <a:rPr lang="ru-RU" sz="2200">
                <a:solidFill>
                  <a:schemeClr val="accent4">
                    <a:lumMod val="60000"/>
                    <a:lumOff val="40000"/>
                  </a:schemeClr>
                </a:solidFill>
                <a:latin typeface="+mj-lt"/>
              </a:rPr>
            </a:br>
            <a:r>
              <a:rPr lang="ru-RU" sz="2200">
                <a:solidFill>
                  <a:schemeClr val="accent4">
                    <a:lumMod val="60000"/>
                    <a:lumOff val="40000"/>
                  </a:schemeClr>
                </a:solidFill>
                <a:latin typeface="+mj-lt"/>
              </a:rPr>
              <a:t>- Подул ветер - разбросал все листья по земле! </a:t>
            </a:r>
            <a:br>
              <a:rPr lang="ru-RU" sz="2200">
                <a:solidFill>
                  <a:schemeClr val="accent4">
                    <a:lumMod val="60000"/>
                    <a:lumOff val="40000"/>
                  </a:schemeClr>
                </a:solidFill>
                <a:latin typeface="+mj-lt"/>
              </a:rPr>
            </a:br>
            <a:r>
              <a:rPr lang="ru-RU" sz="2200">
                <a:solidFill>
                  <a:schemeClr val="accent4">
                    <a:lumMod val="60000"/>
                    <a:lumOff val="40000"/>
                  </a:schemeClr>
                </a:solidFill>
                <a:latin typeface="+mj-lt"/>
              </a:rPr>
              <a:t>- Давай сделаем ветер - подуем на листья!</a:t>
            </a:r>
          </a:p>
        </p:txBody>
      </p:sp>
      <p:sp>
        <p:nvSpPr>
          <p:cNvPr id="5" name="Прямоугольник 4"/>
          <p:cNvSpPr/>
          <p:nvPr/>
        </p:nvSpPr>
        <p:spPr>
          <a:xfrm>
            <a:off x="3571875" y="3294063"/>
            <a:ext cx="5346700" cy="1200150"/>
          </a:xfrm>
          <a:prstGeom prst="rect">
            <a:avLst/>
          </a:prstGeom>
        </p:spPr>
        <p:txBody>
          <a:bodyPr>
            <a:spAutoFit/>
          </a:bodyPr>
          <a:lstStyle/>
          <a:p>
            <a:pPr fontAlgn="auto">
              <a:spcBef>
                <a:spcPts val="0"/>
              </a:spcBef>
              <a:spcAft>
                <a:spcPts val="0"/>
              </a:spcAft>
              <a:defRPr/>
            </a:pPr>
            <a:r>
              <a:rPr lang="ru-RU">
                <a:latin typeface="+mj-lt"/>
              </a:rPr>
              <a:t>Взрослый вместе с ребёнком дует на листья, пока все листочки не окажутся на полу. </a:t>
            </a:r>
            <a:br>
              <a:rPr lang="ru-RU">
                <a:latin typeface="+mj-lt"/>
              </a:rPr>
            </a:br>
            <a:r>
              <a:rPr lang="ru-RU" spc="-20">
                <a:latin typeface="+mj-lt"/>
              </a:rPr>
              <a:t>При этом необходимо следить за правильностью </a:t>
            </a:r>
            <a:r>
              <a:rPr lang="ru-RU">
                <a:latin typeface="+mj-lt"/>
              </a:rPr>
              <a:t>осуществления ротового выдоха.</a:t>
            </a:r>
          </a:p>
        </p:txBody>
      </p:sp>
      <p:pic>
        <p:nvPicPr>
          <p:cNvPr id="15366" name="Рисунок 88" descr="d0bbd0b8d181d182d0bed0bfd0b0d0b4"/>
          <p:cNvPicPr>
            <a:picLocks noChangeAspect="1" noChangeArrowheads="1"/>
          </p:cNvPicPr>
          <p:nvPr/>
        </p:nvPicPr>
        <p:blipFill>
          <a:blip r:embed="rId2"/>
          <a:srcRect/>
          <a:stretch>
            <a:fillRect/>
          </a:stretch>
        </p:blipFill>
        <p:spPr bwMode="auto">
          <a:xfrm>
            <a:off x="247650" y="1747838"/>
            <a:ext cx="3140075" cy="298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Снег идёт!</a:t>
            </a:r>
            <a:endParaRPr lang="ru-RU"/>
          </a:p>
        </p:txBody>
      </p:sp>
      <p:sp>
        <p:nvSpPr>
          <p:cNvPr id="3" name="Содержимое 2"/>
          <p:cNvSpPr>
            <a:spLocks noGrp="1"/>
          </p:cNvSpPr>
          <p:nvPr>
            <p:ph idx="1"/>
          </p:nvPr>
        </p:nvSpPr>
        <p:spPr>
          <a:xfrm>
            <a:off x="4572000" y="1776413"/>
            <a:ext cx="3616325" cy="520700"/>
          </a:xfrm>
        </p:spPr>
        <p:txBody>
          <a:bodyPr>
            <a:noAutofit/>
          </a:bodyPr>
          <a:lstStyle/>
          <a:p>
            <a:pPr marL="548640" indent="-411480"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кусочки ваты.</a:t>
            </a:r>
            <a:endParaRPr lang="ru-RU" sz="1800">
              <a:latin typeface="+mj-lt"/>
            </a:endParaRPr>
          </a:p>
        </p:txBody>
      </p:sp>
      <p:sp>
        <p:nvSpPr>
          <p:cNvPr id="16388" name="Rectangle 1"/>
          <p:cNvSpPr>
            <a:spLocks noChangeArrowheads="1"/>
          </p:cNvSpPr>
          <p:nvPr/>
        </p:nvSpPr>
        <p:spPr bwMode="auto">
          <a:xfrm>
            <a:off x="3989388" y="2732088"/>
            <a:ext cx="4770437" cy="923925"/>
          </a:xfrm>
          <a:prstGeom prst="rect">
            <a:avLst/>
          </a:prstGeom>
          <a:noFill/>
          <a:ln w="9525">
            <a:noFill/>
            <a:miter lim="800000"/>
            <a:headEnd/>
            <a:tailEnd/>
          </a:ln>
        </p:spPr>
        <p:txBody>
          <a:bodyPr anchor="ctr">
            <a:spAutoFit/>
          </a:bodyPr>
          <a:lstStyle/>
          <a:p>
            <a:pPr algn="ctr"/>
            <a:r>
              <a:rPr lang="ru-RU">
                <a:ea typeface="Calibri" pitchFamily="34" charset="0"/>
                <a:cs typeface="Arial" charset="0"/>
              </a:rPr>
              <a:t>Взрослый раскладывает на столе </a:t>
            </a:r>
            <a:br>
              <a:rPr lang="ru-RU">
                <a:ea typeface="Calibri" pitchFamily="34" charset="0"/>
                <a:cs typeface="Arial" charset="0"/>
              </a:rPr>
            </a:br>
            <a:r>
              <a:rPr lang="ru-RU">
                <a:ea typeface="Calibri" pitchFamily="34" charset="0"/>
                <a:cs typeface="Arial" charset="0"/>
              </a:rPr>
              <a:t>кусочки ваты, </a:t>
            </a:r>
            <a:br>
              <a:rPr lang="ru-RU">
                <a:ea typeface="Calibri" pitchFamily="34" charset="0"/>
                <a:cs typeface="Arial" charset="0"/>
              </a:rPr>
            </a:br>
            <a:r>
              <a:rPr lang="ru-RU">
                <a:ea typeface="Calibri" pitchFamily="34" charset="0"/>
                <a:cs typeface="Arial" charset="0"/>
              </a:rPr>
              <a:t>напоминает про зиму.</a:t>
            </a:r>
          </a:p>
        </p:txBody>
      </p:sp>
      <p:sp>
        <p:nvSpPr>
          <p:cNvPr id="5" name="Прямоугольник 4"/>
          <p:cNvSpPr/>
          <p:nvPr/>
        </p:nvSpPr>
        <p:spPr>
          <a:xfrm>
            <a:off x="2224088" y="5235575"/>
            <a:ext cx="4686300" cy="1200150"/>
          </a:xfrm>
          <a:prstGeom prst="rect">
            <a:avLst/>
          </a:prstGeom>
        </p:spPr>
        <p:txBody>
          <a:bodyPr>
            <a:spAutoFit/>
          </a:bodyPr>
          <a:lstStyle/>
          <a:p>
            <a:pPr fontAlgn="auto">
              <a:spcBef>
                <a:spcPts val="0"/>
              </a:spcBef>
              <a:spcAft>
                <a:spcPts val="0"/>
              </a:spcAft>
              <a:defRPr/>
            </a:pPr>
            <a:r>
              <a:rPr lang="ru-RU" sz="2400">
                <a:solidFill>
                  <a:schemeClr val="accent4">
                    <a:lumMod val="40000"/>
                    <a:lumOff val="60000"/>
                  </a:schemeClr>
                </a:solidFill>
                <a:latin typeface="+mj-lt"/>
              </a:rPr>
              <a:t>- Представь, что сейчас зима. </a:t>
            </a:r>
            <a:br>
              <a:rPr lang="ru-RU" sz="2400">
                <a:solidFill>
                  <a:schemeClr val="accent4">
                    <a:lumMod val="40000"/>
                    <a:lumOff val="60000"/>
                  </a:schemeClr>
                </a:solidFill>
                <a:latin typeface="+mj-lt"/>
              </a:rPr>
            </a:br>
            <a:r>
              <a:rPr lang="ru-RU" sz="2400">
                <a:solidFill>
                  <a:schemeClr val="accent4">
                    <a:lumMod val="40000"/>
                    <a:lumOff val="60000"/>
                  </a:schemeClr>
                </a:solidFill>
                <a:latin typeface="+mj-lt"/>
              </a:rPr>
              <a:t>- На улице снежок падает. </a:t>
            </a:r>
            <a:br>
              <a:rPr lang="ru-RU" sz="2400">
                <a:solidFill>
                  <a:schemeClr val="accent4">
                    <a:lumMod val="40000"/>
                    <a:lumOff val="60000"/>
                  </a:schemeClr>
                </a:solidFill>
                <a:latin typeface="+mj-lt"/>
              </a:rPr>
            </a:br>
            <a:r>
              <a:rPr lang="ru-RU" sz="2400">
                <a:solidFill>
                  <a:schemeClr val="accent4">
                    <a:lumMod val="40000"/>
                    <a:lumOff val="60000"/>
                  </a:schemeClr>
                </a:solidFill>
                <a:latin typeface="+mj-lt"/>
              </a:rPr>
              <a:t>- Давай подуем на снежинки!</a:t>
            </a:r>
          </a:p>
        </p:txBody>
      </p:sp>
      <p:pic>
        <p:nvPicPr>
          <p:cNvPr id="16390" name="Рисунок 91" descr="d181d0bdd0b5d0b3"/>
          <p:cNvPicPr>
            <a:picLocks noChangeAspect="1" noChangeArrowheads="1"/>
          </p:cNvPicPr>
          <p:nvPr/>
        </p:nvPicPr>
        <p:blipFill>
          <a:blip r:embed="rId2"/>
          <a:srcRect/>
          <a:stretch>
            <a:fillRect/>
          </a:stretch>
        </p:blipFill>
        <p:spPr bwMode="auto">
          <a:xfrm>
            <a:off x="268288" y="1541463"/>
            <a:ext cx="3471862" cy="3221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Одуванчик</a:t>
            </a:r>
            <a:endParaRPr lang="ru-RU"/>
          </a:p>
        </p:txBody>
      </p:sp>
      <p:sp>
        <p:nvSpPr>
          <p:cNvPr id="3" name="Содержимое 2"/>
          <p:cNvSpPr>
            <a:spLocks noGrp="1"/>
          </p:cNvSpPr>
          <p:nvPr>
            <p:ph idx="1"/>
          </p:nvPr>
        </p:nvSpPr>
        <p:spPr>
          <a:xfrm>
            <a:off x="4446588" y="1984375"/>
            <a:ext cx="4343400" cy="2713038"/>
          </a:xfrm>
        </p:spPr>
        <p:txBody>
          <a:bodyPr>
            <a:normAutofit/>
          </a:bodyPr>
          <a:lstStyle/>
          <a:p>
            <a:pPr marL="0" indent="0" eaLnBrk="1" fontAlgn="auto" hangingPunct="1">
              <a:lnSpc>
                <a:spcPct val="114000"/>
              </a:lnSpc>
              <a:spcAft>
                <a:spcPts val="0"/>
              </a:spcAft>
              <a:buClr>
                <a:schemeClr val="tx1">
                  <a:shade val="95000"/>
                </a:schemeClr>
              </a:buClr>
              <a:buFont typeface="Wingdings 2"/>
              <a:buNone/>
              <a:defRPr/>
            </a:pPr>
            <a:r>
              <a:rPr lang="ru-RU" sz="1800" smtClean="0">
                <a:latin typeface="+mj-lt"/>
              </a:rPr>
              <a:t>Игру проводят на воздухе – </a:t>
            </a:r>
            <a:br>
              <a:rPr lang="ru-RU" sz="1800" smtClean="0">
                <a:latin typeface="+mj-lt"/>
              </a:rPr>
            </a:br>
            <a:r>
              <a:rPr lang="ru-RU" sz="1800" smtClean="0">
                <a:latin typeface="+mj-lt"/>
              </a:rPr>
              <a:t>на полянке, где растут одуванчики. Предложите ребёнку найти среди желтых одуванчиков уже отцветшие и сорвать их. </a:t>
            </a:r>
            <a:br>
              <a:rPr lang="ru-RU" sz="1800" smtClean="0">
                <a:latin typeface="+mj-lt"/>
              </a:rPr>
            </a:br>
            <a:r>
              <a:rPr lang="ru-RU" sz="1800" smtClean="0">
                <a:latin typeface="+mj-lt"/>
              </a:rPr>
              <a:t>Затем покажите, </a:t>
            </a:r>
            <a:br>
              <a:rPr lang="ru-RU" sz="1800" smtClean="0">
                <a:latin typeface="+mj-lt"/>
              </a:rPr>
            </a:br>
            <a:r>
              <a:rPr lang="ru-RU" sz="1800" smtClean="0">
                <a:latin typeface="+mj-lt"/>
              </a:rPr>
              <a:t>как можно подуть на одуванчик,</a:t>
            </a:r>
            <a:br>
              <a:rPr lang="ru-RU" sz="1800" smtClean="0">
                <a:latin typeface="+mj-lt"/>
              </a:rPr>
            </a:br>
            <a:r>
              <a:rPr lang="ru-RU" sz="1800" smtClean="0">
                <a:latin typeface="+mj-lt"/>
              </a:rPr>
              <a:t> чтобы слетели все пушинки. </a:t>
            </a:r>
            <a:endParaRPr lang="ru-RU" sz="1800">
              <a:latin typeface="+mj-lt"/>
            </a:endParaRPr>
          </a:p>
        </p:txBody>
      </p:sp>
      <p:sp>
        <p:nvSpPr>
          <p:cNvPr id="4" name="Прямоугольник 3"/>
          <p:cNvSpPr/>
          <p:nvPr/>
        </p:nvSpPr>
        <p:spPr>
          <a:xfrm>
            <a:off x="425450" y="4738688"/>
            <a:ext cx="8208963" cy="1200150"/>
          </a:xfrm>
          <a:prstGeom prst="rect">
            <a:avLst/>
          </a:prstGeom>
        </p:spPr>
        <p:txBody>
          <a:bodyPr>
            <a:spAutoFit/>
          </a:bodyPr>
          <a:lstStyle/>
          <a:p>
            <a:pPr fontAlgn="auto">
              <a:spcBef>
                <a:spcPts val="0"/>
              </a:spcBef>
              <a:spcAft>
                <a:spcPts val="0"/>
              </a:spcAft>
              <a:defRPr/>
            </a:pPr>
            <a:r>
              <a:rPr lang="ru-RU" sz="2400">
                <a:solidFill>
                  <a:schemeClr val="accent4">
                    <a:lumMod val="40000"/>
                    <a:lumOff val="60000"/>
                  </a:schemeClr>
                </a:solidFill>
                <a:latin typeface="+mj-lt"/>
              </a:rPr>
              <a:t>- Давай подуем на одуванчики! </a:t>
            </a:r>
            <a:br>
              <a:rPr lang="ru-RU" sz="2400">
                <a:solidFill>
                  <a:schemeClr val="accent4">
                    <a:lumMod val="40000"/>
                    <a:lumOff val="60000"/>
                  </a:schemeClr>
                </a:solidFill>
                <a:latin typeface="+mj-lt"/>
              </a:rPr>
            </a:br>
            <a:r>
              <a:rPr lang="ru-RU" sz="2400">
                <a:solidFill>
                  <a:schemeClr val="accent4">
                    <a:lumMod val="40000"/>
                    <a:lumOff val="60000"/>
                  </a:schemeClr>
                </a:solidFill>
                <a:latin typeface="+mj-lt"/>
              </a:rPr>
              <a:t>- Дуй один раз, но сильно - чтобы все пушинки слетели. - Смотри, летят пушинки, как маленькие парашютики.</a:t>
            </a:r>
          </a:p>
        </p:txBody>
      </p:sp>
      <p:pic>
        <p:nvPicPr>
          <p:cNvPr id="17413" name="i-main-pic" descr="Картинка 49 из 1069">
            <a:hlinkClick r:id="rId2"/>
          </p:cNvPr>
          <p:cNvPicPr>
            <a:picLocks noChangeAspect="1" noChangeArrowheads="1"/>
          </p:cNvPicPr>
          <p:nvPr/>
        </p:nvPicPr>
        <p:blipFill>
          <a:blip r:embed="rId3"/>
          <a:srcRect/>
          <a:stretch>
            <a:fillRect/>
          </a:stretch>
        </p:blipFill>
        <p:spPr bwMode="auto">
          <a:xfrm>
            <a:off x="401638" y="1774825"/>
            <a:ext cx="3776662" cy="2838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Вертушка</a:t>
            </a:r>
            <a:endParaRPr lang="ru-RU"/>
          </a:p>
        </p:txBody>
      </p:sp>
      <p:sp>
        <p:nvSpPr>
          <p:cNvPr id="3" name="Содержимое 2"/>
          <p:cNvSpPr>
            <a:spLocks noGrp="1"/>
          </p:cNvSpPr>
          <p:nvPr>
            <p:ph idx="1"/>
          </p:nvPr>
        </p:nvSpPr>
        <p:spPr>
          <a:xfrm>
            <a:off x="873125" y="2025650"/>
            <a:ext cx="4167188" cy="363538"/>
          </a:xfrm>
        </p:spPr>
        <p:txBody>
          <a:bodyPr>
            <a:normAutofit lnSpcReduction="10000"/>
          </a:bodyPr>
          <a:lstStyle/>
          <a:p>
            <a:pPr marL="548640" indent="-411480"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игрушка-вертушка.</a:t>
            </a:r>
            <a:endParaRPr lang="ru-RU" sz="1800">
              <a:latin typeface="+mj-lt"/>
            </a:endParaRPr>
          </a:p>
        </p:txBody>
      </p:sp>
      <p:sp>
        <p:nvSpPr>
          <p:cNvPr id="4" name="Прямоугольник 3"/>
          <p:cNvSpPr/>
          <p:nvPr/>
        </p:nvSpPr>
        <p:spPr>
          <a:xfrm>
            <a:off x="342900" y="2828925"/>
            <a:ext cx="5383213" cy="1477963"/>
          </a:xfrm>
          <a:prstGeom prst="rect">
            <a:avLst/>
          </a:prstGeom>
        </p:spPr>
        <p:txBody>
          <a:bodyPr>
            <a:spAutoFit/>
          </a:bodyPr>
          <a:lstStyle/>
          <a:p>
            <a:pPr algn="ctr" fontAlgn="auto">
              <a:spcBef>
                <a:spcPts val="0"/>
              </a:spcBef>
              <a:spcAft>
                <a:spcPts val="0"/>
              </a:spcAft>
              <a:defRPr/>
            </a:pPr>
            <a:r>
              <a:rPr lang="ru-RU">
                <a:latin typeface="+mj-lt"/>
              </a:rPr>
              <a:t>Покажите ребенку вертушку. </a:t>
            </a:r>
            <a:br>
              <a:rPr lang="ru-RU">
                <a:latin typeface="+mj-lt"/>
              </a:rPr>
            </a:br>
            <a:r>
              <a:rPr lang="ru-RU">
                <a:latin typeface="+mj-lt"/>
              </a:rPr>
              <a:t>На улице продемонстрируйте, </a:t>
            </a:r>
            <a:br>
              <a:rPr lang="ru-RU">
                <a:latin typeface="+mj-lt"/>
              </a:rPr>
            </a:br>
            <a:r>
              <a:rPr lang="ru-RU">
                <a:latin typeface="+mj-lt"/>
              </a:rPr>
              <a:t>как она начинает вертеться от дуновения ветра. </a:t>
            </a:r>
            <a:br>
              <a:rPr lang="ru-RU">
                <a:latin typeface="+mj-lt"/>
              </a:rPr>
            </a:br>
            <a:r>
              <a:rPr lang="ru-RU">
                <a:latin typeface="+mj-lt"/>
              </a:rPr>
              <a:t>Затем предложите подуть на нее самостоятельно :</a:t>
            </a:r>
          </a:p>
        </p:txBody>
      </p:sp>
      <p:sp>
        <p:nvSpPr>
          <p:cNvPr id="5" name="Прямоугольник 4"/>
          <p:cNvSpPr/>
          <p:nvPr/>
        </p:nvSpPr>
        <p:spPr>
          <a:xfrm>
            <a:off x="717550" y="5273675"/>
            <a:ext cx="7594600" cy="1200150"/>
          </a:xfrm>
          <a:prstGeom prst="rect">
            <a:avLst/>
          </a:prstGeom>
        </p:spPr>
        <p:txBody>
          <a:bodyPr>
            <a:spAutoFit/>
          </a:bodyPr>
          <a:lstStyle/>
          <a:p>
            <a:pPr fontAlgn="auto">
              <a:spcBef>
                <a:spcPts val="0"/>
              </a:spcBef>
              <a:spcAft>
                <a:spcPts val="0"/>
              </a:spcAft>
              <a:defRPr/>
            </a:pPr>
            <a:r>
              <a:rPr lang="ru-RU" sz="2400">
                <a:solidFill>
                  <a:schemeClr val="accent4">
                    <a:lumMod val="40000"/>
                    <a:lumOff val="60000"/>
                  </a:schemeClr>
                </a:solidFill>
                <a:latin typeface="+mj-lt"/>
              </a:rPr>
              <a:t>- Давай сделаем ветер - подуем на вертушку. </a:t>
            </a:r>
            <a:br>
              <a:rPr lang="ru-RU" sz="2400">
                <a:solidFill>
                  <a:schemeClr val="accent4">
                    <a:lumMod val="40000"/>
                    <a:lumOff val="60000"/>
                  </a:schemeClr>
                </a:solidFill>
                <a:latin typeface="+mj-lt"/>
              </a:rPr>
            </a:br>
            <a:r>
              <a:rPr lang="ru-RU" sz="2400">
                <a:solidFill>
                  <a:schemeClr val="accent4">
                    <a:lumMod val="40000"/>
                    <a:lumOff val="60000"/>
                  </a:schemeClr>
                </a:solidFill>
                <a:latin typeface="+mj-lt"/>
              </a:rPr>
              <a:t>- Вот как завертелась! </a:t>
            </a:r>
            <a:br>
              <a:rPr lang="ru-RU" sz="2400">
                <a:solidFill>
                  <a:schemeClr val="accent4">
                    <a:lumMod val="40000"/>
                    <a:lumOff val="60000"/>
                  </a:schemeClr>
                </a:solidFill>
                <a:latin typeface="+mj-lt"/>
              </a:rPr>
            </a:br>
            <a:r>
              <a:rPr lang="ru-RU" sz="2400">
                <a:solidFill>
                  <a:schemeClr val="accent4">
                    <a:lumMod val="40000"/>
                    <a:lumOff val="60000"/>
                  </a:schemeClr>
                </a:solidFill>
                <a:latin typeface="+mj-lt"/>
              </a:rPr>
              <a:t>- Подуй еще сильнее - вертушка вертится быстрее.</a:t>
            </a:r>
          </a:p>
        </p:txBody>
      </p:sp>
      <p:pic>
        <p:nvPicPr>
          <p:cNvPr id="18438" name="Рисунок 12" descr="развитие дыхания"/>
          <p:cNvPicPr>
            <a:picLocks noChangeAspect="1" noChangeArrowheads="1"/>
          </p:cNvPicPr>
          <p:nvPr/>
        </p:nvPicPr>
        <p:blipFill>
          <a:blip r:embed="rId2"/>
          <a:srcRect/>
          <a:stretch>
            <a:fillRect/>
          </a:stretch>
        </p:blipFill>
        <p:spPr bwMode="auto">
          <a:xfrm>
            <a:off x="6110288" y="1444625"/>
            <a:ext cx="2484437" cy="3373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Песня ветра</a:t>
            </a:r>
            <a:endParaRPr lang="ru-RU"/>
          </a:p>
        </p:txBody>
      </p:sp>
      <p:sp>
        <p:nvSpPr>
          <p:cNvPr id="3" name="Содержимое 2"/>
          <p:cNvSpPr>
            <a:spLocks noGrp="1"/>
          </p:cNvSpPr>
          <p:nvPr>
            <p:ph idx="1"/>
          </p:nvPr>
        </p:nvSpPr>
        <p:spPr>
          <a:xfrm>
            <a:off x="3346450" y="2057400"/>
            <a:ext cx="4654550" cy="738188"/>
          </a:xfrm>
        </p:spPr>
        <p:txBody>
          <a:bodyPr>
            <a:noAutofit/>
          </a:bodyPr>
          <a:lstStyle/>
          <a:p>
            <a:pPr marL="0" indent="0" algn="ctr"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a:t>
            </a:r>
            <a:br>
              <a:rPr lang="ru-RU" sz="1800" smtClean="0">
                <a:latin typeface="+mj-lt"/>
              </a:rPr>
            </a:br>
            <a:r>
              <a:rPr lang="ru-RU" sz="1800" smtClean="0">
                <a:latin typeface="+mj-lt"/>
              </a:rPr>
              <a:t>китайский колокольчик "песня ветра".</a:t>
            </a:r>
            <a:endParaRPr lang="ru-RU" sz="1800">
              <a:latin typeface="+mj-lt"/>
            </a:endParaRPr>
          </a:p>
        </p:txBody>
      </p:sp>
      <p:sp>
        <p:nvSpPr>
          <p:cNvPr id="4" name="Прямоугольник 3"/>
          <p:cNvSpPr/>
          <p:nvPr/>
        </p:nvSpPr>
        <p:spPr>
          <a:xfrm>
            <a:off x="2784475" y="3368675"/>
            <a:ext cx="5776913" cy="2862263"/>
          </a:xfrm>
          <a:prstGeom prst="rect">
            <a:avLst/>
          </a:prstGeom>
        </p:spPr>
        <p:txBody>
          <a:bodyPr>
            <a:spAutoFit/>
          </a:bodyPr>
          <a:lstStyle/>
          <a:p>
            <a:pPr algn="ctr" fontAlgn="auto">
              <a:spcBef>
                <a:spcPts val="0"/>
              </a:spcBef>
              <a:spcAft>
                <a:spcPts val="0"/>
              </a:spcAft>
              <a:defRPr/>
            </a:pPr>
            <a:r>
              <a:rPr lang="ru-RU">
                <a:latin typeface="+mj-lt"/>
              </a:rPr>
              <a:t>Подвесьте колокольчик </a:t>
            </a:r>
            <a:br>
              <a:rPr lang="ru-RU">
                <a:latin typeface="+mj-lt"/>
              </a:rPr>
            </a:br>
            <a:r>
              <a:rPr lang="ru-RU">
                <a:latin typeface="+mj-lt"/>
              </a:rPr>
              <a:t>на удобном для ребенка расстоянии </a:t>
            </a:r>
            <a:br>
              <a:rPr lang="ru-RU">
                <a:latin typeface="+mj-lt"/>
              </a:rPr>
            </a:br>
            <a:r>
              <a:rPr lang="ru-RU">
                <a:latin typeface="+mj-lt"/>
              </a:rPr>
              <a:t>(на уровне лица стоящего ребенка) </a:t>
            </a:r>
            <a:br>
              <a:rPr lang="ru-RU">
                <a:latin typeface="+mj-lt"/>
              </a:rPr>
            </a:br>
            <a:r>
              <a:rPr lang="ru-RU">
                <a:latin typeface="+mj-lt"/>
              </a:rPr>
              <a:t>и предложите подуть на него. </a:t>
            </a:r>
            <a:br>
              <a:rPr lang="ru-RU">
                <a:latin typeface="+mj-lt"/>
              </a:rPr>
            </a:br>
            <a:endParaRPr lang="ru-RU">
              <a:latin typeface="+mj-lt"/>
            </a:endParaRPr>
          </a:p>
          <a:p>
            <a:pPr algn="ctr" fontAlgn="auto">
              <a:spcBef>
                <a:spcPts val="0"/>
              </a:spcBef>
              <a:spcAft>
                <a:spcPts val="0"/>
              </a:spcAft>
              <a:defRPr/>
            </a:pPr>
            <a:r>
              <a:rPr lang="ru-RU">
                <a:latin typeface="+mj-lt"/>
              </a:rPr>
              <a:t>Обратите внимание на то, </a:t>
            </a:r>
            <a:br>
              <a:rPr lang="ru-RU">
                <a:latin typeface="+mj-lt"/>
              </a:rPr>
            </a:br>
            <a:r>
              <a:rPr lang="ru-RU">
                <a:latin typeface="+mj-lt"/>
              </a:rPr>
              <a:t>какой мелодичный получается звук. </a:t>
            </a:r>
          </a:p>
          <a:p>
            <a:pPr algn="ctr" fontAlgn="auto">
              <a:spcBef>
                <a:spcPts val="0"/>
              </a:spcBef>
              <a:spcAft>
                <a:spcPts val="0"/>
              </a:spcAft>
              <a:defRPr/>
            </a:pPr>
            <a:endParaRPr lang="ru-RU">
              <a:latin typeface="+mj-lt"/>
            </a:endParaRPr>
          </a:p>
          <a:p>
            <a:pPr algn="ctr" fontAlgn="auto">
              <a:spcBef>
                <a:spcPts val="0"/>
              </a:spcBef>
              <a:spcAft>
                <a:spcPts val="0"/>
              </a:spcAft>
              <a:defRPr/>
            </a:pPr>
            <a:r>
              <a:rPr lang="ru-RU">
                <a:latin typeface="+mj-lt"/>
              </a:rPr>
              <a:t>Затем предложите подуть сильнее </a:t>
            </a:r>
            <a:br>
              <a:rPr lang="ru-RU">
                <a:latin typeface="+mj-lt"/>
              </a:rPr>
            </a:br>
            <a:r>
              <a:rPr lang="ru-RU">
                <a:latin typeface="+mj-lt"/>
              </a:rPr>
              <a:t>- звук стал громче</a:t>
            </a:r>
          </a:p>
        </p:txBody>
      </p:sp>
      <p:pic>
        <p:nvPicPr>
          <p:cNvPr id="19461" name="Рисунок 13" descr="развитие дыхания"/>
          <p:cNvPicPr>
            <a:picLocks noChangeAspect="1" noChangeArrowheads="1"/>
          </p:cNvPicPr>
          <p:nvPr/>
        </p:nvPicPr>
        <p:blipFill>
          <a:blip r:embed="rId2"/>
          <a:srcRect/>
          <a:stretch>
            <a:fillRect/>
          </a:stretch>
        </p:blipFill>
        <p:spPr bwMode="auto">
          <a:xfrm>
            <a:off x="450850" y="1860550"/>
            <a:ext cx="1981200" cy="4586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Катись, карандаш!</a:t>
            </a:r>
            <a:endParaRPr lang="ru-RU"/>
          </a:p>
        </p:txBody>
      </p:sp>
      <p:sp>
        <p:nvSpPr>
          <p:cNvPr id="3" name="Содержимое 2"/>
          <p:cNvSpPr>
            <a:spLocks noGrp="1"/>
          </p:cNvSpPr>
          <p:nvPr>
            <p:ph idx="1"/>
          </p:nvPr>
        </p:nvSpPr>
        <p:spPr>
          <a:xfrm>
            <a:off x="217488" y="1600200"/>
            <a:ext cx="5902325" cy="976313"/>
          </a:xfrm>
        </p:spPr>
        <p:txBody>
          <a:bodyPr>
            <a:normAutofit/>
          </a:bodyPr>
          <a:lstStyle/>
          <a:p>
            <a:pPr marL="0" indent="0" algn="ctr"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a:t>
            </a:r>
            <a:br>
              <a:rPr lang="ru-RU" sz="1800" smtClean="0">
                <a:latin typeface="+mj-lt"/>
              </a:rPr>
            </a:br>
            <a:r>
              <a:rPr lang="ru-RU" sz="1800" smtClean="0">
                <a:latin typeface="+mj-lt"/>
              </a:rPr>
              <a:t>карандаши с гладкой или ребристой поверхностью. </a:t>
            </a:r>
            <a:endParaRPr lang="ru-RU" sz="1800">
              <a:latin typeface="+mj-lt"/>
            </a:endParaRPr>
          </a:p>
        </p:txBody>
      </p:sp>
      <p:sp>
        <p:nvSpPr>
          <p:cNvPr id="4" name="Прямоугольник 3"/>
          <p:cNvSpPr/>
          <p:nvPr/>
        </p:nvSpPr>
        <p:spPr>
          <a:xfrm>
            <a:off x="134938" y="2587625"/>
            <a:ext cx="6099175" cy="3736975"/>
          </a:xfrm>
          <a:prstGeom prst="rect">
            <a:avLst/>
          </a:prstGeom>
        </p:spPr>
        <p:txBody>
          <a:bodyPr>
            <a:spAutoFit/>
          </a:bodyPr>
          <a:lstStyle/>
          <a:p>
            <a:pPr algn="ctr" fontAlgn="auto">
              <a:lnSpc>
                <a:spcPct val="114000"/>
              </a:lnSpc>
              <a:spcBef>
                <a:spcPts val="800"/>
              </a:spcBef>
              <a:spcAft>
                <a:spcPts val="0"/>
              </a:spcAft>
              <a:defRPr/>
            </a:pPr>
            <a:r>
              <a:rPr lang="ru-RU">
                <a:latin typeface="+mj-lt"/>
              </a:rPr>
              <a:t>Ребенок сидит за столом. </a:t>
            </a:r>
          </a:p>
          <a:p>
            <a:pPr algn="ctr" fontAlgn="auto">
              <a:lnSpc>
                <a:spcPct val="114000"/>
              </a:lnSpc>
              <a:spcBef>
                <a:spcPts val="800"/>
              </a:spcBef>
              <a:spcAft>
                <a:spcPts val="0"/>
              </a:spcAft>
              <a:defRPr/>
            </a:pPr>
            <a:r>
              <a:rPr lang="ru-RU">
                <a:latin typeface="+mj-lt"/>
              </a:rPr>
              <a:t>На расстоянии 20 см от ребенка положите карандаш.</a:t>
            </a:r>
          </a:p>
          <a:p>
            <a:pPr algn="ctr" fontAlgn="auto">
              <a:lnSpc>
                <a:spcPct val="114000"/>
              </a:lnSpc>
              <a:spcBef>
                <a:spcPts val="800"/>
              </a:spcBef>
              <a:spcAft>
                <a:spcPts val="0"/>
              </a:spcAft>
              <a:defRPr/>
            </a:pPr>
            <a:r>
              <a:rPr lang="ru-RU">
                <a:latin typeface="+mj-lt"/>
              </a:rPr>
              <a:t>Взрослый показывает, как с силой дуть на карандаш, </a:t>
            </a:r>
            <a:br>
              <a:rPr lang="ru-RU">
                <a:latin typeface="+mj-lt"/>
              </a:rPr>
            </a:br>
            <a:r>
              <a:rPr lang="ru-RU">
                <a:latin typeface="+mj-lt"/>
              </a:rPr>
              <a:t>чтобы он укатился на противоположный конец стола.</a:t>
            </a:r>
          </a:p>
          <a:p>
            <a:pPr algn="ctr" fontAlgn="auto">
              <a:lnSpc>
                <a:spcPct val="114000"/>
              </a:lnSpc>
              <a:spcBef>
                <a:spcPts val="800"/>
              </a:spcBef>
              <a:spcAft>
                <a:spcPts val="0"/>
              </a:spcAft>
              <a:defRPr/>
            </a:pPr>
            <a:r>
              <a:rPr lang="ru-RU">
                <a:latin typeface="+mj-lt"/>
              </a:rPr>
              <a:t>Затем предлагает ребенку подуть на карандаш. </a:t>
            </a:r>
          </a:p>
          <a:p>
            <a:pPr algn="ctr" fontAlgn="auto">
              <a:lnSpc>
                <a:spcPct val="114000"/>
              </a:lnSpc>
              <a:spcBef>
                <a:spcPts val="800"/>
              </a:spcBef>
              <a:spcAft>
                <a:spcPts val="0"/>
              </a:spcAft>
              <a:defRPr/>
            </a:pPr>
            <a:r>
              <a:rPr lang="ru-RU">
                <a:latin typeface="+mj-lt"/>
              </a:rPr>
              <a:t>Второй участник игры ловит карандаш на противоположном конце стола. </a:t>
            </a:r>
          </a:p>
          <a:p>
            <a:pPr algn="ctr" fontAlgn="auto">
              <a:lnSpc>
                <a:spcPct val="114000"/>
              </a:lnSpc>
              <a:spcBef>
                <a:spcPts val="800"/>
              </a:spcBef>
              <a:spcAft>
                <a:spcPts val="0"/>
              </a:spcAft>
              <a:defRPr/>
            </a:pPr>
            <a:r>
              <a:rPr lang="ru-RU">
                <a:latin typeface="+mj-lt"/>
              </a:rPr>
              <a:t>Можно продолжить игру, сидя напротив друг друга</a:t>
            </a:r>
            <a:br>
              <a:rPr lang="ru-RU">
                <a:latin typeface="+mj-lt"/>
              </a:rPr>
            </a:br>
            <a:r>
              <a:rPr lang="ru-RU">
                <a:latin typeface="+mj-lt"/>
              </a:rPr>
              <a:t>и перекатывая друг другу карандаш </a:t>
            </a:r>
            <a:br>
              <a:rPr lang="ru-RU">
                <a:latin typeface="+mj-lt"/>
              </a:rPr>
            </a:br>
            <a:r>
              <a:rPr lang="ru-RU">
                <a:latin typeface="+mj-lt"/>
              </a:rPr>
              <a:t>с одного конца стола на другой.</a:t>
            </a:r>
          </a:p>
        </p:txBody>
      </p:sp>
      <p:pic>
        <p:nvPicPr>
          <p:cNvPr id="20485" name="i-main-pic" descr="Картинка 19 из 131566">
            <a:hlinkClick r:id="rId2"/>
          </p:cNvPr>
          <p:cNvPicPr>
            <a:picLocks noChangeAspect="1" noChangeArrowheads="1"/>
          </p:cNvPicPr>
          <p:nvPr/>
        </p:nvPicPr>
        <p:blipFill>
          <a:blip r:embed="rId3" r:link="rId4"/>
          <a:srcRect l="10663" t="7117" r="12563" b="3894"/>
          <a:stretch>
            <a:fillRect/>
          </a:stretch>
        </p:blipFill>
        <p:spPr bwMode="auto">
          <a:xfrm>
            <a:off x="6357938" y="1797050"/>
            <a:ext cx="2401887" cy="4395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Футбол</a:t>
            </a:r>
            <a:endParaRPr lang="ru-RU"/>
          </a:p>
        </p:txBody>
      </p:sp>
      <p:sp>
        <p:nvSpPr>
          <p:cNvPr id="3" name="Содержимое 2"/>
          <p:cNvSpPr>
            <a:spLocks noGrp="1"/>
          </p:cNvSpPr>
          <p:nvPr>
            <p:ph idx="1"/>
          </p:nvPr>
        </p:nvSpPr>
        <p:spPr>
          <a:xfrm>
            <a:off x="457200" y="1600200"/>
            <a:ext cx="8229600" cy="539750"/>
          </a:xfrm>
        </p:spPr>
        <p:txBody>
          <a:bodyPr>
            <a:normAutofit/>
          </a:bodyPr>
          <a:lstStyle/>
          <a:p>
            <a:pPr marL="548640" indent="-411480" algn="ctr"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легкий пластмассовый шарик.</a:t>
            </a:r>
            <a:endParaRPr lang="ru-RU" sz="1800">
              <a:latin typeface="+mj-lt"/>
            </a:endParaRPr>
          </a:p>
        </p:txBody>
      </p:sp>
      <p:sp>
        <p:nvSpPr>
          <p:cNvPr id="4" name="Прямоугольник 3"/>
          <p:cNvSpPr/>
          <p:nvPr/>
        </p:nvSpPr>
        <p:spPr>
          <a:xfrm>
            <a:off x="3532188" y="2389188"/>
            <a:ext cx="5237162" cy="2179637"/>
          </a:xfrm>
          <a:prstGeom prst="rect">
            <a:avLst/>
          </a:prstGeom>
        </p:spPr>
        <p:txBody>
          <a:bodyPr>
            <a:spAutoFit/>
          </a:bodyPr>
          <a:lstStyle/>
          <a:p>
            <a:pPr algn="ctr" fontAlgn="auto">
              <a:spcBef>
                <a:spcPts val="0"/>
              </a:spcBef>
              <a:spcAft>
                <a:spcPts val="0"/>
              </a:spcAft>
              <a:defRPr/>
            </a:pPr>
            <a:r>
              <a:rPr lang="ru-RU" b="1" i="1">
                <a:latin typeface="+mj-lt"/>
              </a:rPr>
              <a:t>Ход игры:</a:t>
            </a:r>
            <a:r>
              <a:rPr lang="ru-RU">
                <a:latin typeface="+mj-lt"/>
              </a:rPr>
              <a:t> </a:t>
            </a:r>
          </a:p>
          <a:p>
            <a:pPr fontAlgn="auto">
              <a:lnSpc>
                <a:spcPct val="114000"/>
              </a:lnSpc>
              <a:spcBef>
                <a:spcPts val="600"/>
              </a:spcBef>
              <a:spcAft>
                <a:spcPts val="0"/>
              </a:spcAft>
              <a:defRPr/>
            </a:pPr>
            <a:r>
              <a:rPr lang="ru-RU">
                <a:latin typeface="+mj-lt"/>
              </a:rPr>
              <a:t>Прочертите на столе линию. </a:t>
            </a:r>
          </a:p>
          <a:p>
            <a:pPr fontAlgn="auto">
              <a:lnSpc>
                <a:spcPct val="114000"/>
              </a:lnSpc>
              <a:spcBef>
                <a:spcPts val="600"/>
              </a:spcBef>
              <a:spcAft>
                <a:spcPts val="0"/>
              </a:spcAft>
              <a:defRPr/>
            </a:pPr>
            <a:r>
              <a:rPr lang="ru-RU">
                <a:latin typeface="+mj-lt"/>
              </a:rPr>
              <a:t>Кубиками (или с помощью коробочек) обозначьте ворота. </a:t>
            </a:r>
          </a:p>
          <a:p>
            <a:pPr fontAlgn="auto">
              <a:lnSpc>
                <a:spcPct val="114000"/>
              </a:lnSpc>
              <a:spcBef>
                <a:spcPts val="600"/>
              </a:spcBef>
              <a:spcAft>
                <a:spcPts val="0"/>
              </a:spcAft>
              <a:defRPr/>
            </a:pPr>
            <a:r>
              <a:rPr lang="ru-RU">
                <a:latin typeface="+mj-lt"/>
              </a:rPr>
              <a:t>Затем возьмите шарик и положите на середину стола (на линии). </a:t>
            </a:r>
          </a:p>
        </p:txBody>
      </p:sp>
      <p:pic>
        <p:nvPicPr>
          <p:cNvPr id="21509" name="Picture 2" descr="sport026"/>
          <p:cNvPicPr>
            <a:picLocks noChangeAspect="1" noChangeArrowheads="1"/>
          </p:cNvPicPr>
          <p:nvPr/>
        </p:nvPicPr>
        <p:blipFill>
          <a:blip r:embed="rId2" r:link="rId3"/>
          <a:srcRect/>
          <a:stretch>
            <a:fillRect/>
          </a:stretch>
        </p:blipFill>
        <p:spPr bwMode="auto">
          <a:xfrm>
            <a:off x="200025" y="2808288"/>
            <a:ext cx="3727450" cy="3727450"/>
          </a:xfrm>
          <a:prstGeom prst="rect">
            <a:avLst/>
          </a:prstGeom>
          <a:noFill/>
          <a:ln w="9525">
            <a:noFill/>
            <a:miter lim="800000"/>
            <a:headEnd/>
            <a:tailEnd/>
          </a:ln>
        </p:spPr>
      </p:pic>
      <p:sp>
        <p:nvSpPr>
          <p:cNvPr id="6" name="Прямоугольник 5"/>
          <p:cNvSpPr/>
          <p:nvPr/>
        </p:nvSpPr>
        <p:spPr>
          <a:xfrm>
            <a:off x="4197350" y="5226050"/>
            <a:ext cx="4572000" cy="1016000"/>
          </a:xfrm>
          <a:prstGeom prst="rect">
            <a:avLst/>
          </a:prstGeom>
        </p:spPr>
        <p:txBody>
          <a:bodyPr>
            <a:spAutoFit/>
          </a:bodyPr>
          <a:lstStyle/>
          <a:p>
            <a:pPr algn="ctr" fontAlgn="auto">
              <a:spcBef>
                <a:spcPts val="0"/>
              </a:spcBef>
              <a:spcAft>
                <a:spcPts val="0"/>
              </a:spcAft>
              <a:defRPr/>
            </a:pPr>
            <a:r>
              <a:rPr lang="ru-RU" sz="2000">
                <a:latin typeface="+mj-lt"/>
              </a:rPr>
              <a:t>И поиграйте с ребенком в футбол. </a:t>
            </a:r>
            <a:br>
              <a:rPr lang="ru-RU" sz="2000">
                <a:latin typeface="+mj-lt"/>
              </a:rPr>
            </a:br>
            <a:r>
              <a:rPr lang="ru-RU" sz="2000">
                <a:latin typeface="+mj-lt"/>
              </a:rPr>
              <a:t>Ребенок должен дуть на шарик, стараясь загнать его в ворота.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54"/>
            <a:ext cx="8229600" cy="940983"/>
          </a:xfrm>
        </p:spPr>
        <p:txBody>
          <a:bodyPr>
            <a:normAutofit fontScale="90000"/>
          </a:bodyPr>
          <a:lstStyle/>
          <a:p>
            <a:pPr eaLnBrk="1" fontAlgn="auto" hangingPunct="1">
              <a:spcAft>
                <a:spcPts val="0"/>
              </a:spcAft>
              <a:defRPr/>
            </a:pPr>
            <a:r>
              <a:rPr lang="ru-RU" sz="6700" smtClean="0"/>
              <a:t>Зачем это нужно?</a:t>
            </a:r>
            <a:endParaRPr lang="ru-RU"/>
          </a:p>
        </p:txBody>
      </p:sp>
      <p:sp>
        <p:nvSpPr>
          <p:cNvPr id="3" name="Содержимое 2"/>
          <p:cNvSpPr>
            <a:spLocks noGrp="1"/>
          </p:cNvSpPr>
          <p:nvPr>
            <p:ph idx="1"/>
          </p:nvPr>
        </p:nvSpPr>
        <p:spPr>
          <a:xfrm>
            <a:off x="379413" y="1600200"/>
            <a:ext cx="8307387" cy="4708525"/>
          </a:xfrm>
        </p:spPr>
        <p:txBody>
          <a:bodyPr>
            <a:noAutofit/>
          </a:bodyPr>
          <a:lstStyle/>
          <a:p>
            <a:pPr marL="0" indent="0" algn="just" eaLnBrk="1" fontAlgn="auto" hangingPunct="1">
              <a:lnSpc>
                <a:spcPct val="134000"/>
              </a:lnSpc>
              <a:spcBef>
                <a:spcPts val="1200"/>
              </a:spcBef>
              <a:spcAft>
                <a:spcPts val="0"/>
              </a:spcAft>
              <a:buClr>
                <a:schemeClr val="tx1">
                  <a:shade val="95000"/>
                </a:schemeClr>
              </a:buClr>
              <a:buFont typeface="Wingdings 2"/>
              <a:buNone/>
              <a:defRPr/>
            </a:pPr>
            <a:r>
              <a:rPr lang="ru-RU" sz="1800" smtClean="0">
                <a:solidFill>
                  <a:schemeClr val="accent4">
                    <a:lumMod val="40000"/>
                    <a:lumOff val="60000"/>
                  </a:schemeClr>
                </a:solidFill>
                <a:effectLst>
                  <a:outerShdw blurRad="38100" dist="38100" dir="2700000" algn="tl">
                    <a:srgbClr val="000000">
                      <a:alpha val="43137"/>
                    </a:srgbClr>
                  </a:outerShdw>
                </a:effectLst>
                <a:latin typeface="+mj-lt"/>
              </a:rPr>
              <a:t>Особенности речи, её плавность и громкость, очень сильно зависят от речевого дыхания. Многие думают, что для правильного произношения звуков достаточно тренировать органы артикуляции. Однако при нарушенном произношении звуков у детей часто нарушается речевое дыхание, и если не уделять дыхательной гимнастике должного внимания, то правильного произношения можно так и не добиться. </a:t>
            </a:r>
          </a:p>
          <a:p>
            <a:pPr marL="0" indent="0" algn="just" eaLnBrk="1" fontAlgn="auto" hangingPunct="1">
              <a:lnSpc>
                <a:spcPct val="134000"/>
              </a:lnSpc>
              <a:spcBef>
                <a:spcPts val="1200"/>
              </a:spcBef>
              <a:spcAft>
                <a:spcPts val="0"/>
              </a:spcAft>
              <a:buClr>
                <a:schemeClr val="tx1">
                  <a:shade val="95000"/>
                </a:schemeClr>
              </a:buClr>
              <a:buFont typeface="Wingdings 2"/>
              <a:buNone/>
              <a:defRPr/>
            </a:pPr>
            <a:r>
              <a:rPr lang="ru-RU" sz="1800" smtClean="0">
                <a:solidFill>
                  <a:schemeClr val="accent4">
                    <a:lumMod val="40000"/>
                    <a:lumOff val="60000"/>
                  </a:schemeClr>
                </a:solidFill>
                <a:effectLst>
                  <a:outerShdw blurRad="38100" dist="38100" dir="2700000" algn="tl">
                    <a:srgbClr val="000000">
                      <a:alpha val="43137"/>
                    </a:srgbClr>
                  </a:outerShdw>
                </a:effectLst>
                <a:latin typeface="+mj-lt"/>
              </a:rPr>
              <a:t>Звуки речи образуются на выдохе. Источником их образования является воздушная струя, выходящая из легких через гортань, глотку, полость рта или носа наружу. Правильное речевое дыхание обеспечивает нормальное звукообразование, создает условия для поддержания нормальной громкости речи, четкого соблюдения пауз, сохранения плавности речи и интонационной выразительности. </a:t>
            </a:r>
            <a:endParaRPr lang="ru-RU" sz="1800">
              <a:solidFill>
                <a:schemeClr val="accent4">
                  <a:lumMod val="40000"/>
                  <a:lumOff val="60000"/>
                </a:schemeClr>
              </a:solidFill>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par>
                          <p:cTn id="10" fill="hold">
                            <p:stCondLst>
                              <p:cond delay="3750"/>
                            </p:stCondLst>
                            <p:childTnLst>
                              <p:par>
                                <p:cTn id="11" presetID="42"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3000"/>
                                        <p:tgtEl>
                                          <p:spTgt spid="3">
                                            <p:txEl>
                                              <p:pRg st="0" end="0"/>
                                            </p:txEl>
                                          </p:spTgt>
                                        </p:tgtEl>
                                      </p:cBhvr>
                                    </p:animEffect>
                                    <p:anim calcmode="lin" valueType="num">
                                      <p:cBhvr>
                                        <p:cTn id="14"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3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6750"/>
                            </p:stCondLst>
                            <p:childTnLst>
                              <p:par>
                                <p:cTn id="17" presetID="42"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3000"/>
                                        <p:tgtEl>
                                          <p:spTgt spid="3">
                                            <p:txEl>
                                              <p:pRg st="1" end="1"/>
                                            </p:txEl>
                                          </p:spTgt>
                                        </p:tgtEl>
                                      </p:cBhvr>
                                    </p:animEffect>
                                    <p:anim calcmode="lin" valueType="num">
                                      <p:cBhvr>
                                        <p:cTn id="20"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3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Воздушный шарик</a:t>
            </a:r>
            <a:endParaRPr lang="ru-RU"/>
          </a:p>
        </p:txBody>
      </p:sp>
      <p:sp>
        <p:nvSpPr>
          <p:cNvPr id="3" name="Содержимое 2"/>
          <p:cNvSpPr>
            <a:spLocks noGrp="1"/>
          </p:cNvSpPr>
          <p:nvPr>
            <p:ph idx="1"/>
          </p:nvPr>
        </p:nvSpPr>
        <p:spPr>
          <a:xfrm>
            <a:off x="457200" y="1600200"/>
            <a:ext cx="5205413" cy="374650"/>
          </a:xfrm>
        </p:spPr>
        <p:txBody>
          <a:bodyPr>
            <a:normAutofit/>
          </a:bodyPr>
          <a:lstStyle/>
          <a:p>
            <a:pPr marL="548640" indent="-411480"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обычный воздушный шар </a:t>
            </a:r>
            <a:endParaRPr lang="ru-RU" sz="1800">
              <a:latin typeface="+mj-lt"/>
            </a:endParaRPr>
          </a:p>
        </p:txBody>
      </p:sp>
      <p:sp>
        <p:nvSpPr>
          <p:cNvPr id="4" name="Прямоугольник 3"/>
          <p:cNvSpPr/>
          <p:nvPr/>
        </p:nvSpPr>
        <p:spPr>
          <a:xfrm>
            <a:off x="217488" y="2392363"/>
            <a:ext cx="5186362" cy="1477962"/>
          </a:xfrm>
          <a:prstGeom prst="rect">
            <a:avLst/>
          </a:prstGeom>
        </p:spPr>
        <p:txBody>
          <a:bodyPr>
            <a:spAutoFit/>
          </a:bodyPr>
          <a:lstStyle/>
          <a:p>
            <a:pPr algn="ctr" fontAlgn="auto">
              <a:spcBef>
                <a:spcPts val="0"/>
              </a:spcBef>
              <a:spcAft>
                <a:spcPts val="0"/>
              </a:spcAft>
              <a:defRPr/>
            </a:pPr>
            <a:r>
              <a:rPr lang="ru-RU" b="1" i="1">
                <a:latin typeface="+mj-lt"/>
              </a:rPr>
              <a:t>Ход игры:</a:t>
            </a:r>
            <a:r>
              <a:rPr lang="ru-RU">
                <a:latin typeface="+mj-lt"/>
              </a:rPr>
              <a:t> </a:t>
            </a:r>
          </a:p>
          <a:p>
            <a:pPr algn="ctr" fontAlgn="auto">
              <a:spcBef>
                <a:spcPts val="0"/>
              </a:spcBef>
              <a:spcAft>
                <a:spcPts val="0"/>
              </a:spcAft>
              <a:defRPr/>
            </a:pPr>
            <a:r>
              <a:rPr lang="ru-RU">
                <a:latin typeface="+mj-lt"/>
              </a:rPr>
              <a:t>Подбросьте воздушный шарик вверх. Предложите ребенку подуть на шарик несколько раз так, </a:t>
            </a:r>
            <a:br>
              <a:rPr lang="ru-RU">
                <a:latin typeface="+mj-lt"/>
              </a:rPr>
            </a:br>
            <a:r>
              <a:rPr lang="ru-RU">
                <a:latin typeface="+mj-lt"/>
              </a:rPr>
              <a:t>чтобы он подольше не опускался на пол.</a:t>
            </a:r>
          </a:p>
        </p:txBody>
      </p:sp>
      <p:sp>
        <p:nvSpPr>
          <p:cNvPr id="5" name="Прямоугольник 4"/>
          <p:cNvSpPr/>
          <p:nvPr/>
        </p:nvSpPr>
        <p:spPr>
          <a:xfrm>
            <a:off x="146050" y="4165600"/>
            <a:ext cx="5422900" cy="1200150"/>
          </a:xfrm>
          <a:prstGeom prst="rect">
            <a:avLst/>
          </a:prstGeom>
        </p:spPr>
        <p:txBody>
          <a:bodyPr>
            <a:spAutoFit/>
          </a:bodyPr>
          <a:lstStyle/>
          <a:p>
            <a:pPr fontAlgn="auto">
              <a:spcBef>
                <a:spcPts val="0"/>
              </a:spcBef>
              <a:spcAft>
                <a:spcPts val="0"/>
              </a:spcAft>
              <a:buFontTx/>
              <a:buChar char="-"/>
              <a:defRPr/>
            </a:pPr>
            <a:r>
              <a:rPr lang="ru-RU" sz="2400">
                <a:solidFill>
                  <a:schemeClr val="accent4">
                    <a:lumMod val="40000"/>
                    <a:lumOff val="60000"/>
                  </a:schemeClr>
                </a:solidFill>
                <a:latin typeface="+mj-lt"/>
              </a:rPr>
              <a:t> Давай дуть на шарик, </a:t>
            </a:r>
            <a:br>
              <a:rPr lang="ru-RU" sz="2400">
                <a:solidFill>
                  <a:schemeClr val="accent4">
                    <a:lumMod val="40000"/>
                    <a:lumOff val="60000"/>
                  </a:schemeClr>
                </a:solidFill>
                <a:latin typeface="+mj-lt"/>
              </a:rPr>
            </a:br>
            <a:r>
              <a:rPr lang="ru-RU" sz="2400">
                <a:solidFill>
                  <a:schemeClr val="accent4">
                    <a:lumMod val="40000"/>
                    <a:lumOff val="60000"/>
                  </a:schemeClr>
                </a:solidFill>
                <a:latin typeface="+mj-lt"/>
              </a:rPr>
              <a:t>                       чтобы он не упал вниз. </a:t>
            </a:r>
          </a:p>
          <a:p>
            <a:pPr fontAlgn="auto">
              <a:spcBef>
                <a:spcPts val="0"/>
              </a:spcBef>
              <a:spcAft>
                <a:spcPts val="0"/>
              </a:spcAft>
              <a:buFontTx/>
              <a:buChar char="-"/>
              <a:defRPr/>
            </a:pPr>
            <a:r>
              <a:rPr lang="ru-RU" sz="2400">
                <a:solidFill>
                  <a:schemeClr val="accent4">
                    <a:lumMod val="40000"/>
                    <a:lumOff val="60000"/>
                  </a:schemeClr>
                </a:solidFill>
                <a:latin typeface="+mj-lt"/>
              </a:rPr>
              <a:t> Вот так! Сильнее!</a:t>
            </a:r>
          </a:p>
        </p:txBody>
      </p:sp>
      <p:sp>
        <p:nvSpPr>
          <p:cNvPr id="6" name="Прямоугольник 5"/>
          <p:cNvSpPr/>
          <p:nvPr/>
        </p:nvSpPr>
        <p:spPr>
          <a:xfrm>
            <a:off x="217488" y="5797550"/>
            <a:ext cx="8562975" cy="923925"/>
          </a:xfrm>
          <a:prstGeom prst="rect">
            <a:avLst/>
          </a:prstGeom>
        </p:spPr>
        <p:txBody>
          <a:bodyPr>
            <a:spAutoFit/>
          </a:bodyPr>
          <a:lstStyle/>
          <a:p>
            <a:pPr algn="ctr" fontAlgn="auto">
              <a:spcBef>
                <a:spcPts val="0"/>
              </a:spcBef>
              <a:spcAft>
                <a:spcPts val="0"/>
              </a:spcAft>
              <a:defRPr/>
            </a:pPr>
            <a:r>
              <a:rPr lang="ru-RU">
                <a:latin typeface="+mj-lt"/>
              </a:rPr>
              <a:t>Можно поиграть с воздушным шаром, наполненным газом. </a:t>
            </a:r>
            <a:br>
              <a:rPr lang="ru-RU">
                <a:latin typeface="+mj-lt"/>
              </a:rPr>
            </a:br>
            <a:r>
              <a:rPr lang="ru-RU">
                <a:latin typeface="+mj-lt"/>
              </a:rPr>
              <a:t>В этом случае шар привязывается к стульчику или чему-нибудь на полу. </a:t>
            </a:r>
            <a:br>
              <a:rPr lang="ru-RU">
                <a:latin typeface="+mj-lt"/>
              </a:rPr>
            </a:br>
            <a:r>
              <a:rPr lang="ru-RU">
                <a:latin typeface="+mj-lt"/>
              </a:rPr>
              <a:t>На шар нужно дуть так, чтобы он улетел как можно дальше вперед.</a:t>
            </a:r>
          </a:p>
        </p:txBody>
      </p:sp>
      <p:pic>
        <p:nvPicPr>
          <p:cNvPr id="22535" name="Рисунок 14" descr="развитие дыхания"/>
          <p:cNvPicPr>
            <a:picLocks noChangeAspect="1" noChangeArrowheads="1"/>
          </p:cNvPicPr>
          <p:nvPr/>
        </p:nvPicPr>
        <p:blipFill>
          <a:blip r:embed="rId2"/>
          <a:srcRect/>
          <a:stretch>
            <a:fillRect/>
          </a:stretch>
        </p:blipFill>
        <p:spPr bwMode="auto">
          <a:xfrm>
            <a:off x="5838825" y="1538288"/>
            <a:ext cx="2971800" cy="3989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Плыви, кораблик!</a:t>
            </a:r>
            <a:endParaRPr lang="ru-RU"/>
          </a:p>
        </p:txBody>
      </p:sp>
      <p:sp>
        <p:nvSpPr>
          <p:cNvPr id="3" name="Содержимое 2"/>
          <p:cNvSpPr>
            <a:spLocks noGrp="1"/>
          </p:cNvSpPr>
          <p:nvPr>
            <p:ph idx="1"/>
          </p:nvPr>
        </p:nvSpPr>
        <p:spPr>
          <a:xfrm>
            <a:off x="3833813" y="1746250"/>
            <a:ext cx="4832350" cy="914400"/>
          </a:xfrm>
        </p:spPr>
        <p:txBody>
          <a:bodyPr>
            <a:noAutofit/>
          </a:bodyPr>
          <a:lstStyle/>
          <a:p>
            <a:pPr marL="0" indent="0" algn="ctr"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a:t>
            </a:r>
            <a:br>
              <a:rPr lang="ru-RU" sz="1800" smtClean="0">
                <a:latin typeface="+mj-lt"/>
              </a:rPr>
            </a:br>
            <a:r>
              <a:rPr lang="ru-RU" sz="1800" smtClean="0">
                <a:latin typeface="+mj-lt"/>
              </a:rPr>
              <a:t>бумажные или пластмассовые кораблики; таз с водой.</a:t>
            </a:r>
            <a:endParaRPr lang="ru-RU" sz="1800">
              <a:latin typeface="+mj-lt"/>
            </a:endParaRPr>
          </a:p>
        </p:txBody>
      </p:sp>
      <p:sp>
        <p:nvSpPr>
          <p:cNvPr id="4" name="Прямоугольник 3"/>
          <p:cNvSpPr/>
          <p:nvPr/>
        </p:nvSpPr>
        <p:spPr>
          <a:xfrm>
            <a:off x="3833813" y="2967038"/>
            <a:ext cx="5008562" cy="923925"/>
          </a:xfrm>
          <a:prstGeom prst="rect">
            <a:avLst/>
          </a:prstGeom>
        </p:spPr>
        <p:txBody>
          <a:bodyPr>
            <a:spAutoFit/>
          </a:bodyPr>
          <a:lstStyle/>
          <a:p>
            <a:pPr algn="ctr" fontAlgn="auto">
              <a:spcBef>
                <a:spcPts val="0"/>
              </a:spcBef>
              <a:spcAft>
                <a:spcPts val="0"/>
              </a:spcAft>
              <a:defRPr/>
            </a:pPr>
            <a:r>
              <a:rPr lang="ru-RU" b="1" i="1">
                <a:latin typeface="+mj-lt"/>
              </a:rPr>
              <a:t>Ход игры:</a:t>
            </a:r>
            <a:r>
              <a:rPr lang="ru-RU">
                <a:latin typeface="+mj-lt"/>
              </a:rPr>
              <a:t> </a:t>
            </a:r>
          </a:p>
          <a:p>
            <a:pPr algn="ctr" fontAlgn="auto">
              <a:spcBef>
                <a:spcPts val="0"/>
              </a:spcBef>
              <a:spcAft>
                <a:spcPts val="0"/>
              </a:spcAft>
              <a:defRPr/>
            </a:pPr>
            <a:r>
              <a:rPr lang="ru-RU">
                <a:latin typeface="+mj-lt"/>
              </a:rPr>
              <a:t>На невысокий стол поставьте таз с водой,</a:t>
            </a:r>
            <a:br>
              <a:rPr lang="ru-RU">
                <a:latin typeface="+mj-lt"/>
              </a:rPr>
            </a:br>
            <a:r>
              <a:rPr lang="ru-RU">
                <a:latin typeface="+mj-lt"/>
              </a:rPr>
              <a:t> в котором плавает бумажный кораблик. </a:t>
            </a:r>
          </a:p>
        </p:txBody>
      </p:sp>
      <p:sp>
        <p:nvSpPr>
          <p:cNvPr id="5" name="Прямоугольник 4"/>
          <p:cNvSpPr/>
          <p:nvPr/>
        </p:nvSpPr>
        <p:spPr>
          <a:xfrm>
            <a:off x="571500" y="4792663"/>
            <a:ext cx="8240713" cy="1016000"/>
          </a:xfrm>
          <a:prstGeom prst="rect">
            <a:avLst/>
          </a:prstGeom>
        </p:spPr>
        <p:txBody>
          <a:bodyPr>
            <a:spAutoFit/>
          </a:bodyPr>
          <a:lstStyle/>
          <a:p>
            <a:pPr fontAlgn="auto">
              <a:spcBef>
                <a:spcPts val="0"/>
              </a:spcBef>
              <a:spcAft>
                <a:spcPts val="0"/>
              </a:spcAft>
              <a:defRPr/>
            </a:pPr>
            <a:r>
              <a:rPr lang="ru-RU" sz="2000">
                <a:solidFill>
                  <a:schemeClr val="accent4">
                    <a:lumMod val="40000"/>
                    <a:lumOff val="60000"/>
                  </a:schemeClr>
                </a:solidFill>
                <a:latin typeface="+mj-lt"/>
              </a:rPr>
              <a:t>- Представь, что это море. Давай пустим в плавание кораблик. </a:t>
            </a:r>
            <a:br>
              <a:rPr lang="ru-RU" sz="2000">
                <a:solidFill>
                  <a:schemeClr val="accent4">
                    <a:lumMod val="40000"/>
                    <a:lumOff val="60000"/>
                  </a:schemeClr>
                </a:solidFill>
                <a:latin typeface="+mj-lt"/>
              </a:rPr>
            </a:br>
            <a:r>
              <a:rPr lang="ru-RU" sz="2000">
                <a:solidFill>
                  <a:schemeClr val="accent4">
                    <a:lumMod val="40000"/>
                    <a:lumOff val="60000"/>
                  </a:schemeClr>
                </a:solidFill>
                <a:latin typeface="+mj-lt"/>
              </a:rPr>
              <a:t>- Смотри, какой сильный ветер! Как быстро поплыл наш корабль. </a:t>
            </a:r>
            <a:br>
              <a:rPr lang="ru-RU" sz="2000">
                <a:solidFill>
                  <a:schemeClr val="accent4">
                    <a:lumMod val="40000"/>
                    <a:lumOff val="60000"/>
                  </a:schemeClr>
                </a:solidFill>
                <a:latin typeface="+mj-lt"/>
              </a:rPr>
            </a:br>
            <a:r>
              <a:rPr lang="ru-RU" sz="2000">
                <a:solidFill>
                  <a:schemeClr val="accent4">
                    <a:lumMod val="40000"/>
                    <a:lumOff val="60000"/>
                  </a:schemeClr>
                </a:solidFill>
                <a:latin typeface="+mj-lt"/>
              </a:rPr>
              <a:t>- А теперь ты попробуй. Молодец!</a:t>
            </a:r>
          </a:p>
        </p:txBody>
      </p:sp>
      <p:sp>
        <p:nvSpPr>
          <p:cNvPr id="6" name="Прямоугольник 5"/>
          <p:cNvSpPr/>
          <p:nvPr/>
        </p:nvSpPr>
        <p:spPr>
          <a:xfrm>
            <a:off x="134938" y="5861050"/>
            <a:ext cx="8769350" cy="830263"/>
          </a:xfrm>
          <a:prstGeom prst="rect">
            <a:avLst/>
          </a:prstGeom>
        </p:spPr>
        <p:txBody>
          <a:bodyPr>
            <a:spAutoFit/>
          </a:bodyPr>
          <a:lstStyle/>
          <a:p>
            <a:pPr algn="ctr" fontAlgn="auto">
              <a:spcBef>
                <a:spcPts val="0"/>
              </a:spcBef>
              <a:spcAft>
                <a:spcPts val="0"/>
              </a:spcAft>
              <a:defRPr/>
            </a:pPr>
            <a:r>
              <a:rPr lang="ru-RU" sz="1600">
                <a:latin typeface="+mj-lt"/>
              </a:rPr>
              <a:t>Игру можно усложнить, предложив ребенку покататься на кораблике из одного города в другой, обозначив города значками на краях таза. В этом случае струя воздуха во время ротового выдоха должна быть не только сильной, но и направленной.</a:t>
            </a:r>
          </a:p>
        </p:txBody>
      </p:sp>
      <p:pic>
        <p:nvPicPr>
          <p:cNvPr id="23559" name="Picture 2" descr="d0bad0bed180d0b0d0b1d0bbd0b8d0ba"/>
          <p:cNvPicPr>
            <a:picLocks noChangeAspect="1" noChangeArrowheads="1"/>
          </p:cNvPicPr>
          <p:nvPr/>
        </p:nvPicPr>
        <p:blipFill>
          <a:blip r:embed="rId2" r:link="rId3"/>
          <a:srcRect/>
          <a:stretch>
            <a:fillRect/>
          </a:stretch>
        </p:blipFill>
        <p:spPr bwMode="auto">
          <a:xfrm>
            <a:off x="398463" y="1428750"/>
            <a:ext cx="3041650" cy="322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Уточки</a:t>
            </a:r>
            <a:endParaRPr lang="ru-RU"/>
          </a:p>
        </p:txBody>
      </p:sp>
      <p:sp>
        <p:nvSpPr>
          <p:cNvPr id="3" name="Содержимое 2"/>
          <p:cNvSpPr>
            <a:spLocks noGrp="1"/>
          </p:cNvSpPr>
          <p:nvPr>
            <p:ph idx="1"/>
          </p:nvPr>
        </p:nvSpPr>
        <p:spPr>
          <a:xfrm>
            <a:off x="457200" y="1600200"/>
            <a:ext cx="4103688" cy="1017588"/>
          </a:xfrm>
        </p:spPr>
        <p:txBody>
          <a:bodyPr>
            <a:normAutofit/>
          </a:bodyPr>
          <a:lstStyle/>
          <a:p>
            <a:pPr marL="0" indent="0" algn="ctr"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a:t>
            </a:r>
            <a:br>
              <a:rPr lang="ru-RU" sz="1800" smtClean="0">
                <a:latin typeface="+mj-lt"/>
              </a:rPr>
            </a:br>
            <a:r>
              <a:rPr lang="ru-RU" sz="1800" smtClean="0">
                <a:latin typeface="+mj-lt"/>
              </a:rPr>
              <a:t>резиновая уточка с утятами; </a:t>
            </a:r>
            <a:br>
              <a:rPr lang="ru-RU" sz="1800" smtClean="0">
                <a:latin typeface="+mj-lt"/>
              </a:rPr>
            </a:br>
            <a:r>
              <a:rPr lang="ru-RU" sz="1800" smtClean="0">
                <a:latin typeface="+mj-lt"/>
              </a:rPr>
              <a:t>другие игрушки, плавающие в воде.</a:t>
            </a:r>
            <a:endParaRPr lang="ru-RU" sz="1800">
              <a:latin typeface="+mj-lt"/>
            </a:endParaRPr>
          </a:p>
        </p:txBody>
      </p:sp>
      <p:sp>
        <p:nvSpPr>
          <p:cNvPr id="4" name="Прямоугольник 3"/>
          <p:cNvSpPr/>
          <p:nvPr/>
        </p:nvSpPr>
        <p:spPr>
          <a:xfrm>
            <a:off x="217488" y="3105150"/>
            <a:ext cx="4594225" cy="647700"/>
          </a:xfrm>
          <a:prstGeom prst="rect">
            <a:avLst/>
          </a:prstGeom>
        </p:spPr>
        <p:txBody>
          <a:bodyPr>
            <a:spAutoFit/>
          </a:bodyPr>
          <a:lstStyle/>
          <a:p>
            <a:pPr algn="ctr" fontAlgn="auto">
              <a:spcBef>
                <a:spcPts val="0"/>
              </a:spcBef>
              <a:spcAft>
                <a:spcPts val="0"/>
              </a:spcAft>
              <a:defRPr/>
            </a:pPr>
            <a:r>
              <a:rPr lang="ru-RU" b="1" i="1">
                <a:latin typeface="+mj-lt"/>
              </a:rPr>
              <a:t>Ход игры:</a:t>
            </a:r>
            <a:r>
              <a:rPr lang="ru-RU">
                <a:latin typeface="+mj-lt"/>
              </a:rPr>
              <a:t> </a:t>
            </a:r>
            <a:br>
              <a:rPr lang="ru-RU">
                <a:latin typeface="+mj-lt"/>
              </a:rPr>
            </a:br>
            <a:r>
              <a:rPr lang="ru-RU">
                <a:latin typeface="+mj-lt"/>
              </a:rPr>
              <a:t>На невысокий стол поставьте таз с водой</a:t>
            </a:r>
          </a:p>
        </p:txBody>
      </p:sp>
      <p:sp>
        <p:nvSpPr>
          <p:cNvPr id="24581" name="Rectangle 1"/>
          <p:cNvSpPr>
            <a:spLocks noChangeArrowheads="1"/>
          </p:cNvSpPr>
          <p:nvPr/>
        </p:nvSpPr>
        <p:spPr bwMode="auto">
          <a:xfrm>
            <a:off x="290513" y="5060950"/>
            <a:ext cx="8170862" cy="1322388"/>
          </a:xfrm>
          <a:prstGeom prst="rect">
            <a:avLst/>
          </a:prstGeom>
          <a:noFill/>
          <a:ln w="9525">
            <a:noFill/>
            <a:miter lim="800000"/>
            <a:headEnd/>
            <a:tailEnd/>
          </a:ln>
        </p:spPr>
        <p:txBody>
          <a:bodyPr wrap="none" anchor="ctr">
            <a:spAutoFit/>
          </a:bodyPr>
          <a:lstStyle/>
          <a:p>
            <a:r>
              <a:rPr lang="ru-RU" sz="2000">
                <a:solidFill>
                  <a:srgbClr val="EFE0BE"/>
                </a:solidFill>
                <a:ea typeface="Calibri" pitchFamily="34" charset="0"/>
                <a:cs typeface="Arial" charset="0"/>
              </a:rPr>
              <a:t>- Представь, что это озеро. Пришла на озеро утка с утятами. </a:t>
            </a:r>
            <a:br>
              <a:rPr lang="ru-RU" sz="2000">
                <a:solidFill>
                  <a:srgbClr val="EFE0BE"/>
                </a:solidFill>
                <a:ea typeface="Calibri" pitchFamily="34" charset="0"/>
                <a:cs typeface="Arial" charset="0"/>
              </a:rPr>
            </a:br>
            <a:r>
              <a:rPr lang="ru-RU" sz="2000">
                <a:solidFill>
                  <a:srgbClr val="EFE0BE"/>
                </a:solidFill>
                <a:ea typeface="Calibri" pitchFamily="34" charset="0"/>
                <a:cs typeface="Arial" charset="0"/>
              </a:rPr>
              <a:t>Вот как плавает утка.</a:t>
            </a:r>
          </a:p>
          <a:p>
            <a:pPr eaLnBrk="0" hangingPunct="0"/>
            <a:r>
              <a:rPr lang="ru-RU" sz="2000">
                <a:solidFill>
                  <a:srgbClr val="EFE0BE"/>
                </a:solidFill>
                <a:ea typeface="Calibri" pitchFamily="34" charset="0"/>
                <a:cs typeface="Arial" charset="0"/>
              </a:rPr>
              <a:t>- Посмотри: утята уплыли далеко от мамы. Утка зовёт утят к себе. </a:t>
            </a:r>
            <a:br>
              <a:rPr lang="ru-RU" sz="2000">
                <a:solidFill>
                  <a:srgbClr val="EFE0BE"/>
                </a:solidFill>
                <a:ea typeface="Calibri" pitchFamily="34" charset="0"/>
                <a:cs typeface="Arial" charset="0"/>
              </a:rPr>
            </a:br>
            <a:r>
              <a:rPr lang="ru-RU" sz="2000">
                <a:solidFill>
                  <a:srgbClr val="EFE0BE"/>
                </a:solidFill>
                <a:ea typeface="Calibri" pitchFamily="34" charset="0"/>
                <a:cs typeface="Arial" charset="0"/>
              </a:rPr>
              <a:t>Давай поможем утятам поскорее приплыть к маме-утке! </a:t>
            </a:r>
          </a:p>
        </p:txBody>
      </p:sp>
      <p:pic>
        <p:nvPicPr>
          <p:cNvPr id="24582" name="i-main-pic" descr="Картинка 2 из 39355">
            <a:hlinkClick r:id="rId2"/>
          </p:cNvPr>
          <p:cNvPicPr>
            <a:picLocks noChangeAspect="1" noChangeArrowheads="1"/>
          </p:cNvPicPr>
          <p:nvPr/>
        </p:nvPicPr>
        <p:blipFill>
          <a:blip r:embed="rId3" r:link="rId4"/>
          <a:srcRect l="16913" r="15590" b="5165"/>
          <a:stretch>
            <a:fillRect/>
          </a:stretch>
        </p:blipFill>
        <p:spPr bwMode="auto">
          <a:xfrm>
            <a:off x="5538788" y="1546225"/>
            <a:ext cx="2706687" cy="2859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Буря в стакане воды</a:t>
            </a:r>
            <a:endParaRPr lang="ru-RU"/>
          </a:p>
        </p:txBody>
      </p:sp>
      <p:sp>
        <p:nvSpPr>
          <p:cNvPr id="3" name="Содержимое 2"/>
          <p:cNvSpPr>
            <a:spLocks noGrp="1"/>
          </p:cNvSpPr>
          <p:nvPr>
            <p:ph idx="1"/>
          </p:nvPr>
        </p:nvSpPr>
        <p:spPr>
          <a:xfrm>
            <a:off x="457200" y="1600200"/>
            <a:ext cx="5600700" cy="1246188"/>
          </a:xfrm>
        </p:spPr>
        <p:txBody>
          <a:bodyPr>
            <a:normAutofit/>
          </a:bodyPr>
          <a:lstStyle/>
          <a:p>
            <a:pPr marL="0" indent="0" algn="ctr" eaLnBrk="1" fontAlgn="auto" hangingPunct="1">
              <a:spcAft>
                <a:spcPts val="0"/>
              </a:spcAft>
              <a:buClr>
                <a:schemeClr val="tx1">
                  <a:shade val="95000"/>
                </a:schemeClr>
              </a:buClr>
              <a:buFont typeface="Wingdings 2"/>
              <a:buNone/>
              <a:defRPr/>
            </a:pPr>
            <a:r>
              <a:rPr lang="ru-RU" sz="1800" b="1" i="1" smtClean="0">
                <a:latin typeface="+mj-lt"/>
              </a:rPr>
              <a:t>Оборудование: </a:t>
            </a:r>
            <a:br>
              <a:rPr lang="ru-RU" sz="1800" b="1" i="1" smtClean="0">
                <a:latin typeface="+mj-lt"/>
              </a:rPr>
            </a:br>
            <a:r>
              <a:rPr lang="ru-RU" sz="1800" smtClean="0">
                <a:latin typeface="+mj-lt"/>
              </a:rPr>
              <a:t>стакан с водой, </a:t>
            </a:r>
            <a:br>
              <a:rPr lang="ru-RU" sz="1800" smtClean="0">
                <a:latin typeface="+mj-lt"/>
              </a:rPr>
            </a:br>
            <a:r>
              <a:rPr lang="ru-RU" sz="1800" smtClean="0">
                <a:latin typeface="+mj-lt"/>
              </a:rPr>
              <a:t>коктейльные трубочки разного диаметра,</a:t>
            </a:r>
            <a:br>
              <a:rPr lang="ru-RU" sz="1800" smtClean="0">
                <a:latin typeface="+mj-lt"/>
              </a:rPr>
            </a:br>
            <a:r>
              <a:rPr lang="ru-RU" sz="1800" smtClean="0">
                <a:latin typeface="+mj-lt"/>
              </a:rPr>
              <a:t>пластмассовый корпус шариковой ручки.</a:t>
            </a:r>
            <a:endParaRPr lang="ru-RU" sz="1800">
              <a:latin typeface="+mj-lt"/>
            </a:endParaRPr>
          </a:p>
        </p:txBody>
      </p:sp>
      <p:sp>
        <p:nvSpPr>
          <p:cNvPr id="4" name="Прямоугольник 3"/>
          <p:cNvSpPr/>
          <p:nvPr/>
        </p:nvSpPr>
        <p:spPr>
          <a:xfrm>
            <a:off x="301625" y="2894013"/>
            <a:ext cx="5902325" cy="1477962"/>
          </a:xfrm>
          <a:prstGeom prst="rect">
            <a:avLst/>
          </a:prstGeom>
        </p:spPr>
        <p:txBody>
          <a:bodyPr>
            <a:spAutoFit/>
          </a:bodyPr>
          <a:lstStyle/>
          <a:p>
            <a:pPr algn="ctr" fontAlgn="auto">
              <a:spcBef>
                <a:spcPts val="0"/>
              </a:spcBef>
              <a:spcAft>
                <a:spcPts val="0"/>
              </a:spcAft>
              <a:defRPr/>
            </a:pPr>
            <a:r>
              <a:rPr lang="ru-RU" b="1" i="1">
                <a:latin typeface="+mj-lt"/>
              </a:rPr>
              <a:t>Ход игры:</a:t>
            </a:r>
            <a:r>
              <a:rPr lang="ru-RU">
                <a:latin typeface="+mj-lt"/>
              </a:rPr>
              <a:t> </a:t>
            </a:r>
          </a:p>
          <a:p>
            <a:pPr fontAlgn="auto">
              <a:spcBef>
                <a:spcPts val="0"/>
              </a:spcBef>
              <a:spcAft>
                <a:spcPts val="0"/>
              </a:spcAft>
              <a:defRPr/>
            </a:pPr>
            <a:r>
              <a:rPr lang="ru-RU">
                <a:latin typeface="+mj-lt"/>
              </a:rPr>
              <a:t>В стакан, наполовину наполненный водой, </a:t>
            </a:r>
            <a:br>
              <a:rPr lang="ru-RU">
                <a:latin typeface="+mj-lt"/>
              </a:rPr>
            </a:br>
            <a:r>
              <a:rPr lang="ru-RU">
                <a:latin typeface="+mj-lt"/>
              </a:rPr>
              <a:t>опустите коктейльную трубочку и подуйте в нее - </a:t>
            </a:r>
            <a:r>
              <a:rPr lang="ru-RU" spc="-60">
                <a:latin typeface="+mj-lt"/>
              </a:rPr>
              <a:t>пузыри с бульканьем будут подниматься на поверхность.</a:t>
            </a:r>
            <a:r>
              <a:rPr lang="ru-RU">
                <a:latin typeface="+mj-lt"/>
              </a:rPr>
              <a:t> </a:t>
            </a:r>
            <a:br>
              <a:rPr lang="ru-RU">
                <a:latin typeface="+mj-lt"/>
              </a:rPr>
            </a:br>
            <a:r>
              <a:rPr lang="ru-RU">
                <a:latin typeface="+mj-lt"/>
              </a:rPr>
              <a:t>Затем дайте трубочку ребенку и предложите подуть.</a:t>
            </a:r>
          </a:p>
        </p:txBody>
      </p:sp>
      <p:sp>
        <p:nvSpPr>
          <p:cNvPr id="5" name="Прямоугольник 4"/>
          <p:cNvSpPr/>
          <p:nvPr/>
        </p:nvSpPr>
        <p:spPr>
          <a:xfrm>
            <a:off x="134938" y="4633913"/>
            <a:ext cx="8780462" cy="1014412"/>
          </a:xfrm>
          <a:prstGeom prst="rect">
            <a:avLst/>
          </a:prstGeom>
        </p:spPr>
        <p:txBody>
          <a:bodyPr>
            <a:spAutoFit/>
          </a:bodyPr>
          <a:lstStyle/>
          <a:p>
            <a:pPr algn="ctr" fontAlgn="auto">
              <a:spcBef>
                <a:spcPts val="0"/>
              </a:spcBef>
              <a:spcAft>
                <a:spcPts val="0"/>
              </a:spcAft>
              <a:defRPr/>
            </a:pPr>
            <a:r>
              <a:rPr lang="ru-RU" sz="2000" spc="-30">
                <a:solidFill>
                  <a:schemeClr val="accent4">
                    <a:lumMod val="40000"/>
                    <a:lumOff val="60000"/>
                  </a:schemeClr>
                </a:solidFill>
                <a:latin typeface="+mj-lt"/>
              </a:rPr>
              <a:t>- Давай сделаем веселые бульки! Возьми трубочку и подуй в стакан воды</a:t>
            </a:r>
            <a:r>
              <a:rPr lang="ru-RU" sz="2000">
                <a:solidFill>
                  <a:schemeClr val="accent4">
                    <a:lumMod val="40000"/>
                    <a:lumOff val="60000"/>
                  </a:schemeClr>
                </a:solidFill>
                <a:latin typeface="+mj-lt"/>
              </a:rPr>
              <a:t>. Если дуть слабо - получаются маленькие бульки. </a:t>
            </a:r>
            <a:br>
              <a:rPr lang="ru-RU" sz="2000">
                <a:solidFill>
                  <a:schemeClr val="accent4">
                    <a:lumMod val="40000"/>
                    <a:lumOff val="60000"/>
                  </a:schemeClr>
                </a:solidFill>
                <a:latin typeface="+mj-lt"/>
              </a:rPr>
            </a:br>
            <a:r>
              <a:rPr lang="ru-RU" sz="2000">
                <a:solidFill>
                  <a:schemeClr val="accent4">
                    <a:lumMod val="40000"/>
                    <a:lumOff val="60000"/>
                  </a:schemeClr>
                </a:solidFill>
                <a:latin typeface="+mj-lt"/>
              </a:rPr>
              <a:t>А если подуть сильно, то получается целая буря! Давай устроим бурю!</a:t>
            </a:r>
          </a:p>
        </p:txBody>
      </p:sp>
      <p:sp>
        <p:nvSpPr>
          <p:cNvPr id="6" name="Прямоугольник 5"/>
          <p:cNvSpPr/>
          <p:nvPr/>
        </p:nvSpPr>
        <p:spPr>
          <a:xfrm>
            <a:off x="354013" y="5881688"/>
            <a:ext cx="8435975" cy="922337"/>
          </a:xfrm>
          <a:prstGeom prst="rect">
            <a:avLst/>
          </a:prstGeom>
        </p:spPr>
        <p:txBody>
          <a:bodyPr>
            <a:spAutoFit/>
          </a:bodyPr>
          <a:lstStyle/>
          <a:p>
            <a:pPr algn="ctr" fontAlgn="auto">
              <a:spcBef>
                <a:spcPts val="0"/>
              </a:spcBef>
              <a:spcAft>
                <a:spcPts val="0"/>
              </a:spcAft>
              <a:defRPr/>
            </a:pPr>
            <a:r>
              <a:rPr lang="ru-RU">
                <a:latin typeface="+mj-lt"/>
              </a:rPr>
              <a:t>По "буре" в воде можно легко оценить силу выдоха и его длительность. </a:t>
            </a:r>
            <a:br>
              <a:rPr lang="ru-RU">
                <a:latin typeface="+mj-lt"/>
              </a:rPr>
            </a:br>
            <a:r>
              <a:rPr lang="ru-RU">
                <a:latin typeface="+mj-lt"/>
              </a:rPr>
              <a:t>В начале занятий диаметр трубочки должен быть 5-6 мм, </a:t>
            </a:r>
            <a:br>
              <a:rPr lang="ru-RU">
                <a:latin typeface="+mj-lt"/>
              </a:rPr>
            </a:br>
            <a:r>
              <a:rPr lang="ru-RU">
                <a:latin typeface="+mj-lt"/>
              </a:rPr>
              <a:t>в дальнейшем можно использовать более тонкие трубочки.</a:t>
            </a:r>
          </a:p>
        </p:txBody>
      </p:sp>
      <p:pic>
        <p:nvPicPr>
          <p:cNvPr id="25607" name="Picture 1" descr="d188d182d0bed180d0bc"/>
          <p:cNvPicPr>
            <a:picLocks noChangeAspect="1" noChangeArrowheads="1"/>
          </p:cNvPicPr>
          <p:nvPr/>
        </p:nvPicPr>
        <p:blipFill>
          <a:blip r:embed="rId2" r:link="rId3"/>
          <a:srcRect/>
          <a:stretch>
            <a:fillRect/>
          </a:stretch>
        </p:blipFill>
        <p:spPr bwMode="auto">
          <a:xfrm>
            <a:off x="6162675" y="1568450"/>
            <a:ext cx="2732088" cy="27320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Расти, пена!</a:t>
            </a:r>
            <a:endParaRPr lang="ru-RU"/>
          </a:p>
        </p:txBody>
      </p:sp>
      <p:sp>
        <p:nvSpPr>
          <p:cNvPr id="3" name="Содержимое 2"/>
          <p:cNvSpPr>
            <a:spLocks noGrp="1"/>
          </p:cNvSpPr>
          <p:nvPr>
            <p:ph idx="1"/>
          </p:nvPr>
        </p:nvSpPr>
        <p:spPr>
          <a:xfrm>
            <a:off x="539750" y="1339850"/>
            <a:ext cx="8416925" cy="655638"/>
          </a:xfrm>
        </p:spPr>
        <p:txBody>
          <a:bodyPr>
            <a:noAutofit/>
          </a:bodyPr>
          <a:lstStyle/>
          <a:p>
            <a:pPr marL="0" indent="0" algn="ctr"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a:t>
            </a:r>
            <a:br>
              <a:rPr lang="ru-RU" sz="1800" smtClean="0">
                <a:latin typeface="+mj-lt"/>
              </a:rPr>
            </a:br>
            <a:r>
              <a:rPr lang="ru-RU" sz="1800" smtClean="0">
                <a:latin typeface="+mj-lt"/>
              </a:rPr>
              <a:t>стакан с водой, трубочки разного диаметра, жидкость для мытья посуды.</a:t>
            </a:r>
            <a:endParaRPr lang="ru-RU" sz="1800">
              <a:latin typeface="+mj-lt"/>
            </a:endParaRPr>
          </a:p>
        </p:txBody>
      </p:sp>
      <p:sp>
        <p:nvSpPr>
          <p:cNvPr id="4" name="Прямоугольник 3"/>
          <p:cNvSpPr/>
          <p:nvPr/>
        </p:nvSpPr>
        <p:spPr>
          <a:xfrm>
            <a:off x="3086100" y="2130425"/>
            <a:ext cx="5683250" cy="2862263"/>
          </a:xfrm>
          <a:prstGeom prst="rect">
            <a:avLst/>
          </a:prstGeom>
        </p:spPr>
        <p:txBody>
          <a:bodyPr>
            <a:spAutoFit/>
          </a:bodyPr>
          <a:lstStyle/>
          <a:p>
            <a:pPr algn="ctr" fontAlgn="auto">
              <a:spcBef>
                <a:spcPts val="0"/>
              </a:spcBef>
              <a:spcAft>
                <a:spcPts val="0"/>
              </a:spcAft>
              <a:defRPr/>
            </a:pPr>
            <a:r>
              <a:rPr lang="ru-RU" b="1" i="1">
                <a:latin typeface="+mj-lt"/>
              </a:rPr>
              <a:t>Ход игры:</a:t>
            </a:r>
            <a:r>
              <a:rPr lang="ru-RU">
                <a:latin typeface="+mj-lt"/>
              </a:rPr>
              <a:t> </a:t>
            </a:r>
          </a:p>
          <a:p>
            <a:pPr algn="just" fontAlgn="auto">
              <a:spcBef>
                <a:spcPts val="0"/>
              </a:spcBef>
              <a:spcAft>
                <a:spcPts val="0"/>
              </a:spcAft>
              <a:defRPr/>
            </a:pPr>
            <a:r>
              <a:rPr lang="ru-RU" spc="-20">
                <a:latin typeface="+mj-lt"/>
              </a:rPr>
              <a:t>Эту игру можно предложить ребенку после того, как он научится хорошо дуть через трубочку в стакан с водой (не пьет воду, не перегибает трубочку). </a:t>
            </a:r>
            <a:r>
              <a:rPr lang="ru-RU">
                <a:latin typeface="+mj-lt"/>
              </a:rPr>
              <a:t>Добавьте в воду немного жидкости для мытья посуды, затем возьмите трубочку и подуйте в воду - с громким бульканьем на глазах у ребенка вырастет облако переливающихся пузырей. Затем предложите подуть ребенку. Когда пены станет много, можно подуть на нее.</a:t>
            </a:r>
          </a:p>
        </p:txBody>
      </p:sp>
      <p:sp>
        <p:nvSpPr>
          <p:cNvPr id="5" name="Прямоугольник 4"/>
          <p:cNvSpPr/>
          <p:nvPr/>
        </p:nvSpPr>
        <p:spPr>
          <a:xfrm>
            <a:off x="196850" y="5175250"/>
            <a:ext cx="8821738" cy="1400175"/>
          </a:xfrm>
          <a:prstGeom prst="rect">
            <a:avLst/>
          </a:prstGeom>
        </p:spPr>
        <p:txBody>
          <a:bodyPr>
            <a:spAutoFit/>
          </a:bodyPr>
          <a:lstStyle/>
          <a:p>
            <a:pPr fontAlgn="auto">
              <a:spcBef>
                <a:spcPts val="600"/>
              </a:spcBef>
              <a:spcAft>
                <a:spcPts val="0"/>
              </a:spcAft>
              <a:buFontTx/>
              <a:buChar char="-"/>
              <a:defRPr/>
            </a:pPr>
            <a:r>
              <a:rPr lang="ru-RU" sz="2000">
                <a:solidFill>
                  <a:schemeClr val="accent4">
                    <a:lumMod val="40000"/>
                    <a:lumOff val="60000"/>
                  </a:schemeClr>
                </a:solidFill>
                <a:latin typeface="+mj-lt"/>
              </a:rPr>
              <a:t> Сейчас я устрою фокус-покус! Беру жидкость для посуды и капаю в воду... Теперь помешаю - ары-бары-топ-топ-топ! Беру трубочку и дую. Смотри, что получилось! Это пена из маленьких и больших пузырьков! –</a:t>
            </a:r>
          </a:p>
          <a:p>
            <a:pPr fontAlgn="auto">
              <a:spcBef>
                <a:spcPts val="600"/>
              </a:spcBef>
              <a:spcAft>
                <a:spcPts val="0"/>
              </a:spcAft>
              <a:buFontTx/>
              <a:buChar char="-"/>
              <a:defRPr/>
            </a:pPr>
            <a:r>
              <a:rPr lang="ru-RU" sz="2000">
                <a:solidFill>
                  <a:schemeClr val="accent4">
                    <a:lumMod val="40000"/>
                    <a:lumOff val="60000"/>
                  </a:schemeClr>
                </a:solidFill>
                <a:latin typeface="+mj-lt"/>
              </a:rPr>
              <a:t> Теперь ты попробуй подуть.</a:t>
            </a:r>
          </a:p>
        </p:txBody>
      </p:sp>
      <p:pic>
        <p:nvPicPr>
          <p:cNvPr id="26630" name="Рисунок 1" descr="конкурс 002"/>
          <p:cNvPicPr>
            <a:picLocks noChangeAspect="1" noChangeArrowheads="1"/>
          </p:cNvPicPr>
          <p:nvPr/>
        </p:nvPicPr>
        <p:blipFill>
          <a:blip r:embed="rId2"/>
          <a:srcRect/>
          <a:stretch>
            <a:fillRect/>
          </a:stretch>
        </p:blipFill>
        <p:spPr bwMode="auto">
          <a:xfrm>
            <a:off x="284163" y="2135188"/>
            <a:ext cx="2728912" cy="2693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День рождения</a:t>
            </a:r>
            <a:endParaRPr lang="ru-RU"/>
          </a:p>
        </p:txBody>
      </p:sp>
      <p:sp>
        <p:nvSpPr>
          <p:cNvPr id="3" name="Содержимое 2"/>
          <p:cNvSpPr>
            <a:spLocks noGrp="1"/>
          </p:cNvSpPr>
          <p:nvPr>
            <p:ph idx="1"/>
          </p:nvPr>
        </p:nvSpPr>
        <p:spPr>
          <a:xfrm>
            <a:off x="457200" y="1600200"/>
            <a:ext cx="6130925" cy="665163"/>
          </a:xfrm>
        </p:spPr>
        <p:txBody>
          <a:bodyPr>
            <a:noAutofit/>
          </a:bodyPr>
          <a:lstStyle/>
          <a:p>
            <a:pPr marL="0" indent="0" algn="ctr"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зефир в шоколаде или пастила; </a:t>
            </a:r>
            <a:br>
              <a:rPr lang="ru-RU" sz="1800" smtClean="0">
                <a:latin typeface="+mj-lt"/>
              </a:rPr>
            </a:br>
            <a:r>
              <a:rPr lang="ru-RU" sz="1800" smtClean="0">
                <a:latin typeface="+mj-lt"/>
              </a:rPr>
              <a:t>маленькие свечки для торта; игрушечный мишка.</a:t>
            </a:r>
            <a:endParaRPr lang="ru-RU" sz="1800">
              <a:latin typeface="+mj-lt"/>
            </a:endParaRPr>
          </a:p>
        </p:txBody>
      </p:sp>
      <p:sp>
        <p:nvSpPr>
          <p:cNvPr id="4" name="Прямоугольник 3"/>
          <p:cNvSpPr/>
          <p:nvPr/>
        </p:nvSpPr>
        <p:spPr>
          <a:xfrm>
            <a:off x="125413" y="2359025"/>
            <a:ext cx="6929437" cy="2030413"/>
          </a:xfrm>
          <a:prstGeom prst="rect">
            <a:avLst/>
          </a:prstGeom>
        </p:spPr>
        <p:txBody>
          <a:bodyPr>
            <a:spAutoFit/>
          </a:bodyPr>
          <a:lstStyle/>
          <a:p>
            <a:pPr algn="ctr" fontAlgn="auto">
              <a:spcBef>
                <a:spcPts val="0"/>
              </a:spcBef>
              <a:spcAft>
                <a:spcPts val="0"/>
              </a:spcAft>
              <a:defRPr/>
            </a:pPr>
            <a:r>
              <a:rPr lang="ru-RU" b="1" i="1">
                <a:latin typeface="+mj-lt"/>
              </a:rPr>
              <a:t>Ход игры:</a:t>
            </a:r>
            <a:r>
              <a:rPr lang="ru-RU">
                <a:latin typeface="+mj-lt"/>
              </a:rPr>
              <a:t> </a:t>
            </a:r>
          </a:p>
          <a:p>
            <a:pPr algn="just" fontAlgn="auto">
              <a:spcBef>
                <a:spcPts val="0"/>
              </a:spcBef>
              <a:spcAft>
                <a:spcPts val="0"/>
              </a:spcAft>
              <a:defRPr/>
            </a:pPr>
            <a:r>
              <a:rPr lang="ru-RU" spc="-30">
                <a:latin typeface="+mj-lt"/>
              </a:rPr>
              <a:t>Приготовьте зефир в шоколаде или пастилу и воткните одну или несколько праздничных свечек - сегодня "день рождения мишки". </a:t>
            </a:r>
            <a:br>
              <a:rPr lang="ru-RU" spc="-30">
                <a:latin typeface="+mj-lt"/>
              </a:rPr>
            </a:br>
            <a:r>
              <a:rPr lang="ru-RU" spc="-30">
                <a:latin typeface="+mj-lt"/>
              </a:rPr>
              <a:t>Вместе с ребенком накройте на стол, используя игрушечную посуду, пригласите гостей - зайчика и куклу, спойте для мишки песенку. Затем торжественно внесите "праздничный торт" с зажженной свечой.</a:t>
            </a:r>
          </a:p>
        </p:txBody>
      </p:sp>
      <p:sp>
        <p:nvSpPr>
          <p:cNvPr id="5" name="Прямоугольник 4"/>
          <p:cNvSpPr/>
          <p:nvPr/>
        </p:nvSpPr>
        <p:spPr>
          <a:xfrm>
            <a:off x="239713" y="4510088"/>
            <a:ext cx="6992937" cy="1322387"/>
          </a:xfrm>
          <a:prstGeom prst="rect">
            <a:avLst/>
          </a:prstGeom>
        </p:spPr>
        <p:txBody>
          <a:bodyPr>
            <a:spAutoFit/>
          </a:bodyPr>
          <a:lstStyle/>
          <a:p>
            <a:pPr algn="ctr" fontAlgn="auto">
              <a:spcBef>
                <a:spcPts val="0"/>
              </a:spcBef>
              <a:spcAft>
                <a:spcPts val="0"/>
              </a:spcAft>
              <a:defRPr/>
            </a:pPr>
            <a:r>
              <a:rPr lang="ru-RU" sz="2000">
                <a:solidFill>
                  <a:schemeClr val="accent4">
                    <a:lumMod val="40000"/>
                    <a:lumOff val="60000"/>
                  </a:schemeClr>
                </a:solidFill>
                <a:latin typeface="+mj-lt"/>
              </a:rPr>
              <a:t>- У мишки сегодня день рождения. </a:t>
            </a:r>
            <a:br>
              <a:rPr lang="ru-RU" sz="2000">
                <a:solidFill>
                  <a:schemeClr val="accent4">
                    <a:lumMod val="40000"/>
                    <a:lumOff val="60000"/>
                  </a:schemeClr>
                </a:solidFill>
                <a:latin typeface="+mj-lt"/>
              </a:rPr>
            </a:br>
            <a:r>
              <a:rPr lang="ru-RU" sz="2000">
                <a:solidFill>
                  <a:schemeClr val="accent4">
                    <a:lumMod val="40000"/>
                    <a:lumOff val="60000"/>
                  </a:schemeClr>
                </a:solidFill>
                <a:latin typeface="+mj-lt"/>
              </a:rPr>
              <a:t>Ему исполняется один (или больше) год. </a:t>
            </a:r>
            <a:br>
              <a:rPr lang="ru-RU" sz="2000">
                <a:solidFill>
                  <a:schemeClr val="accent4">
                    <a:lumMod val="40000"/>
                    <a:lumOff val="60000"/>
                  </a:schemeClr>
                </a:solidFill>
                <a:latin typeface="+mj-lt"/>
              </a:rPr>
            </a:br>
            <a:r>
              <a:rPr lang="ru-RU" sz="2000">
                <a:solidFill>
                  <a:schemeClr val="accent4">
                    <a:lumMod val="40000"/>
                    <a:lumOff val="60000"/>
                  </a:schemeClr>
                </a:solidFill>
                <a:latin typeface="+mj-lt"/>
              </a:rPr>
              <a:t>Давай поздравим мишку! </a:t>
            </a:r>
            <a:br>
              <a:rPr lang="ru-RU" sz="2000">
                <a:solidFill>
                  <a:schemeClr val="accent4">
                    <a:lumMod val="40000"/>
                    <a:lumOff val="60000"/>
                  </a:schemeClr>
                </a:solidFill>
                <a:latin typeface="+mj-lt"/>
              </a:rPr>
            </a:br>
            <a:r>
              <a:rPr lang="ru-RU" sz="2000">
                <a:solidFill>
                  <a:schemeClr val="accent4">
                    <a:lumMod val="40000"/>
                    <a:lumOff val="60000"/>
                  </a:schemeClr>
                </a:solidFill>
                <a:latin typeface="+mj-lt"/>
              </a:rPr>
              <a:t>Вот праздничный торт - помоги мишке задуть свечи.</a:t>
            </a:r>
          </a:p>
        </p:txBody>
      </p:sp>
      <p:sp>
        <p:nvSpPr>
          <p:cNvPr id="6" name="Прямоугольник 5"/>
          <p:cNvSpPr/>
          <p:nvPr/>
        </p:nvSpPr>
        <p:spPr>
          <a:xfrm>
            <a:off x="166688" y="5902325"/>
            <a:ext cx="8977312" cy="830263"/>
          </a:xfrm>
          <a:prstGeom prst="rect">
            <a:avLst/>
          </a:prstGeom>
        </p:spPr>
        <p:txBody>
          <a:bodyPr>
            <a:spAutoFit/>
          </a:bodyPr>
          <a:lstStyle/>
          <a:p>
            <a:pPr algn="ctr" fontAlgn="auto">
              <a:spcBef>
                <a:spcPts val="0"/>
              </a:spcBef>
              <a:spcAft>
                <a:spcPts val="0"/>
              </a:spcAft>
              <a:defRPr/>
            </a:pPr>
            <a:r>
              <a:rPr lang="ru-RU" sz="1600">
                <a:latin typeface="+mj-lt"/>
              </a:rPr>
              <a:t>Когда ребенок задувает свечу, следите, чтобы выдох был длительным, сильным и плавным.</a:t>
            </a:r>
            <a:br>
              <a:rPr lang="ru-RU" sz="1600">
                <a:latin typeface="+mj-lt"/>
              </a:rPr>
            </a:br>
            <a:r>
              <a:rPr lang="ru-RU" sz="1600">
                <a:latin typeface="+mj-lt"/>
              </a:rPr>
              <a:t>Объясните ребенку, что придвигаться к свече слишком близко не следует.</a:t>
            </a:r>
            <a:br>
              <a:rPr lang="ru-RU" sz="1600">
                <a:latin typeface="+mj-lt"/>
              </a:rPr>
            </a:br>
            <a:r>
              <a:rPr lang="ru-RU" sz="1600">
                <a:latin typeface="+mj-lt"/>
              </a:rPr>
              <a:t>Необходимо предупредить ребенка, что свечу нельзя трогать и опрокидывать.</a:t>
            </a:r>
          </a:p>
        </p:txBody>
      </p:sp>
      <p:pic>
        <p:nvPicPr>
          <p:cNvPr id="27655" name="Рисунок 4" descr="развитие дыхания"/>
          <p:cNvPicPr>
            <a:picLocks noChangeAspect="1" noChangeArrowheads="1"/>
          </p:cNvPicPr>
          <p:nvPr/>
        </p:nvPicPr>
        <p:blipFill>
          <a:blip r:embed="rId2"/>
          <a:srcRect/>
          <a:stretch>
            <a:fillRect/>
          </a:stretch>
        </p:blipFill>
        <p:spPr bwMode="auto">
          <a:xfrm>
            <a:off x="7273925" y="1612900"/>
            <a:ext cx="1506538" cy="4173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Перышко, лети!</a:t>
            </a:r>
            <a:endParaRPr lang="ru-RU"/>
          </a:p>
        </p:txBody>
      </p:sp>
      <p:sp>
        <p:nvSpPr>
          <p:cNvPr id="3" name="Содержимое 2"/>
          <p:cNvSpPr>
            <a:spLocks noGrp="1"/>
          </p:cNvSpPr>
          <p:nvPr>
            <p:ph idx="1"/>
          </p:nvPr>
        </p:nvSpPr>
        <p:spPr>
          <a:xfrm>
            <a:off x="3689350" y="1974850"/>
            <a:ext cx="4394200" cy="352425"/>
          </a:xfrm>
        </p:spPr>
        <p:txBody>
          <a:bodyPr>
            <a:normAutofit lnSpcReduction="10000"/>
          </a:bodyPr>
          <a:lstStyle/>
          <a:p>
            <a:pPr marL="548640" indent="-411480"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птичье перышко.</a:t>
            </a:r>
            <a:endParaRPr lang="ru-RU" sz="1800">
              <a:latin typeface="+mj-lt"/>
            </a:endParaRPr>
          </a:p>
        </p:txBody>
      </p:sp>
      <p:sp>
        <p:nvSpPr>
          <p:cNvPr id="4" name="Прямоугольник 3"/>
          <p:cNvSpPr/>
          <p:nvPr/>
        </p:nvSpPr>
        <p:spPr>
          <a:xfrm>
            <a:off x="3408363" y="3019425"/>
            <a:ext cx="5070475" cy="2822575"/>
          </a:xfrm>
          <a:prstGeom prst="rect">
            <a:avLst/>
          </a:prstGeom>
        </p:spPr>
        <p:txBody>
          <a:bodyPr>
            <a:spAutoFit/>
          </a:bodyPr>
          <a:lstStyle/>
          <a:p>
            <a:pPr algn="ctr" fontAlgn="auto">
              <a:lnSpc>
                <a:spcPct val="114000"/>
              </a:lnSpc>
              <a:spcBef>
                <a:spcPts val="600"/>
              </a:spcBef>
              <a:spcAft>
                <a:spcPts val="0"/>
              </a:spcAft>
              <a:defRPr/>
            </a:pPr>
            <a:r>
              <a:rPr lang="ru-RU" b="1" i="1">
                <a:latin typeface="+mj-lt"/>
              </a:rPr>
              <a:t>Ход игры:</a:t>
            </a:r>
            <a:r>
              <a:rPr lang="ru-RU">
                <a:latin typeface="+mj-lt"/>
              </a:rPr>
              <a:t> </a:t>
            </a:r>
          </a:p>
          <a:p>
            <a:pPr algn="ctr" fontAlgn="auto">
              <a:lnSpc>
                <a:spcPct val="114000"/>
              </a:lnSpc>
              <a:spcBef>
                <a:spcPts val="600"/>
              </a:spcBef>
              <a:spcAft>
                <a:spcPts val="0"/>
              </a:spcAft>
              <a:defRPr/>
            </a:pPr>
            <a:r>
              <a:rPr lang="ru-RU">
                <a:latin typeface="+mj-lt"/>
              </a:rPr>
              <a:t>Подбросьте перышко вверх и дуйте на него, не давая упасть вниз. </a:t>
            </a:r>
          </a:p>
          <a:p>
            <a:pPr algn="ctr" fontAlgn="auto">
              <a:lnSpc>
                <a:spcPct val="114000"/>
              </a:lnSpc>
              <a:spcBef>
                <a:spcPts val="600"/>
              </a:spcBef>
              <a:spcAft>
                <a:spcPts val="0"/>
              </a:spcAft>
              <a:defRPr/>
            </a:pPr>
            <a:r>
              <a:rPr lang="ru-RU">
                <a:latin typeface="+mj-lt"/>
              </a:rPr>
              <a:t>Затем предложите подуть ребенку. </a:t>
            </a:r>
          </a:p>
          <a:p>
            <a:pPr algn="ctr" fontAlgn="auto">
              <a:lnSpc>
                <a:spcPct val="114000"/>
              </a:lnSpc>
              <a:spcBef>
                <a:spcPts val="600"/>
              </a:spcBef>
              <a:spcAft>
                <a:spcPts val="0"/>
              </a:spcAft>
              <a:defRPr/>
            </a:pPr>
            <a:r>
              <a:rPr lang="ru-RU">
                <a:latin typeface="+mj-lt"/>
              </a:rPr>
              <a:t>Обратите его внимание на то,</a:t>
            </a:r>
            <a:br>
              <a:rPr lang="ru-RU">
                <a:latin typeface="+mj-lt"/>
              </a:rPr>
            </a:br>
            <a:r>
              <a:rPr lang="ru-RU">
                <a:latin typeface="+mj-lt"/>
              </a:rPr>
              <a:t>что дуть нужно сильно, </a:t>
            </a:r>
            <a:br>
              <a:rPr lang="ru-RU">
                <a:latin typeface="+mj-lt"/>
              </a:rPr>
            </a:br>
            <a:r>
              <a:rPr lang="ru-RU">
                <a:latin typeface="+mj-lt"/>
              </a:rPr>
              <a:t>направляя струю воздуха на перышко </a:t>
            </a:r>
            <a:br>
              <a:rPr lang="ru-RU">
                <a:latin typeface="+mj-lt"/>
              </a:rPr>
            </a:br>
            <a:r>
              <a:rPr lang="ru-RU">
                <a:latin typeface="+mj-lt"/>
              </a:rPr>
              <a:t>снизу вверх</a:t>
            </a:r>
          </a:p>
        </p:txBody>
      </p:sp>
      <p:pic>
        <p:nvPicPr>
          <p:cNvPr id="40962" name="Picture 2" descr="http://im5-tub-ru.yandex.net/i?id=72416988-28-72">
            <a:hlinkClick r:id="rId2"/>
          </p:cNvPr>
          <p:cNvPicPr>
            <a:picLocks noChangeAspect="1" noChangeArrowheads="1"/>
          </p:cNvPicPr>
          <p:nvPr/>
        </p:nvPicPr>
        <p:blipFill>
          <a:blip r:embed="rId3" r:link="rId4"/>
          <a:srcRect l="2754" t="7616" b="9151"/>
          <a:stretch>
            <a:fillRect/>
          </a:stretch>
        </p:blipFill>
        <p:spPr bwMode="auto">
          <a:xfrm rot="16200000">
            <a:off x="-277812" y="2803525"/>
            <a:ext cx="4179888" cy="2693987"/>
          </a:xfrm>
          <a:prstGeom prst="rect">
            <a:avLst/>
          </a:prstGeom>
          <a:noFill/>
          <a:ln w="9525">
            <a:noFill/>
            <a:miter lim="800000"/>
            <a:headEnd/>
            <a:tailEnd/>
          </a:ln>
          <a:effectLst>
            <a:outerShdw blurRad="50800" dist="50800" dir="5400000" algn="ctr" rotWithShape="0">
              <a:srgbClr val="000000"/>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Мыльные пузыри</a:t>
            </a:r>
            <a:endParaRPr lang="ru-RU"/>
          </a:p>
        </p:txBody>
      </p:sp>
      <p:sp>
        <p:nvSpPr>
          <p:cNvPr id="3" name="Содержимое 2"/>
          <p:cNvSpPr>
            <a:spLocks noGrp="1"/>
          </p:cNvSpPr>
          <p:nvPr>
            <p:ph idx="1"/>
          </p:nvPr>
        </p:nvSpPr>
        <p:spPr>
          <a:xfrm>
            <a:off x="457200" y="1600200"/>
            <a:ext cx="8229600" cy="1081088"/>
          </a:xfrm>
        </p:spPr>
        <p:txBody>
          <a:bodyPr>
            <a:noAutofit/>
          </a:bodyPr>
          <a:lstStyle/>
          <a:p>
            <a:pPr marL="0" indent="0" algn="ctr"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a:t>
            </a:r>
          </a:p>
          <a:p>
            <a:pPr marL="0" indent="0" algn="ctr" eaLnBrk="1" fontAlgn="auto" hangingPunct="1">
              <a:spcAft>
                <a:spcPts val="0"/>
              </a:spcAft>
              <a:buClr>
                <a:schemeClr val="tx1">
                  <a:shade val="95000"/>
                </a:schemeClr>
              </a:buClr>
              <a:buFont typeface="Wingdings 2"/>
              <a:buNone/>
              <a:defRPr/>
            </a:pPr>
            <a:r>
              <a:rPr lang="ru-RU" sz="1800" smtClean="0">
                <a:latin typeface="+mj-lt"/>
              </a:rPr>
              <a:t>пузырек с мыльным раствором, рамка для выдувания пузырей, </a:t>
            </a:r>
            <a:br>
              <a:rPr lang="ru-RU" sz="1800" smtClean="0">
                <a:latin typeface="+mj-lt"/>
              </a:rPr>
            </a:br>
            <a:r>
              <a:rPr lang="ru-RU" sz="1800" smtClean="0">
                <a:latin typeface="+mj-lt"/>
              </a:rPr>
              <a:t>трубочки различного диаметра - коктейльные, из плотной бумаги.</a:t>
            </a:r>
            <a:endParaRPr lang="ru-RU" sz="1800">
              <a:latin typeface="+mj-lt"/>
            </a:endParaRPr>
          </a:p>
        </p:txBody>
      </p:sp>
      <p:sp>
        <p:nvSpPr>
          <p:cNvPr id="4" name="Прямоугольник 3"/>
          <p:cNvSpPr/>
          <p:nvPr/>
        </p:nvSpPr>
        <p:spPr>
          <a:xfrm>
            <a:off x="217488" y="2846388"/>
            <a:ext cx="4738687" cy="3759200"/>
          </a:xfrm>
          <a:prstGeom prst="rect">
            <a:avLst/>
          </a:prstGeom>
        </p:spPr>
        <p:txBody>
          <a:bodyPr>
            <a:spAutoFit/>
          </a:bodyPr>
          <a:lstStyle/>
          <a:p>
            <a:pPr algn="ctr" fontAlgn="auto">
              <a:spcBef>
                <a:spcPts val="0"/>
              </a:spcBef>
              <a:spcAft>
                <a:spcPts val="0"/>
              </a:spcAft>
              <a:defRPr/>
            </a:pPr>
            <a:r>
              <a:rPr lang="ru-RU" b="1" i="1">
                <a:latin typeface="+mj-lt"/>
              </a:rPr>
              <a:t>Ход игры:</a:t>
            </a:r>
            <a:r>
              <a:rPr lang="ru-RU">
                <a:latin typeface="+mj-lt"/>
              </a:rPr>
              <a:t> </a:t>
            </a:r>
          </a:p>
          <a:p>
            <a:pPr fontAlgn="auto">
              <a:lnSpc>
                <a:spcPct val="114000"/>
              </a:lnSpc>
              <a:spcBef>
                <a:spcPts val="600"/>
              </a:spcBef>
              <a:spcAft>
                <a:spcPts val="0"/>
              </a:spcAft>
              <a:defRPr/>
            </a:pPr>
            <a:r>
              <a:rPr lang="ru-RU">
                <a:latin typeface="+mj-lt"/>
              </a:rPr>
              <a:t>Поиграйте с ребенком в мыльные пузыри. Затем предложите ребенку выдуть пузыри самостоятельно. </a:t>
            </a:r>
          </a:p>
          <a:p>
            <a:pPr fontAlgn="auto">
              <a:lnSpc>
                <a:spcPct val="114000"/>
              </a:lnSpc>
              <a:spcBef>
                <a:spcPts val="600"/>
              </a:spcBef>
              <a:spcAft>
                <a:spcPts val="0"/>
              </a:spcAft>
              <a:defRPr/>
            </a:pPr>
            <a:r>
              <a:rPr lang="ru-RU">
                <a:latin typeface="+mj-lt"/>
              </a:rPr>
              <a:t>Следует учесть, что выдувание мыльных пузырей часто оказывается для малышей довольно трудной задачей. </a:t>
            </a:r>
          </a:p>
          <a:p>
            <a:pPr fontAlgn="auto">
              <a:lnSpc>
                <a:spcPct val="114000"/>
              </a:lnSpc>
              <a:spcBef>
                <a:spcPts val="600"/>
              </a:spcBef>
              <a:spcAft>
                <a:spcPts val="0"/>
              </a:spcAft>
              <a:defRPr/>
            </a:pPr>
            <a:r>
              <a:rPr lang="ru-RU">
                <a:latin typeface="+mj-lt"/>
              </a:rPr>
              <a:t>Постарайтесь помочь ребенку - подберите разные рамки и трубочки, чтобы ребенок пробовал и выбирал, с помощью чего легче добиться результата. </a:t>
            </a:r>
          </a:p>
        </p:txBody>
      </p:sp>
      <p:pic>
        <p:nvPicPr>
          <p:cNvPr id="29701" name="Picture 2" descr="http://www.stihi.ru/pics/2011/01/24/2974.jpg"/>
          <p:cNvPicPr>
            <a:picLocks noChangeAspect="1" noChangeArrowheads="1"/>
          </p:cNvPicPr>
          <p:nvPr/>
        </p:nvPicPr>
        <p:blipFill>
          <a:blip r:embed="rId2" r:link="rId3"/>
          <a:srcRect/>
          <a:stretch>
            <a:fillRect/>
          </a:stretch>
        </p:blipFill>
        <p:spPr bwMode="auto">
          <a:xfrm>
            <a:off x="5257800" y="3575050"/>
            <a:ext cx="3511550" cy="23637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Рисунок 15" descr="развитие дыхания"/>
          <p:cNvPicPr>
            <a:picLocks noChangeAspect="1" noChangeArrowheads="1"/>
          </p:cNvPicPr>
          <p:nvPr/>
        </p:nvPicPr>
        <p:blipFill>
          <a:blip r:embed="rId2"/>
          <a:srcRect/>
          <a:stretch>
            <a:fillRect/>
          </a:stretch>
        </p:blipFill>
        <p:spPr bwMode="auto">
          <a:xfrm>
            <a:off x="293688" y="1760538"/>
            <a:ext cx="2689225" cy="3227387"/>
          </a:xfrm>
          <a:prstGeom prst="rect">
            <a:avLst/>
          </a:prstGeom>
          <a:noFill/>
          <a:ln w="9525">
            <a:noFill/>
            <a:miter lim="800000"/>
            <a:headEnd/>
            <a:tailEnd/>
          </a:ln>
        </p:spPr>
      </p:pic>
      <p:sp>
        <p:nvSpPr>
          <p:cNvPr id="2" name="Заголовок 1"/>
          <p:cNvSpPr>
            <a:spLocks noGrp="1"/>
          </p:cNvSpPr>
          <p:nvPr>
            <p:ph type="title"/>
          </p:nvPr>
        </p:nvSpPr>
        <p:spPr/>
        <p:txBody>
          <a:bodyPr/>
          <a:lstStyle/>
          <a:p>
            <a:pPr eaLnBrk="1" fontAlgn="auto" hangingPunct="1">
              <a:spcAft>
                <a:spcPts val="0"/>
              </a:spcAft>
              <a:defRPr/>
            </a:pPr>
            <a:r>
              <a:rPr lang="ru-RU" smtClean="0"/>
              <a:t>Милиционер</a:t>
            </a:r>
            <a:endParaRPr lang="ru-RU"/>
          </a:p>
        </p:txBody>
      </p:sp>
      <p:sp>
        <p:nvSpPr>
          <p:cNvPr id="3" name="Содержимое 2"/>
          <p:cNvSpPr>
            <a:spLocks noGrp="1"/>
          </p:cNvSpPr>
          <p:nvPr>
            <p:ph idx="1"/>
          </p:nvPr>
        </p:nvSpPr>
        <p:spPr>
          <a:xfrm>
            <a:off x="4675188" y="1662113"/>
            <a:ext cx="3357562" cy="427037"/>
          </a:xfrm>
        </p:spPr>
        <p:txBody>
          <a:bodyPr>
            <a:normAutofit/>
          </a:bodyPr>
          <a:lstStyle/>
          <a:p>
            <a:pPr marL="548640" indent="-411480"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свистки.</a:t>
            </a:r>
            <a:endParaRPr lang="ru-RU" sz="1800">
              <a:latin typeface="+mj-lt"/>
            </a:endParaRPr>
          </a:p>
        </p:txBody>
      </p:sp>
      <p:sp>
        <p:nvSpPr>
          <p:cNvPr id="4" name="Прямоугольник 3"/>
          <p:cNvSpPr/>
          <p:nvPr/>
        </p:nvSpPr>
        <p:spPr>
          <a:xfrm>
            <a:off x="3189288" y="2306638"/>
            <a:ext cx="5757862" cy="2589212"/>
          </a:xfrm>
          <a:prstGeom prst="rect">
            <a:avLst/>
          </a:prstGeom>
        </p:spPr>
        <p:txBody>
          <a:bodyPr>
            <a:spAutoFit/>
          </a:bodyPr>
          <a:lstStyle/>
          <a:p>
            <a:pPr algn="ctr" fontAlgn="auto">
              <a:lnSpc>
                <a:spcPct val="114000"/>
              </a:lnSpc>
              <a:spcBef>
                <a:spcPts val="600"/>
              </a:spcBef>
              <a:spcAft>
                <a:spcPts val="0"/>
              </a:spcAft>
              <a:defRPr/>
            </a:pPr>
            <a:r>
              <a:rPr lang="ru-RU" b="1" i="1">
                <a:latin typeface="+mj-lt"/>
              </a:rPr>
              <a:t>Ход игры:</a:t>
            </a:r>
          </a:p>
          <a:p>
            <a:pPr fontAlgn="auto">
              <a:lnSpc>
                <a:spcPct val="114000"/>
              </a:lnSpc>
              <a:spcBef>
                <a:spcPts val="600"/>
              </a:spcBef>
              <a:spcAft>
                <a:spcPts val="0"/>
              </a:spcAft>
              <a:defRPr/>
            </a:pPr>
            <a:r>
              <a:rPr lang="ru-RU" sz="2000" spc="-40">
                <a:solidFill>
                  <a:schemeClr val="accent4">
                    <a:lumMod val="40000"/>
                    <a:lumOff val="60000"/>
                  </a:schemeClr>
                </a:solidFill>
                <a:latin typeface="+mj-lt"/>
              </a:rPr>
              <a:t>- Кто знает, что есть у настоящего милиционера?</a:t>
            </a:r>
            <a:r>
              <a:rPr lang="ru-RU" sz="2000">
                <a:solidFill>
                  <a:schemeClr val="accent4">
                    <a:lumMod val="40000"/>
                    <a:lumOff val="60000"/>
                  </a:schemeClr>
                </a:solidFill>
                <a:latin typeface="+mj-lt"/>
              </a:rPr>
              <a:t/>
            </a:r>
            <a:br>
              <a:rPr lang="ru-RU" sz="2000">
                <a:solidFill>
                  <a:schemeClr val="accent4">
                    <a:lumMod val="40000"/>
                    <a:lumOff val="60000"/>
                  </a:schemeClr>
                </a:solidFill>
                <a:latin typeface="+mj-lt"/>
              </a:rPr>
            </a:br>
            <a:r>
              <a:rPr lang="ru-RU" sz="2000">
                <a:solidFill>
                  <a:schemeClr val="accent4">
                    <a:lumMod val="40000"/>
                    <a:lumOff val="60000"/>
                  </a:schemeClr>
                </a:solidFill>
                <a:latin typeface="+mj-lt"/>
              </a:rPr>
              <a:t>Пистолет, дубинка и, конечно, свисток. </a:t>
            </a:r>
            <a:br>
              <a:rPr lang="ru-RU" sz="2000">
                <a:solidFill>
                  <a:schemeClr val="accent4">
                    <a:lumMod val="40000"/>
                    <a:lumOff val="60000"/>
                  </a:schemeClr>
                </a:solidFill>
                <a:latin typeface="+mj-lt"/>
              </a:rPr>
            </a:br>
            <a:r>
              <a:rPr lang="ru-RU" sz="2000">
                <a:solidFill>
                  <a:schemeClr val="accent4">
                    <a:lumMod val="40000"/>
                    <a:lumOff val="60000"/>
                  </a:schemeClr>
                </a:solidFill>
                <a:latin typeface="+mj-lt"/>
              </a:rPr>
              <a:t>- Вот вам свистки - давайте поиграем в милиционеров! </a:t>
            </a:r>
            <a:br>
              <a:rPr lang="ru-RU" sz="2000">
                <a:solidFill>
                  <a:schemeClr val="accent4">
                    <a:lumMod val="40000"/>
                    <a:lumOff val="60000"/>
                  </a:schemeClr>
                </a:solidFill>
                <a:latin typeface="+mj-lt"/>
              </a:rPr>
            </a:br>
            <a:r>
              <a:rPr lang="ru-RU" sz="2000">
                <a:solidFill>
                  <a:schemeClr val="accent4">
                    <a:lumMod val="40000"/>
                    <a:lumOff val="60000"/>
                  </a:schemeClr>
                </a:solidFill>
                <a:latin typeface="+mj-lt"/>
              </a:rPr>
              <a:t>- Милиционер увидел нарушителя - свистим в свисток!</a:t>
            </a:r>
          </a:p>
        </p:txBody>
      </p:sp>
      <p:sp>
        <p:nvSpPr>
          <p:cNvPr id="5" name="Прямоугольник 4"/>
          <p:cNvSpPr/>
          <p:nvPr/>
        </p:nvSpPr>
        <p:spPr>
          <a:xfrm>
            <a:off x="290513" y="5451475"/>
            <a:ext cx="8593137" cy="1200150"/>
          </a:xfrm>
          <a:prstGeom prst="rect">
            <a:avLst/>
          </a:prstGeom>
        </p:spPr>
        <p:txBody>
          <a:bodyPr>
            <a:spAutoFit/>
          </a:bodyPr>
          <a:lstStyle/>
          <a:p>
            <a:pPr algn="ctr" fontAlgn="auto">
              <a:spcBef>
                <a:spcPts val="0"/>
              </a:spcBef>
              <a:spcAft>
                <a:spcPts val="0"/>
              </a:spcAft>
              <a:defRPr/>
            </a:pPr>
            <a:r>
              <a:rPr lang="ru-RU">
                <a:latin typeface="+mj-lt"/>
              </a:rPr>
              <a:t>Также можно предлагать для игры свирели, рожки, губные гармошки. </a:t>
            </a:r>
            <a:br>
              <a:rPr lang="ru-RU">
                <a:latin typeface="+mj-lt"/>
              </a:rPr>
            </a:br>
            <a:r>
              <a:rPr lang="ru-RU">
                <a:latin typeface="+mj-lt"/>
              </a:rPr>
              <a:t>Если же игра на каком-то инструменте не получается, не настаивайте. Возможно, лучше к этому заданию вернуться позже, </a:t>
            </a:r>
            <a:br>
              <a:rPr lang="ru-RU">
                <a:latin typeface="+mj-lt"/>
              </a:rPr>
            </a:br>
            <a:r>
              <a:rPr lang="ru-RU">
                <a:latin typeface="+mj-lt"/>
              </a:rPr>
              <a:t>когда ребенок немного подрастет.</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Надуй игрушку!</a:t>
            </a:r>
            <a:endParaRPr lang="ru-RU"/>
          </a:p>
        </p:txBody>
      </p:sp>
      <p:sp>
        <p:nvSpPr>
          <p:cNvPr id="3" name="Содержимое 2"/>
          <p:cNvSpPr>
            <a:spLocks noGrp="1"/>
          </p:cNvSpPr>
          <p:nvPr>
            <p:ph idx="1"/>
          </p:nvPr>
        </p:nvSpPr>
        <p:spPr>
          <a:xfrm>
            <a:off x="935038" y="1714500"/>
            <a:ext cx="4364037" cy="1101725"/>
          </a:xfrm>
        </p:spPr>
        <p:txBody>
          <a:bodyPr>
            <a:normAutofit fontScale="92500"/>
          </a:bodyPr>
          <a:lstStyle/>
          <a:p>
            <a:pPr marL="0" indent="0" algn="ctr" eaLnBrk="1" fontAlgn="auto" hangingPunct="1">
              <a:spcAft>
                <a:spcPts val="0"/>
              </a:spcAft>
              <a:buClr>
                <a:schemeClr val="tx1">
                  <a:shade val="95000"/>
                </a:schemeClr>
              </a:buClr>
              <a:buFont typeface="Wingdings 2"/>
              <a:buNone/>
              <a:defRPr/>
            </a:pPr>
            <a:r>
              <a:rPr lang="ru-RU" sz="1800" b="1" i="1" smtClean="0">
                <a:latin typeface="+mj-lt"/>
              </a:rPr>
              <a:t>Оборудование:</a:t>
            </a:r>
          </a:p>
          <a:p>
            <a:pPr marL="0" indent="0" algn="ctr" eaLnBrk="1" fontAlgn="auto" hangingPunct="1">
              <a:spcAft>
                <a:spcPts val="0"/>
              </a:spcAft>
              <a:buClr>
                <a:schemeClr val="tx1">
                  <a:shade val="95000"/>
                </a:schemeClr>
              </a:buClr>
              <a:buFont typeface="Wingdings 2"/>
              <a:buNone/>
              <a:defRPr/>
            </a:pPr>
            <a:r>
              <a:rPr lang="ru-RU" sz="1800" smtClean="0">
                <a:latin typeface="+mj-lt"/>
              </a:rPr>
              <a:t>различные надувные игрушки небольшого размера; воздушные шары.</a:t>
            </a:r>
            <a:endParaRPr lang="ru-RU" sz="1800">
              <a:latin typeface="+mj-lt"/>
            </a:endParaRPr>
          </a:p>
        </p:txBody>
      </p:sp>
      <p:sp>
        <p:nvSpPr>
          <p:cNvPr id="4" name="Прямоугольник 3"/>
          <p:cNvSpPr/>
          <p:nvPr/>
        </p:nvSpPr>
        <p:spPr>
          <a:xfrm>
            <a:off x="166688" y="2943225"/>
            <a:ext cx="5486400" cy="1477963"/>
          </a:xfrm>
          <a:prstGeom prst="rect">
            <a:avLst/>
          </a:prstGeom>
        </p:spPr>
        <p:txBody>
          <a:bodyPr>
            <a:spAutoFit/>
          </a:bodyPr>
          <a:lstStyle/>
          <a:p>
            <a:pPr algn="ctr" fontAlgn="auto">
              <a:spcBef>
                <a:spcPts val="0"/>
              </a:spcBef>
              <a:spcAft>
                <a:spcPts val="0"/>
              </a:spcAft>
              <a:defRPr/>
            </a:pPr>
            <a:r>
              <a:rPr lang="ru-RU" b="1" i="1">
                <a:latin typeface="+mj-lt"/>
              </a:rPr>
              <a:t>Ход игры:</a:t>
            </a:r>
          </a:p>
          <a:p>
            <a:pPr algn="ctr" fontAlgn="auto">
              <a:spcBef>
                <a:spcPts val="0"/>
              </a:spcBef>
              <a:spcAft>
                <a:spcPts val="0"/>
              </a:spcAft>
              <a:defRPr/>
            </a:pPr>
            <a:r>
              <a:rPr lang="ru-RU" spc="-20">
                <a:latin typeface="+mj-lt"/>
              </a:rPr>
              <a:t>Предложите надуть резиновые надувные игрушки.</a:t>
            </a:r>
            <a:r>
              <a:rPr lang="ru-RU">
                <a:latin typeface="+mj-lt"/>
              </a:rPr>
              <a:t> </a:t>
            </a:r>
            <a:br>
              <a:rPr lang="ru-RU">
                <a:latin typeface="+mj-lt"/>
              </a:rPr>
            </a:br>
            <a:r>
              <a:rPr lang="ru-RU">
                <a:latin typeface="+mj-lt"/>
              </a:rPr>
              <a:t>Дуть следует, набирая воздух через нос, </a:t>
            </a:r>
            <a:br>
              <a:rPr lang="ru-RU">
                <a:latin typeface="+mj-lt"/>
              </a:rPr>
            </a:br>
            <a:r>
              <a:rPr lang="ru-RU">
                <a:latin typeface="+mj-lt"/>
              </a:rPr>
              <a:t>и медленно выдыхая его через рот </a:t>
            </a:r>
            <a:br>
              <a:rPr lang="ru-RU">
                <a:latin typeface="+mj-lt"/>
              </a:rPr>
            </a:br>
            <a:r>
              <a:rPr lang="ru-RU">
                <a:latin typeface="+mj-lt"/>
              </a:rPr>
              <a:t>в отверстие игрушки.</a:t>
            </a:r>
          </a:p>
        </p:txBody>
      </p:sp>
      <p:sp>
        <p:nvSpPr>
          <p:cNvPr id="5" name="Прямоугольник 4"/>
          <p:cNvSpPr/>
          <p:nvPr/>
        </p:nvSpPr>
        <p:spPr>
          <a:xfrm>
            <a:off x="207963" y="5041900"/>
            <a:ext cx="8613775" cy="1524000"/>
          </a:xfrm>
          <a:prstGeom prst="rect">
            <a:avLst/>
          </a:prstGeom>
        </p:spPr>
        <p:txBody>
          <a:bodyPr>
            <a:spAutoFit/>
          </a:bodyPr>
          <a:lstStyle/>
          <a:p>
            <a:pPr algn="ctr" fontAlgn="auto">
              <a:spcBef>
                <a:spcPts val="600"/>
              </a:spcBef>
              <a:spcAft>
                <a:spcPts val="0"/>
              </a:spcAft>
              <a:buFontTx/>
              <a:buChar char="-"/>
              <a:defRPr/>
            </a:pPr>
            <a:r>
              <a:rPr lang="ru-RU" sz="2200">
                <a:solidFill>
                  <a:schemeClr val="accent4">
                    <a:lumMod val="40000"/>
                    <a:lumOff val="60000"/>
                  </a:schemeClr>
                </a:solidFill>
                <a:latin typeface="+mj-lt"/>
              </a:rPr>
              <a:t>Посмотри, наши игрушки совсем больные - худенькие, </a:t>
            </a:r>
            <a:br>
              <a:rPr lang="ru-RU" sz="2200">
                <a:solidFill>
                  <a:schemeClr val="accent4">
                    <a:lumMod val="40000"/>
                    <a:lumOff val="60000"/>
                  </a:schemeClr>
                </a:solidFill>
                <a:latin typeface="+mj-lt"/>
              </a:rPr>
            </a:br>
            <a:r>
              <a:rPr lang="ru-RU" sz="2200">
                <a:solidFill>
                  <a:schemeClr val="accent4">
                    <a:lumMod val="40000"/>
                    <a:lumOff val="60000"/>
                  </a:schemeClr>
                </a:solidFill>
                <a:latin typeface="+mj-lt"/>
              </a:rPr>
              <a:t>без животиков... </a:t>
            </a:r>
          </a:p>
          <a:p>
            <a:pPr algn="ctr" fontAlgn="auto">
              <a:spcBef>
                <a:spcPts val="600"/>
              </a:spcBef>
              <a:spcAft>
                <a:spcPts val="0"/>
              </a:spcAft>
              <a:buFontTx/>
              <a:buChar char="-"/>
              <a:defRPr/>
            </a:pPr>
            <a:r>
              <a:rPr lang="ru-RU" sz="2200">
                <a:solidFill>
                  <a:schemeClr val="accent4">
                    <a:lumMod val="40000"/>
                    <a:lumOff val="60000"/>
                  </a:schemeClr>
                </a:solidFill>
                <a:latin typeface="+mj-lt"/>
              </a:rPr>
              <a:t>- Давай надуем игрушки, чтобы они снова стали толстенькие, здоровые и веселые!</a:t>
            </a:r>
          </a:p>
        </p:txBody>
      </p:sp>
      <p:pic>
        <p:nvPicPr>
          <p:cNvPr id="31750" name="i-main-pic" descr="Картинка 5 из 38221">
            <a:hlinkClick r:id="rId2"/>
          </p:cNvPr>
          <p:cNvPicPr>
            <a:picLocks noChangeAspect="1" noChangeArrowheads="1"/>
          </p:cNvPicPr>
          <p:nvPr/>
        </p:nvPicPr>
        <p:blipFill>
          <a:blip r:embed="rId3" r:link="rId4"/>
          <a:srcRect/>
          <a:stretch>
            <a:fillRect/>
          </a:stretch>
        </p:blipFill>
        <p:spPr bwMode="auto">
          <a:xfrm flipH="1">
            <a:off x="5740400" y="1614488"/>
            <a:ext cx="3163888" cy="2738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z="6000" smtClean="0"/>
              <a:t>Что это такое?</a:t>
            </a:r>
            <a:endParaRPr lang="ru-RU" sz="6000"/>
          </a:p>
        </p:txBody>
      </p:sp>
      <p:sp>
        <p:nvSpPr>
          <p:cNvPr id="3" name="Содержимое 2"/>
          <p:cNvSpPr>
            <a:spLocks noGrp="1"/>
          </p:cNvSpPr>
          <p:nvPr>
            <p:ph idx="1"/>
          </p:nvPr>
        </p:nvSpPr>
        <p:spPr>
          <a:xfrm>
            <a:off x="242888" y="1600200"/>
            <a:ext cx="8628062" cy="5014913"/>
          </a:xfrm>
        </p:spPr>
        <p:txBody>
          <a:bodyPr>
            <a:normAutofit/>
          </a:bodyPr>
          <a:lstStyle/>
          <a:p>
            <a:pPr marL="0" indent="0" algn="just" eaLnBrk="1" fontAlgn="auto" hangingPunct="1">
              <a:lnSpc>
                <a:spcPct val="124000"/>
              </a:lnSpc>
              <a:spcBef>
                <a:spcPts val="600"/>
              </a:spcBef>
              <a:spcAft>
                <a:spcPts val="0"/>
              </a:spcAft>
              <a:buClr>
                <a:schemeClr val="tx1">
                  <a:shade val="95000"/>
                </a:schemeClr>
              </a:buClr>
              <a:buFont typeface="Wingdings 2"/>
              <a:buNone/>
              <a:defRPr/>
            </a:pPr>
            <a:r>
              <a:rPr lang="ru-RU" sz="2400" smtClean="0">
                <a:solidFill>
                  <a:schemeClr val="accent4">
                    <a:lumMod val="40000"/>
                    <a:lumOff val="60000"/>
                  </a:schemeClr>
                </a:solidFill>
                <a:effectLst>
                  <a:outerShdw blurRad="38100" dist="38100" dir="2700000" algn="tl">
                    <a:srgbClr val="000000">
                      <a:alpha val="43137"/>
                    </a:srgbClr>
                  </a:outerShdw>
                </a:effectLst>
                <a:latin typeface="+mj-lt"/>
              </a:rPr>
              <a:t>Речевое дыхание отличается от физиологического - того, как мы дышим обычно.</a:t>
            </a:r>
          </a:p>
          <a:p>
            <a:pPr marL="0" indent="0" algn="just" eaLnBrk="1" fontAlgn="auto" hangingPunct="1">
              <a:lnSpc>
                <a:spcPct val="124000"/>
              </a:lnSpc>
              <a:spcBef>
                <a:spcPts val="600"/>
              </a:spcBef>
              <a:spcAft>
                <a:spcPts val="0"/>
              </a:spcAft>
              <a:buClr>
                <a:schemeClr val="tx1">
                  <a:shade val="95000"/>
                </a:schemeClr>
              </a:buClr>
              <a:buFont typeface="Wingdings 2"/>
              <a:buNone/>
              <a:defRPr/>
            </a:pPr>
            <a:endParaRPr lang="ru-RU" sz="1200" smtClean="0">
              <a:solidFill>
                <a:schemeClr val="accent4">
                  <a:lumMod val="40000"/>
                  <a:lumOff val="60000"/>
                </a:schemeClr>
              </a:solidFill>
              <a:effectLst>
                <a:outerShdw blurRad="38100" dist="38100" dir="2700000" algn="tl">
                  <a:srgbClr val="000000">
                    <a:alpha val="43137"/>
                  </a:srgbClr>
                </a:outerShdw>
              </a:effectLst>
              <a:latin typeface="+mj-lt"/>
            </a:endParaRPr>
          </a:p>
          <a:p>
            <a:pPr marL="548640" indent="-411480" algn="just" eaLnBrk="1" fontAlgn="auto" hangingPunct="1">
              <a:lnSpc>
                <a:spcPct val="124000"/>
              </a:lnSpc>
              <a:spcBef>
                <a:spcPts val="600"/>
              </a:spcBef>
              <a:spcAft>
                <a:spcPts val="0"/>
              </a:spcAft>
              <a:buClr>
                <a:schemeClr val="tx1">
                  <a:shade val="95000"/>
                </a:schemeClr>
              </a:buClr>
              <a:buFont typeface="Wingdings 2"/>
              <a:buChar char=""/>
              <a:defRPr/>
            </a:pPr>
            <a:r>
              <a:rPr lang="ru-RU" sz="2400" smtClean="0">
                <a:solidFill>
                  <a:schemeClr val="accent4">
                    <a:lumMod val="40000"/>
                    <a:lumOff val="60000"/>
                  </a:schemeClr>
                </a:solidFill>
                <a:effectLst>
                  <a:outerShdw blurRad="38100" dist="38100" dir="2700000" algn="tl">
                    <a:srgbClr val="000000">
                      <a:alpha val="43137"/>
                    </a:srgbClr>
                  </a:outerShdw>
                </a:effectLst>
                <a:latin typeface="+mj-lt"/>
              </a:rPr>
              <a:t>При обычном физиологическом дыхании вдох и выдох чередуются непрерывно, выдох равен вдоху.</a:t>
            </a:r>
          </a:p>
          <a:p>
            <a:pPr marL="548640" indent="-411480" algn="just" eaLnBrk="1" fontAlgn="auto" hangingPunct="1">
              <a:lnSpc>
                <a:spcPct val="124000"/>
              </a:lnSpc>
              <a:spcBef>
                <a:spcPts val="600"/>
              </a:spcBef>
              <a:spcAft>
                <a:spcPts val="0"/>
              </a:spcAft>
              <a:buClr>
                <a:schemeClr val="tx1">
                  <a:shade val="95000"/>
                </a:schemeClr>
              </a:buClr>
              <a:buFont typeface="Wingdings 2"/>
              <a:buChar char=""/>
              <a:defRPr/>
            </a:pPr>
            <a:r>
              <a:rPr lang="ru-RU" sz="2400" smtClean="0">
                <a:solidFill>
                  <a:schemeClr val="accent4">
                    <a:lumMod val="40000"/>
                    <a:lumOff val="60000"/>
                  </a:schemeClr>
                </a:solidFill>
                <a:effectLst>
                  <a:outerShdw blurRad="38100" dist="38100" dir="2700000" algn="tl">
                    <a:srgbClr val="000000">
                      <a:alpha val="43137"/>
                    </a:srgbClr>
                  </a:outerShdw>
                </a:effectLst>
                <a:latin typeface="+mj-lt"/>
              </a:rPr>
              <a:t>При речевом дыхании выдох намного длиннее вдоха. </a:t>
            </a:r>
            <a:br>
              <a:rPr lang="ru-RU" sz="2400" smtClean="0">
                <a:solidFill>
                  <a:schemeClr val="accent4">
                    <a:lumMod val="40000"/>
                    <a:lumOff val="60000"/>
                  </a:schemeClr>
                </a:solidFill>
                <a:effectLst>
                  <a:outerShdw blurRad="38100" dist="38100" dir="2700000" algn="tl">
                    <a:srgbClr val="000000">
                      <a:alpha val="43137"/>
                    </a:srgbClr>
                  </a:outerShdw>
                </a:effectLst>
                <a:latin typeface="+mj-lt"/>
              </a:rPr>
            </a:br>
            <a:r>
              <a:rPr lang="ru-RU" sz="2400" smtClean="0">
                <a:solidFill>
                  <a:schemeClr val="accent4">
                    <a:lumMod val="40000"/>
                    <a:lumOff val="60000"/>
                  </a:schemeClr>
                </a:solidFill>
                <a:effectLst>
                  <a:outerShdw blurRad="38100" dist="38100" dir="2700000" algn="tl">
                    <a:srgbClr val="000000">
                      <a:alpha val="43137"/>
                    </a:srgbClr>
                  </a:outerShdw>
                </a:effectLst>
                <a:latin typeface="+mj-lt"/>
              </a:rPr>
              <a:t>Вдох в речи короче, интенсивнее, глубже, чем в обычном дыхании и делается через рот.</a:t>
            </a:r>
          </a:p>
          <a:p>
            <a:pPr marL="548640" indent="-411480" algn="just" eaLnBrk="1" fontAlgn="auto" hangingPunct="1">
              <a:lnSpc>
                <a:spcPct val="124000"/>
              </a:lnSpc>
              <a:spcBef>
                <a:spcPts val="600"/>
              </a:spcBef>
              <a:spcAft>
                <a:spcPts val="0"/>
              </a:spcAft>
              <a:buClr>
                <a:schemeClr val="tx1">
                  <a:shade val="95000"/>
                </a:schemeClr>
              </a:buClr>
              <a:buFont typeface="Wingdings 2"/>
              <a:buChar char=""/>
              <a:defRPr/>
            </a:pPr>
            <a:r>
              <a:rPr lang="ru-RU" sz="2400" smtClean="0">
                <a:solidFill>
                  <a:schemeClr val="accent4">
                    <a:lumMod val="40000"/>
                    <a:lumOff val="60000"/>
                  </a:schemeClr>
                </a:solidFill>
                <a:effectLst>
                  <a:outerShdw blurRad="38100" dist="38100" dir="2700000" algn="tl">
                    <a:srgbClr val="000000">
                      <a:alpha val="43137"/>
                    </a:srgbClr>
                  </a:outerShdw>
                </a:effectLst>
                <a:latin typeface="+mj-lt"/>
              </a:rPr>
              <a:t>Количество вдохов при речевом дыхании 7-10, а при обычном 14-20.</a:t>
            </a:r>
          </a:p>
          <a:p>
            <a:pPr marL="548640" indent="-411480" eaLnBrk="1" fontAlgn="auto" hangingPunct="1">
              <a:spcAft>
                <a:spcPts val="0"/>
              </a:spcAft>
              <a:buClr>
                <a:schemeClr val="tx1">
                  <a:shade val="95000"/>
                </a:schemeClr>
              </a:buClr>
              <a:buFont typeface="Wingdings 2"/>
              <a:buChar char=""/>
              <a:defRPr/>
            </a:pPr>
            <a:endParaRPr lang="ru-RU"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par>
                          <p:cTn id="10" fill="hold">
                            <p:stCondLst>
                              <p:cond delay="3250"/>
                            </p:stCondLst>
                            <p:childTnLst>
                              <p:par>
                                <p:cTn id="11" presetID="42"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5250"/>
                            </p:stCondLst>
                            <p:childTnLst>
                              <p:par>
                                <p:cTn id="17" presetID="42"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anim calcmode="lin" valueType="num">
                                      <p:cBhvr>
                                        <p:cTn id="20"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2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7250"/>
                            </p:stCondLst>
                            <p:childTnLst>
                              <p:par>
                                <p:cTn id="23" presetID="42" presetClass="entr" presetSubtype="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anim calcmode="lin" valueType="num">
                                      <p:cBhvr>
                                        <p:cTn id="26"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2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9250"/>
                            </p:stCondLst>
                            <p:childTnLst>
                              <p:par>
                                <p:cTn id="29" presetID="42" presetClass="entr" presetSubtype="0" fill="hold" grpId="0"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2000"/>
                                        <p:tgtEl>
                                          <p:spTgt spid="3">
                                            <p:txEl>
                                              <p:pRg st="4" end="4"/>
                                            </p:txEl>
                                          </p:spTgt>
                                        </p:tgtEl>
                                      </p:cBhvr>
                                    </p:animEffect>
                                    <p:anim calcmode="lin" valueType="num">
                                      <p:cBhvr>
                                        <p:cTn id="32"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2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Бумажный флажок</a:t>
            </a:r>
            <a:endParaRPr lang="ru-RU"/>
          </a:p>
        </p:txBody>
      </p:sp>
      <p:sp>
        <p:nvSpPr>
          <p:cNvPr id="3" name="Содержимое 2"/>
          <p:cNvSpPr>
            <a:spLocks noGrp="1"/>
          </p:cNvSpPr>
          <p:nvPr>
            <p:ph idx="1"/>
          </p:nvPr>
        </p:nvSpPr>
        <p:spPr>
          <a:xfrm>
            <a:off x="2816225" y="2119313"/>
            <a:ext cx="5838825" cy="820737"/>
          </a:xfrm>
        </p:spPr>
        <p:txBody>
          <a:bodyPr>
            <a:noAutofit/>
          </a:bodyPr>
          <a:lstStyle/>
          <a:p>
            <a:pPr marL="0" indent="0" algn="ctr" eaLnBrk="1" fontAlgn="auto" hangingPunct="1">
              <a:spcAft>
                <a:spcPts val="0"/>
              </a:spcAft>
              <a:buClr>
                <a:schemeClr val="tx1">
                  <a:shade val="95000"/>
                </a:schemeClr>
              </a:buClr>
              <a:buFont typeface="Wingdings 2"/>
              <a:buNone/>
              <a:defRPr/>
            </a:pPr>
            <a:r>
              <a:rPr lang="ru-RU" sz="1800" b="1" i="1" smtClean="0">
                <a:latin typeface="+mj-lt"/>
              </a:rPr>
              <a:t>Оборудование:</a:t>
            </a:r>
            <a:r>
              <a:rPr lang="ru-RU" sz="1800" smtClean="0">
                <a:latin typeface="+mj-lt"/>
              </a:rPr>
              <a:t> </a:t>
            </a:r>
          </a:p>
          <a:p>
            <a:pPr marL="0" indent="0" algn="ctr" eaLnBrk="1" fontAlgn="auto" hangingPunct="1">
              <a:spcAft>
                <a:spcPts val="0"/>
              </a:spcAft>
              <a:buClr>
                <a:schemeClr val="tx1">
                  <a:shade val="95000"/>
                </a:schemeClr>
              </a:buClr>
              <a:buFont typeface="Wingdings 2"/>
              <a:buNone/>
              <a:defRPr/>
            </a:pPr>
            <a:r>
              <a:rPr lang="ru-RU" sz="1800" smtClean="0">
                <a:latin typeface="+mj-lt"/>
              </a:rPr>
              <a:t>полоски тонкой цветной бумаги (размер: 15x2,5 см).</a:t>
            </a:r>
            <a:endParaRPr lang="ru-RU" sz="1800">
              <a:latin typeface="+mj-lt"/>
            </a:endParaRPr>
          </a:p>
        </p:txBody>
      </p:sp>
      <p:sp>
        <p:nvSpPr>
          <p:cNvPr id="4" name="Прямоугольник 3"/>
          <p:cNvSpPr/>
          <p:nvPr/>
        </p:nvSpPr>
        <p:spPr>
          <a:xfrm>
            <a:off x="2754313" y="3597275"/>
            <a:ext cx="5921375" cy="1200150"/>
          </a:xfrm>
          <a:prstGeom prst="rect">
            <a:avLst/>
          </a:prstGeom>
        </p:spPr>
        <p:txBody>
          <a:bodyPr>
            <a:spAutoFit/>
          </a:bodyPr>
          <a:lstStyle/>
          <a:p>
            <a:pPr algn="ctr" fontAlgn="auto">
              <a:spcBef>
                <a:spcPts val="0"/>
              </a:spcBef>
              <a:spcAft>
                <a:spcPts val="0"/>
              </a:spcAft>
              <a:defRPr/>
            </a:pPr>
            <a:r>
              <a:rPr lang="ru-RU" b="1" i="1">
                <a:latin typeface="+mj-lt"/>
              </a:rPr>
              <a:t>Ход игры:</a:t>
            </a:r>
            <a:r>
              <a:rPr lang="ru-RU">
                <a:latin typeface="+mj-lt"/>
              </a:rPr>
              <a:t> </a:t>
            </a:r>
          </a:p>
          <a:p>
            <a:pPr algn="ctr" fontAlgn="auto">
              <a:spcBef>
                <a:spcPts val="0"/>
              </a:spcBef>
              <a:spcAft>
                <a:spcPts val="0"/>
              </a:spcAft>
              <a:defRPr/>
            </a:pPr>
            <a:r>
              <a:rPr lang="ru-RU">
                <a:latin typeface="+mj-lt"/>
              </a:rPr>
              <a:t>Покажите ребёнку, как можно подуть на полоску, поднеся ее к нижней губе </a:t>
            </a:r>
            <a:br>
              <a:rPr lang="ru-RU">
                <a:latin typeface="+mj-lt"/>
              </a:rPr>
            </a:br>
            <a:r>
              <a:rPr lang="ru-RU" spc="-30">
                <a:latin typeface="+mj-lt"/>
              </a:rPr>
              <a:t>(полоску держать большим и указательным пальцами)</a:t>
            </a:r>
          </a:p>
        </p:txBody>
      </p:sp>
      <p:sp>
        <p:nvSpPr>
          <p:cNvPr id="5" name="Прямоугольник 4"/>
          <p:cNvSpPr/>
          <p:nvPr/>
        </p:nvSpPr>
        <p:spPr>
          <a:xfrm>
            <a:off x="301625" y="5565775"/>
            <a:ext cx="8510588" cy="1108075"/>
          </a:xfrm>
          <a:prstGeom prst="rect">
            <a:avLst/>
          </a:prstGeom>
        </p:spPr>
        <p:txBody>
          <a:bodyPr>
            <a:spAutoFit/>
          </a:bodyPr>
          <a:lstStyle/>
          <a:p>
            <a:pPr algn="ctr" fontAlgn="auto">
              <a:spcBef>
                <a:spcPts val="0"/>
              </a:spcBef>
              <a:spcAft>
                <a:spcPts val="0"/>
              </a:spcAft>
              <a:buFontTx/>
              <a:buChar char="-"/>
              <a:defRPr/>
            </a:pPr>
            <a:r>
              <a:rPr lang="ru-RU" sz="2200">
                <a:solidFill>
                  <a:schemeClr val="accent4">
                    <a:lumMod val="40000"/>
                    <a:lumOff val="60000"/>
                  </a:schemeClr>
                </a:solidFill>
                <a:latin typeface="+mj-lt"/>
              </a:rPr>
              <a:t> Давайте превратим бумажные полоски в настоящие флажки. </a:t>
            </a:r>
          </a:p>
          <a:p>
            <a:pPr algn="ctr" fontAlgn="auto">
              <a:spcBef>
                <a:spcPts val="0"/>
              </a:spcBef>
              <a:spcAft>
                <a:spcPts val="0"/>
              </a:spcAft>
              <a:buFontTx/>
              <a:buChar char="-"/>
              <a:defRPr/>
            </a:pPr>
            <a:r>
              <a:rPr lang="ru-RU" sz="2200">
                <a:solidFill>
                  <a:schemeClr val="accent4">
                    <a:lumMod val="40000"/>
                    <a:lumOff val="60000"/>
                  </a:schemeClr>
                </a:solidFill>
                <a:latin typeface="+mj-lt"/>
              </a:rPr>
              <a:t> Для этого нужно сделать ветер - вот так! </a:t>
            </a:r>
          </a:p>
          <a:p>
            <a:pPr algn="ctr" fontAlgn="auto">
              <a:spcBef>
                <a:spcPts val="0"/>
              </a:spcBef>
              <a:spcAft>
                <a:spcPts val="0"/>
              </a:spcAft>
              <a:buFontTx/>
              <a:buChar char="-"/>
              <a:defRPr/>
            </a:pPr>
            <a:r>
              <a:rPr lang="ru-RU" sz="2200">
                <a:solidFill>
                  <a:schemeClr val="accent4">
                    <a:lumMod val="40000"/>
                    <a:lumOff val="60000"/>
                  </a:schemeClr>
                </a:solidFill>
                <a:latin typeface="+mj-lt"/>
              </a:rPr>
              <a:t> Флажки полощутся на ветру!</a:t>
            </a:r>
          </a:p>
        </p:txBody>
      </p:sp>
      <p:pic>
        <p:nvPicPr>
          <p:cNvPr id="32774" name="i-main-pic" descr="Картинка 10 из 122480">
            <a:hlinkClick r:id="rId2"/>
          </p:cNvPr>
          <p:cNvPicPr>
            <a:picLocks noChangeAspect="1" noChangeArrowheads="1"/>
          </p:cNvPicPr>
          <p:nvPr/>
        </p:nvPicPr>
        <p:blipFill>
          <a:blip r:embed="rId3" r:link="rId4"/>
          <a:srcRect/>
          <a:stretch>
            <a:fillRect/>
          </a:stretch>
        </p:blipFill>
        <p:spPr bwMode="auto">
          <a:xfrm>
            <a:off x="298450" y="1890713"/>
            <a:ext cx="2216150" cy="3355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30820" y="2078182"/>
            <a:ext cx="8229600" cy="1897461"/>
          </a:xfrm>
        </p:spPr>
        <p:txBody>
          <a:bodyPr>
            <a:noAutofit/>
          </a:bodyPr>
          <a:lstStyle/>
          <a:p>
            <a:pPr eaLnBrk="1" fontAlgn="auto" hangingPunct="1">
              <a:spcAft>
                <a:spcPts val="0"/>
              </a:spcAft>
              <a:defRPr/>
            </a:pPr>
            <a:r>
              <a:rPr lang="ru-RU" sz="6600" smtClean="0"/>
              <a:t>Успехов вам </a:t>
            </a:r>
            <a:br>
              <a:rPr lang="ru-RU" sz="6600" smtClean="0"/>
            </a:br>
            <a:r>
              <a:rPr lang="ru-RU" sz="6600" smtClean="0"/>
              <a:t>и вашим детям!</a:t>
            </a:r>
            <a:endParaRPr lang="ru-RU" sz="6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1"/>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31592"/>
          </a:xfrm>
        </p:spPr>
        <p:txBody>
          <a:bodyPr/>
          <a:lstStyle/>
          <a:p>
            <a:pPr eaLnBrk="1" fontAlgn="auto" hangingPunct="1">
              <a:spcAft>
                <a:spcPts val="0"/>
              </a:spcAft>
              <a:defRPr/>
            </a:pPr>
            <a:r>
              <a:rPr lang="ru-RU" smtClean="0"/>
              <a:t>Как может быть нарушено?</a:t>
            </a:r>
            <a:endParaRPr lang="ru-RU"/>
          </a:p>
        </p:txBody>
      </p:sp>
      <p:sp>
        <p:nvSpPr>
          <p:cNvPr id="3" name="Содержимое 2"/>
          <p:cNvSpPr>
            <a:spLocks noGrp="1"/>
          </p:cNvSpPr>
          <p:nvPr>
            <p:ph idx="1"/>
          </p:nvPr>
        </p:nvSpPr>
        <p:spPr>
          <a:xfrm>
            <a:off x="117475" y="1274763"/>
            <a:ext cx="8793163" cy="5281612"/>
          </a:xfrm>
        </p:spPr>
        <p:txBody>
          <a:bodyPr>
            <a:noAutofit/>
          </a:bodyPr>
          <a:lstStyle/>
          <a:p>
            <a:pPr marL="0" indent="0" algn="just" eaLnBrk="1" hangingPunct="1">
              <a:lnSpc>
                <a:spcPct val="134000"/>
              </a:lnSpc>
              <a:spcBef>
                <a:spcPts val="600"/>
              </a:spcBef>
              <a:buFont typeface="Wingdings 2" pitchFamily="18" charset="2"/>
              <a:buNone/>
              <a:defRPr/>
            </a:pPr>
            <a:r>
              <a:rPr lang="ru-RU" sz="1400" smtClean="0">
                <a:solidFill>
                  <a:srgbClr val="EFE0BE"/>
                </a:solidFill>
                <a:effectLst>
                  <a:outerShdw blurRad="38100" dist="38100" dir="2700000" algn="tl">
                    <a:srgbClr val="000000">
                      <a:alpha val="43137"/>
                    </a:srgbClr>
                  </a:outerShdw>
                </a:effectLst>
                <a:latin typeface="Arial" charset="0"/>
              </a:rPr>
              <a:t>Малыши, имеющие ослабленный вдох и выдох, как правило, говорят тихо и затрудняются в произнесении длинных фраз. При нерациональном расходовании воздуха нарушается плавность речи, так как дети на середине фразы вынуждены добирать воздух. Часто такие дети не договаривают слова и нередко в конце фразы произносят их шепотом. Иногда, чтобы закончить длинную фразу, они вынуждены говорить на вдохе, отчего речь становится нечеткой, судорожной, с захлебыванием. Укороченный выдох вынуждает говорить фразы в ускоренном темпе, без соблюдения логических пауз</a:t>
            </a:r>
          </a:p>
          <a:p>
            <a:pPr marL="0" indent="0" algn="just" eaLnBrk="1" hangingPunct="1">
              <a:lnSpc>
                <a:spcPct val="134000"/>
              </a:lnSpc>
              <a:spcBef>
                <a:spcPct val="0"/>
              </a:spcBef>
              <a:buFont typeface="Wingdings 2" pitchFamily="18" charset="2"/>
              <a:buNone/>
              <a:defRPr/>
            </a:pPr>
            <a:endParaRPr lang="ru-RU" sz="300" smtClean="0">
              <a:effectLst>
                <a:outerShdw blurRad="38100" dist="38100" dir="2700000" algn="tl">
                  <a:srgbClr val="775F55"/>
                </a:outerShdw>
              </a:effectLst>
              <a:latin typeface="Arial" charset="0"/>
            </a:endParaRPr>
          </a:p>
          <a:p>
            <a:pPr marL="0" indent="0" algn="just" eaLnBrk="1" hangingPunct="1">
              <a:lnSpc>
                <a:spcPct val="134000"/>
              </a:lnSpc>
              <a:spcBef>
                <a:spcPct val="0"/>
              </a:spcBef>
              <a:buFont typeface="Wingdings 2" pitchFamily="18" charset="2"/>
              <a:buNone/>
              <a:defRPr/>
            </a:pPr>
            <a:endParaRPr lang="ru-RU" sz="300" smtClean="0">
              <a:effectLst>
                <a:outerShdw blurRad="38100" dist="38100" dir="2700000" algn="tl">
                  <a:srgbClr val="775F55"/>
                </a:outerShdw>
              </a:effectLst>
              <a:latin typeface="Arial" charset="0"/>
            </a:endParaRPr>
          </a:p>
          <a:p>
            <a:pPr marL="0" indent="0" algn="just" eaLnBrk="1" hangingPunct="1">
              <a:lnSpc>
                <a:spcPct val="134000"/>
              </a:lnSpc>
              <a:spcBef>
                <a:spcPct val="0"/>
              </a:spcBef>
              <a:buFont typeface="Wingdings 2" pitchFamily="18" charset="2"/>
              <a:buNone/>
              <a:defRPr/>
            </a:pPr>
            <a:endParaRPr lang="ru-RU" sz="300" smtClean="0">
              <a:effectLst>
                <a:outerShdw blurRad="38100" dist="38100" dir="2700000" algn="tl">
                  <a:srgbClr val="775F55"/>
                </a:outerShdw>
              </a:effectLst>
              <a:latin typeface="Arial" charset="0"/>
            </a:endParaRPr>
          </a:p>
          <a:p>
            <a:pPr marL="0" indent="0" algn="just" eaLnBrk="1" hangingPunct="1">
              <a:lnSpc>
                <a:spcPct val="134000"/>
              </a:lnSpc>
              <a:spcBef>
                <a:spcPts val="600"/>
              </a:spcBef>
              <a:buFont typeface="Wingdings 2" pitchFamily="18" charset="2"/>
              <a:buNone/>
              <a:defRPr/>
            </a:pPr>
            <a:r>
              <a:rPr lang="ru-RU" sz="1400" smtClean="0">
                <a:solidFill>
                  <a:srgbClr val="EFE0BE"/>
                </a:solidFill>
                <a:effectLst>
                  <a:outerShdw blurRad="38100" dist="38100" dir="2700000" algn="tl">
                    <a:srgbClr val="000000">
                      <a:alpha val="43137"/>
                    </a:srgbClr>
                  </a:outerShdw>
                </a:effectLst>
                <a:latin typeface="Arial" charset="0"/>
              </a:rPr>
              <a:t>Понаблюдайте за ребенком, если у малыша обнаружится один или больше ниже перечисленных признаков, значит речевое дыхание нарушено.</a:t>
            </a:r>
          </a:p>
          <a:p>
            <a:pPr marL="0" indent="0" algn="just" eaLnBrk="1" hangingPunct="1">
              <a:lnSpc>
                <a:spcPct val="134000"/>
              </a:lnSpc>
              <a:spcBef>
                <a:spcPts val="600"/>
              </a:spcBef>
              <a:defRPr/>
            </a:pPr>
            <a:r>
              <a:rPr lang="ru-RU" sz="1400" smtClean="0">
                <a:solidFill>
                  <a:srgbClr val="EFE0BE"/>
                </a:solidFill>
                <a:effectLst>
                  <a:outerShdw blurRad="38100" dist="38100" dir="2700000" algn="tl">
                    <a:srgbClr val="000000">
                      <a:alpha val="43137"/>
                    </a:srgbClr>
                  </a:outerShdw>
                </a:effectLst>
                <a:latin typeface="Arial" charset="0"/>
              </a:rPr>
              <a:t>Когда ребенок говорит, речь становится тише к концу фразы; </a:t>
            </a:r>
          </a:p>
          <a:p>
            <a:pPr marL="0" indent="0" algn="just" eaLnBrk="1" hangingPunct="1">
              <a:lnSpc>
                <a:spcPct val="134000"/>
              </a:lnSpc>
              <a:spcBef>
                <a:spcPts val="600"/>
              </a:spcBef>
              <a:defRPr/>
            </a:pPr>
            <a:r>
              <a:rPr lang="ru-RU" sz="1400" smtClean="0">
                <a:solidFill>
                  <a:srgbClr val="EFE0BE"/>
                </a:solidFill>
                <a:effectLst>
                  <a:outerShdw blurRad="38100" dist="38100" dir="2700000" algn="tl">
                    <a:srgbClr val="000000">
                      <a:alpha val="43137"/>
                    </a:srgbClr>
                  </a:outerShdw>
                </a:effectLst>
                <a:latin typeface="Arial" charset="0"/>
              </a:rPr>
              <a:t>Когда ребенок говорит, наблюдаются быстрые, короткие «задыхивания» посреди фразы или слова; </a:t>
            </a:r>
          </a:p>
          <a:p>
            <a:pPr marL="0" indent="0" algn="just" eaLnBrk="1" hangingPunct="1">
              <a:lnSpc>
                <a:spcPct val="134000"/>
              </a:lnSpc>
              <a:spcBef>
                <a:spcPts val="600"/>
              </a:spcBef>
              <a:defRPr/>
            </a:pPr>
            <a:r>
              <a:rPr lang="ru-RU" sz="1400" smtClean="0">
                <a:solidFill>
                  <a:srgbClr val="EFE0BE"/>
                </a:solidFill>
                <a:effectLst>
                  <a:outerShdw blurRad="38100" dist="38100" dir="2700000" algn="tl">
                    <a:srgbClr val="000000">
                      <a:alpha val="43137"/>
                    </a:srgbClr>
                  </a:outerShdw>
                </a:effectLst>
                <a:latin typeface="Arial" charset="0"/>
              </a:rPr>
              <a:t>Ребенок дышит слишком часто, речь прерывают частые выдохи; </a:t>
            </a:r>
          </a:p>
          <a:p>
            <a:pPr marL="0" indent="0" algn="just" eaLnBrk="1" hangingPunct="1">
              <a:lnSpc>
                <a:spcPct val="134000"/>
              </a:lnSpc>
              <a:spcBef>
                <a:spcPts val="600"/>
              </a:spcBef>
              <a:defRPr/>
            </a:pPr>
            <a:r>
              <a:rPr lang="ru-RU" sz="1400" smtClean="0">
                <a:solidFill>
                  <a:srgbClr val="EFE0BE"/>
                </a:solidFill>
                <a:effectLst>
                  <a:outerShdw blurRad="38100" dist="38100" dir="2700000" algn="tl">
                    <a:srgbClr val="000000">
                      <a:alpha val="43137"/>
                    </a:srgbClr>
                  </a:outerShdw>
                </a:effectLst>
                <a:latin typeface="Arial" charset="0"/>
              </a:rPr>
              <a:t>Ребенок говорит «в нос». Обнаружить носовое произношение можно так: зажмите пальцами нос ребенка и попросите произносить какое-нибудь слово (в предложенных словах не должно быть звуков М, Н, Б). Если у ребенка носовое произношение, то пальцами вы ощутите толчки воздуха в ноздрях ребенка, на слух носовое произношение так же станет заметнее; </a:t>
            </a:r>
          </a:p>
          <a:p>
            <a:pPr marL="0" indent="0" algn="just" eaLnBrk="1" hangingPunct="1">
              <a:lnSpc>
                <a:spcPct val="134000"/>
              </a:lnSpc>
              <a:spcBef>
                <a:spcPts val="600"/>
              </a:spcBef>
              <a:defRPr/>
            </a:pPr>
            <a:r>
              <a:rPr lang="ru-RU" sz="1400" smtClean="0">
                <a:solidFill>
                  <a:srgbClr val="EFE0BE"/>
                </a:solidFill>
                <a:effectLst>
                  <a:outerShdw blurRad="38100" dist="38100" dir="2700000" algn="tl">
                    <a:srgbClr val="000000">
                      <a:alpha val="43137"/>
                    </a:srgbClr>
                  </a:outerShdw>
                </a:effectLst>
                <a:latin typeface="Arial" charset="0"/>
              </a:rPr>
              <a:t>Ребенок произносит звук Р горлом. </a:t>
            </a:r>
            <a:endParaRPr lang="ru-RU" sz="1400" smtClean="0">
              <a:solidFill>
                <a:srgbClr val="EFE0BE"/>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par>
                          <p:cTn id="10" fill="hold">
                            <p:stCondLst>
                              <p:cond delay="5500"/>
                            </p:stCondLst>
                            <p:childTnLst>
                              <p:par>
                                <p:cTn id="11" presetID="42"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7500"/>
                            </p:stCondLst>
                            <p:childTnLst>
                              <p:par>
                                <p:cTn id="17" presetID="42"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anim calcmode="lin" valueType="num">
                                      <p:cBhvr>
                                        <p:cTn id="20"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2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22" fill="hold">
                            <p:stCondLst>
                              <p:cond delay="9500"/>
                            </p:stCondLst>
                            <p:childTnLst>
                              <p:par>
                                <p:cTn id="23" presetID="42" presetClass="entr" presetSubtype="0" fill="hold" grpId="0" nodeType="after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2000"/>
                                        <p:tgtEl>
                                          <p:spTgt spid="3">
                                            <p:txEl>
                                              <p:pRg st="5" end="5"/>
                                            </p:txEl>
                                          </p:spTgt>
                                        </p:tgtEl>
                                      </p:cBhvr>
                                    </p:animEffect>
                                    <p:anim calcmode="lin" valueType="num">
                                      <p:cBhvr>
                                        <p:cTn id="26"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7" dur="2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28" fill="hold">
                            <p:stCondLst>
                              <p:cond delay="11500"/>
                            </p:stCondLst>
                            <p:childTnLst>
                              <p:par>
                                <p:cTn id="29" presetID="42"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anim calcmode="lin" valueType="num">
                                      <p:cBhvr>
                                        <p:cTn id="32" dur="2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2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par>
                          <p:cTn id="34" fill="hold">
                            <p:stCondLst>
                              <p:cond delay="13500"/>
                            </p:stCondLst>
                            <p:childTnLst>
                              <p:par>
                                <p:cTn id="35" presetID="42" presetClass="entr" presetSubtype="0" fill="hold" grpId="0" nodeType="after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2000"/>
                                        <p:tgtEl>
                                          <p:spTgt spid="3">
                                            <p:txEl>
                                              <p:pRg st="7" end="7"/>
                                            </p:txEl>
                                          </p:spTgt>
                                        </p:tgtEl>
                                      </p:cBhvr>
                                    </p:animEffect>
                                    <p:anim calcmode="lin" valueType="num">
                                      <p:cBhvr>
                                        <p:cTn id="38" dur="2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9" dur="2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par>
                          <p:cTn id="40" fill="hold">
                            <p:stCondLst>
                              <p:cond delay="15500"/>
                            </p:stCondLst>
                            <p:childTnLst>
                              <p:par>
                                <p:cTn id="41" presetID="42" presetClass="entr" presetSubtype="0" fill="hold" grpId="0"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fade">
                                      <p:cBhvr>
                                        <p:cTn id="43" dur="2000"/>
                                        <p:tgtEl>
                                          <p:spTgt spid="3">
                                            <p:txEl>
                                              <p:pRg st="8" end="8"/>
                                            </p:txEl>
                                          </p:spTgt>
                                        </p:tgtEl>
                                      </p:cBhvr>
                                    </p:animEffect>
                                    <p:anim calcmode="lin" valueType="num">
                                      <p:cBhvr>
                                        <p:cTn id="44" dur="2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5" dur="2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par>
                          <p:cTn id="46" fill="hold">
                            <p:stCondLst>
                              <p:cond delay="17500"/>
                            </p:stCondLst>
                            <p:childTnLst>
                              <p:par>
                                <p:cTn id="47" presetID="42" presetClass="entr" presetSubtype="0" fill="hold" grpId="0" nodeType="after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2000"/>
                                        <p:tgtEl>
                                          <p:spTgt spid="3">
                                            <p:txEl>
                                              <p:pRg st="9" end="9"/>
                                            </p:txEl>
                                          </p:spTgt>
                                        </p:tgtEl>
                                      </p:cBhvr>
                                    </p:animEffect>
                                    <p:anim calcmode="lin" valueType="num">
                                      <p:cBhvr>
                                        <p:cTn id="50" dur="2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1" dur="2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sz="6000" smtClean="0"/>
              <a:t>Как правильно?</a:t>
            </a:r>
            <a:r>
              <a:rPr lang="ru-RU" smtClean="0"/>
              <a:t/>
            </a:r>
            <a:br>
              <a:rPr lang="ru-RU" smtClean="0"/>
            </a:br>
            <a:r>
              <a:rPr lang="ru-RU" sz="2400" smtClean="0"/>
              <a:t>(параметры правильного ротового выдоха)</a:t>
            </a:r>
            <a:endParaRPr lang="ru-RU" sz="2400"/>
          </a:p>
        </p:txBody>
      </p:sp>
      <p:sp>
        <p:nvSpPr>
          <p:cNvPr id="3" name="Содержимое 2"/>
          <p:cNvSpPr>
            <a:spLocks noGrp="1"/>
          </p:cNvSpPr>
          <p:nvPr>
            <p:ph idx="1"/>
          </p:nvPr>
        </p:nvSpPr>
        <p:spPr>
          <a:xfrm>
            <a:off x="292100" y="1600200"/>
            <a:ext cx="6370638" cy="3789363"/>
          </a:xfrm>
        </p:spPr>
        <p:txBody>
          <a:bodyPr>
            <a:noAutofit/>
          </a:bodyPr>
          <a:lstStyle/>
          <a:p>
            <a:pPr marL="180000" indent="-180000" eaLnBrk="1" fontAlgn="auto" hangingPunct="1">
              <a:lnSpc>
                <a:spcPct val="134000"/>
              </a:lnSpc>
              <a:spcBef>
                <a:spcPts val="400"/>
              </a:spcBef>
              <a:spcAft>
                <a:spcPts val="0"/>
              </a:spcAft>
              <a:buClr>
                <a:schemeClr val="tx1">
                  <a:shade val="95000"/>
                </a:schemeClr>
              </a:buClr>
              <a:buFont typeface="Wingdings 2"/>
              <a:buChar char=""/>
              <a:defRPr/>
            </a:pPr>
            <a:r>
              <a:rPr lang="ru-RU" sz="1600" smtClean="0">
                <a:solidFill>
                  <a:schemeClr val="accent4">
                    <a:lumMod val="40000"/>
                    <a:lumOff val="60000"/>
                  </a:schemeClr>
                </a:solidFill>
                <a:effectLst>
                  <a:outerShdw blurRad="38100" dist="38100" dir="2700000" algn="tl">
                    <a:srgbClr val="000000">
                      <a:alpha val="43137"/>
                    </a:srgbClr>
                  </a:outerShdw>
                </a:effectLst>
                <a:latin typeface="+mj-lt"/>
              </a:rPr>
              <a:t>выдоху предшествует сильный вдох через нос – </a:t>
            </a:r>
            <a:br>
              <a:rPr lang="ru-RU" sz="1600" smtClean="0">
                <a:solidFill>
                  <a:schemeClr val="accent4">
                    <a:lumMod val="40000"/>
                    <a:lumOff val="60000"/>
                  </a:schemeClr>
                </a:solidFill>
                <a:effectLst>
                  <a:outerShdw blurRad="38100" dist="38100" dir="2700000" algn="tl">
                    <a:srgbClr val="000000">
                      <a:alpha val="43137"/>
                    </a:srgbClr>
                  </a:outerShdw>
                </a:effectLst>
                <a:latin typeface="+mj-lt"/>
              </a:rPr>
            </a:br>
            <a:r>
              <a:rPr lang="ru-RU" sz="1600" smtClean="0">
                <a:solidFill>
                  <a:schemeClr val="accent4">
                    <a:lumMod val="40000"/>
                    <a:lumOff val="60000"/>
                  </a:schemeClr>
                </a:solidFill>
                <a:effectLst>
                  <a:outerShdw blurRad="38100" dist="38100" dir="2700000" algn="tl">
                    <a:srgbClr val="000000">
                      <a:alpha val="43137"/>
                    </a:srgbClr>
                  </a:outerShdw>
                </a:effectLst>
                <a:latin typeface="+mj-lt"/>
              </a:rPr>
              <a:t>"набираем полную грудь воздуха";</a:t>
            </a:r>
          </a:p>
          <a:p>
            <a:pPr marL="180000" indent="-180000" eaLnBrk="1" fontAlgn="auto" hangingPunct="1">
              <a:lnSpc>
                <a:spcPct val="134000"/>
              </a:lnSpc>
              <a:spcBef>
                <a:spcPts val="400"/>
              </a:spcBef>
              <a:spcAft>
                <a:spcPts val="0"/>
              </a:spcAft>
              <a:buClr>
                <a:schemeClr val="tx1">
                  <a:shade val="95000"/>
                </a:schemeClr>
              </a:buClr>
              <a:buFont typeface="Wingdings 2"/>
              <a:buChar char=""/>
              <a:defRPr/>
            </a:pPr>
            <a:r>
              <a:rPr lang="ru-RU" sz="1600" smtClean="0">
                <a:solidFill>
                  <a:schemeClr val="accent4">
                    <a:lumMod val="40000"/>
                    <a:lumOff val="60000"/>
                  </a:schemeClr>
                </a:solidFill>
                <a:effectLst>
                  <a:outerShdw blurRad="38100" dist="38100" dir="2700000" algn="tl">
                    <a:srgbClr val="000000">
                      <a:alpha val="43137"/>
                    </a:srgbClr>
                  </a:outerShdw>
                </a:effectLst>
                <a:latin typeface="+mj-lt"/>
              </a:rPr>
              <a:t>выдох происходит плавно, а не толчками;</a:t>
            </a:r>
          </a:p>
          <a:p>
            <a:pPr marL="180000" indent="-180000" eaLnBrk="1" fontAlgn="auto" hangingPunct="1">
              <a:lnSpc>
                <a:spcPct val="134000"/>
              </a:lnSpc>
              <a:spcBef>
                <a:spcPts val="400"/>
              </a:spcBef>
              <a:spcAft>
                <a:spcPts val="0"/>
              </a:spcAft>
              <a:buClr>
                <a:schemeClr val="tx1">
                  <a:shade val="95000"/>
                </a:schemeClr>
              </a:buClr>
              <a:buFont typeface="Wingdings 2"/>
              <a:buChar char=""/>
              <a:defRPr/>
            </a:pPr>
            <a:r>
              <a:rPr lang="ru-RU" sz="1600" smtClean="0">
                <a:solidFill>
                  <a:schemeClr val="accent4">
                    <a:lumMod val="40000"/>
                    <a:lumOff val="60000"/>
                  </a:schemeClr>
                </a:solidFill>
                <a:effectLst>
                  <a:outerShdw blurRad="38100" dist="38100" dir="2700000" algn="tl">
                    <a:srgbClr val="000000">
                      <a:alpha val="43137"/>
                    </a:srgbClr>
                  </a:outerShdw>
                </a:effectLst>
                <a:latin typeface="+mj-lt"/>
              </a:rPr>
              <a:t>во время выдоха губы складываются трубочкой, </a:t>
            </a:r>
            <a:br>
              <a:rPr lang="ru-RU" sz="1600" smtClean="0">
                <a:solidFill>
                  <a:schemeClr val="accent4">
                    <a:lumMod val="40000"/>
                    <a:lumOff val="60000"/>
                  </a:schemeClr>
                </a:solidFill>
                <a:effectLst>
                  <a:outerShdw blurRad="38100" dist="38100" dir="2700000" algn="tl">
                    <a:srgbClr val="000000">
                      <a:alpha val="43137"/>
                    </a:srgbClr>
                  </a:outerShdw>
                </a:effectLst>
                <a:latin typeface="+mj-lt"/>
              </a:rPr>
            </a:br>
            <a:r>
              <a:rPr lang="ru-RU" sz="1600" smtClean="0">
                <a:solidFill>
                  <a:schemeClr val="accent4">
                    <a:lumMod val="40000"/>
                    <a:lumOff val="60000"/>
                  </a:schemeClr>
                </a:solidFill>
                <a:effectLst>
                  <a:outerShdw blurRad="38100" dist="38100" dir="2700000" algn="tl">
                    <a:srgbClr val="000000">
                      <a:alpha val="43137"/>
                    </a:srgbClr>
                  </a:outerShdw>
                </a:effectLst>
                <a:latin typeface="+mj-lt"/>
              </a:rPr>
              <a:t>не следует сжимать губы, надувать щеки;</a:t>
            </a:r>
          </a:p>
          <a:p>
            <a:pPr marL="180000" indent="-180000" eaLnBrk="1" fontAlgn="auto" hangingPunct="1">
              <a:lnSpc>
                <a:spcPct val="134000"/>
              </a:lnSpc>
              <a:spcBef>
                <a:spcPts val="400"/>
              </a:spcBef>
              <a:spcAft>
                <a:spcPts val="0"/>
              </a:spcAft>
              <a:buClr>
                <a:schemeClr val="tx1">
                  <a:shade val="95000"/>
                </a:schemeClr>
              </a:buClr>
              <a:buFont typeface="Wingdings 2"/>
              <a:buChar char=""/>
              <a:defRPr/>
            </a:pPr>
            <a:r>
              <a:rPr lang="ru-RU" sz="1600" spc="-40" smtClean="0">
                <a:solidFill>
                  <a:schemeClr val="accent4">
                    <a:lumMod val="40000"/>
                    <a:lumOff val="60000"/>
                  </a:schemeClr>
                </a:solidFill>
                <a:effectLst>
                  <a:outerShdw blurRad="38100" dist="38100" dir="2700000" algn="tl">
                    <a:srgbClr val="000000">
                      <a:alpha val="43137"/>
                    </a:srgbClr>
                  </a:outerShdw>
                </a:effectLst>
                <a:latin typeface="+mj-lt"/>
              </a:rPr>
              <a:t>во время выдоха воздух выходит через рот, нельзя допускать выхода воздуха через нос (если ребенок выдыхает через нос, можно зажать ему ноздри, чтобы он ощутил, как выходит воздух);</a:t>
            </a:r>
          </a:p>
          <a:p>
            <a:pPr marL="180000" indent="-180000" eaLnBrk="1" fontAlgn="auto" hangingPunct="1">
              <a:lnSpc>
                <a:spcPct val="134000"/>
              </a:lnSpc>
              <a:spcBef>
                <a:spcPts val="400"/>
              </a:spcBef>
              <a:spcAft>
                <a:spcPts val="0"/>
              </a:spcAft>
              <a:buClr>
                <a:schemeClr val="tx1">
                  <a:shade val="95000"/>
                </a:schemeClr>
              </a:buClr>
              <a:buFont typeface="Wingdings 2"/>
              <a:buChar char=""/>
              <a:defRPr/>
            </a:pPr>
            <a:r>
              <a:rPr lang="ru-RU" sz="1600" smtClean="0">
                <a:solidFill>
                  <a:schemeClr val="accent4">
                    <a:lumMod val="40000"/>
                    <a:lumOff val="60000"/>
                  </a:schemeClr>
                </a:solidFill>
                <a:effectLst>
                  <a:outerShdw blurRad="38100" dist="38100" dir="2700000" algn="tl">
                    <a:srgbClr val="000000">
                      <a:alpha val="43137"/>
                    </a:srgbClr>
                  </a:outerShdw>
                </a:effectLst>
                <a:latin typeface="+mj-lt"/>
              </a:rPr>
              <a:t>выдыхать следует, пока не закончится воздух;</a:t>
            </a:r>
          </a:p>
          <a:p>
            <a:pPr marL="180000" indent="-180000" eaLnBrk="1" fontAlgn="auto" hangingPunct="1">
              <a:lnSpc>
                <a:spcPct val="134000"/>
              </a:lnSpc>
              <a:spcBef>
                <a:spcPts val="400"/>
              </a:spcBef>
              <a:spcAft>
                <a:spcPts val="0"/>
              </a:spcAft>
              <a:buClr>
                <a:schemeClr val="tx1">
                  <a:shade val="95000"/>
                </a:schemeClr>
              </a:buClr>
              <a:buFont typeface="Wingdings 2"/>
              <a:buChar char=""/>
              <a:defRPr/>
            </a:pPr>
            <a:r>
              <a:rPr lang="ru-RU" sz="1600" smtClean="0">
                <a:solidFill>
                  <a:schemeClr val="accent4">
                    <a:lumMod val="40000"/>
                    <a:lumOff val="60000"/>
                  </a:schemeClr>
                </a:solidFill>
                <a:effectLst>
                  <a:outerShdw blurRad="38100" dist="38100" dir="2700000" algn="tl">
                    <a:srgbClr val="000000">
                      <a:alpha val="43137"/>
                    </a:srgbClr>
                  </a:outerShdw>
                </a:effectLst>
                <a:latin typeface="+mj-lt"/>
              </a:rPr>
              <a:t>во время пения или разговора нельзя добирать воздух </a:t>
            </a:r>
            <a:br>
              <a:rPr lang="ru-RU" sz="1600" smtClean="0">
                <a:solidFill>
                  <a:schemeClr val="accent4">
                    <a:lumMod val="40000"/>
                    <a:lumOff val="60000"/>
                  </a:schemeClr>
                </a:solidFill>
                <a:effectLst>
                  <a:outerShdw blurRad="38100" dist="38100" dir="2700000" algn="tl">
                    <a:srgbClr val="000000">
                      <a:alpha val="43137"/>
                    </a:srgbClr>
                  </a:outerShdw>
                </a:effectLst>
                <a:latin typeface="+mj-lt"/>
              </a:rPr>
            </a:br>
            <a:r>
              <a:rPr lang="ru-RU" sz="1600" smtClean="0">
                <a:solidFill>
                  <a:schemeClr val="accent4">
                    <a:lumMod val="40000"/>
                    <a:lumOff val="60000"/>
                  </a:schemeClr>
                </a:solidFill>
                <a:effectLst>
                  <a:outerShdw blurRad="38100" dist="38100" dir="2700000" algn="tl">
                    <a:srgbClr val="000000">
                      <a:alpha val="43137"/>
                    </a:srgbClr>
                  </a:outerShdw>
                </a:effectLst>
                <a:latin typeface="+mj-lt"/>
              </a:rPr>
              <a:t>при помощи частых вдохов.</a:t>
            </a:r>
            <a:endParaRPr lang="ru-RU" sz="1600" smtClean="0">
              <a:solidFill>
                <a:schemeClr val="accent4">
                  <a:lumMod val="40000"/>
                  <a:lumOff val="60000"/>
                </a:schemeClr>
              </a:solidFill>
              <a:latin typeface="+mj-lt"/>
            </a:endParaRPr>
          </a:p>
        </p:txBody>
      </p:sp>
      <p:pic>
        <p:nvPicPr>
          <p:cNvPr id="4" name="Содержимое 3" descr="http://dou215.krsnet.ru/dou215/images/stories/Dokument/Foto/24307179.jpg"/>
          <p:cNvPicPr>
            <a:picLocks/>
          </p:cNvPicPr>
          <p:nvPr/>
        </p:nvPicPr>
        <p:blipFill>
          <a:blip r:embed="rId2"/>
          <a:srcRect/>
          <a:stretch>
            <a:fillRect/>
          </a:stretch>
        </p:blipFill>
        <p:spPr bwMode="auto">
          <a:xfrm>
            <a:off x="6596063" y="1555750"/>
            <a:ext cx="2333625" cy="3803650"/>
          </a:xfrm>
          <a:prstGeom prst="rect">
            <a:avLst/>
          </a:prstGeom>
          <a:noFill/>
          <a:ln w="9525">
            <a:noFill/>
            <a:miter lim="800000"/>
            <a:headEnd/>
            <a:tailEnd/>
          </a:ln>
        </p:spPr>
      </p:pic>
      <p:sp>
        <p:nvSpPr>
          <p:cNvPr id="5" name="Прямоугольник 4"/>
          <p:cNvSpPr/>
          <p:nvPr/>
        </p:nvSpPr>
        <p:spPr>
          <a:xfrm>
            <a:off x="204788" y="5535613"/>
            <a:ext cx="8783637" cy="1265237"/>
          </a:xfrm>
          <a:prstGeom prst="rect">
            <a:avLst/>
          </a:prstGeom>
        </p:spPr>
        <p:txBody>
          <a:bodyPr>
            <a:spAutoFit/>
          </a:bodyPr>
          <a:lstStyle/>
          <a:p>
            <a:pPr algn="ctr" fontAlgn="auto">
              <a:lnSpc>
                <a:spcPct val="114000"/>
              </a:lnSpc>
              <a:spcBef>
                <a:spcPts val="400"/>
              </a:spcBef>
              <a:spcAft>
                <a:spcPts val="0"/>
              </a:spcAft>
              <a:defRPr/>
            </a:pPr>
            <a:r>
              <a:rPr lang="ru-RU" sz="1600">
                <a:solidFill>
                  <a:schemeClr val="accent4">
                    <a:lumMod val="40000"/>
                    <a:lumOff val="60000"/>
                  </a:schemeClr>
                </a:solidFill>
                <a:effectLst>
                  <a:outerShdw blurRad="38100" dist="38100" dir="2700000" algn="tl">
                    <a:srgbClr val="000000">
                      <a:alpha val="43137"/>
                    </a:srgbClr>
                  </a:outerShdw>
                </a:effectLst>
                <a:latin typeface="+mj-lt"/>
              </a:rPr>
              <a:t>Для того, чтобы говорить красиво и четко, </a:t>
            </a:r>
            <a:br>
              <a:rPr lang="ru-RU" sz="1600">
                <a:solidFill>
                  <a:schemeClr val="accent4">
                    <a:lumMod val="40000"/>
                    <a:lumOff val="60000"/>
                  </a:schemeClr>
                </a:solidFill>
                <a:effectLst>
                  <a:outerShdw blurRad="38100" dist="38100" dir="2700000" algn="tl">
                    <a:srgbClr val="000000">
                      <a:alpha val="43137"/>
                    </a:srgbClr>
                  </a:outerShdw>
                </a:effectLst>
                <a:latin typeface="+mj-lt"/>
              </a:rPr>
            </a:br>
            <a:r>
              <a:rPr lang="ru-RU" sz="1600">
                <a:solidFill>
                  <a:schemeClr val="accent4">
                    <a:lumMod val="40000"/>
                    <a:lumOff val="60000"/>
                  </a:schemeClr>
                </a:solidFill>
                <a:effectLst>
                  <a:outerShdw blurRad="38100" dist="38100" dir="2700000" algn="tl">
                    <a:srgbClr val="000000">
                      <a:alpha val="43137"/>
                    </a:srgbClr>
                  </a:outerShdw>
                </a:effectLst>
                <a:latin typeface="+mj-lt"/>
              </a:rPr>
              <a:t>нужно произносить часть фразы или целую фразу на одном выдохе. </a:t>
            </a:r>
          </a:p>
          <a:p>
            <a:pPr algn="ctr" fontAlgn="auto">
              <a:lnSpc>
                <a:spcPct val="114000"/>
              </a:lnSpc>
              <a:spcBef>
                <a:spcPts val="400"/>
              </a:spcBef>
              <a:spcAft>
                <a:spcPts val="0"/>
              </a:spcAft>
              <a:defRPr/>
            </a:pPr>
            <a:r>
              <a:rPr lang="ru-RU" sz="1600">
                <a:solidFill>
                  <a:schemeClr val="accent4">
                    <a:lumMod val="40000"/>
                    <a:lumOff val="60000"/>
                  </a:schemeClr>
                </a:solidFill>
                <a:effectLst>
                  <a:outerShdw blurRad="38100" dist="38100" dir="2700000" algn="tl">
                    <a:srgbClr val="000000">
                      <a:alpha val="43137"/>
                    </a:srgbClr>
                  </a:outerShdw>
                </a:effectLst>
                <a:latin typeface="+mj-lt"/>
              </a:rPr>
              <a:t>Паузы при речевом дыхании делаются при выдохе и не должны быть </a:t>
            </a:r>
            <a:br>
              <a:rPr lang="ru-RU" sz="1600">
                <a:solidFill>
                  <a:schemeClr val="accent4">
                    <a:lumMod val="40000"/>
                    <a:lumOff val="60000"/>
                  </a:schemeClr>
                </a:solidFill>
                <a:effectLst>
                  <a:outerShdw blurRad="38100" dist="38100" dir="2700000" algn="tl">
                    <a:srgbClr val="000000">
                      <a:alpha val="43137"/>
                    </a:srgbClr>
                  </a:outerShdw>
                </a:effectLst>
                <a:latin typeface="+mj-lt"/>
              </a:rPr>
            </a:br>
            <a:r>
              <a:rPr lang="ru-RU" sz="1600">
                <a:solidFill>
                  <a:schemeClr val="accent4">
                    <a:lumMod val="40000"/>
                    <a:lumOff val="60000"/>
                  </a:schemeClr>
                </a:solidFill>
                <a:effectLst>
                  <a:outerShdw blurRad="38100" dist="38100" dir="2700000" algn="tl">
                    <a:srgbClr val="000000">
                      <a:alpha val="43137"/>
                    </a:srgbClr>
                  </a:outerShdw>
                </a:effectLst>
                <a:latin typeface="+mj-lt"/>
              </a:rPr>
              <a:t>слишком короткими и продолжительными, иначе речь станет несвязной и отрывистой.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par>
                                <p:cTn id="10" presetID="14" presetClass="entr" presetSubtype="1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3000"/>
                                        <p:tgtEl>
                                          <p:spTgt spid="4"/>
                                        </p:tgtEl>
                                      </p:cBhvr>
                                    </p:animEffect>
                                  </p:childTnLst>
                                </p:cTn>
                              </p:par>
                            </p:childTnLst>
                          </p:cTn>
                        </p:par>
                        <p:par>
                          <p:cTn id="13" fill="hold">
                            <p:stCondLst>
                              <p:cond delay="3000"/>
                            </p:stCondLst>
                            <p:childTnLst>
                              <p:par>
                                <p:cTn id="14" presetID="42" presetClass="entr" presetSubtype="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1000"/>
                                        <p:tgtEl>
                                          <p:spTgt spid="3">
                                            <p:txEl>
                                              <p:pRg st="0" end="0"/>
                                            </p:txEl>
                                          </p:spTgt>
                                        </p:tgtEl>
                                      </p:cBhvr>
                                    </p:animEffect>
                                    <p:anim calcmode="lin" valueType="num">
                                      <p:cBhvr>
                                        <p:cTn id="1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9" fill="hold">
                            <p:stCondLst>
                              <p:cond delay="4000"/>
                            </p:stCondLst>
                            <p:childTnLst>
                              <p:par>
                                <p:cTn id="20" presetID="42" presetClass="entr" presetSubtype="0" fill="hold" grpId="0" nodeType="after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5" fill="hold">
                            <p:stCondLst>
                              <p:cond delay="5000"/>
                            </p:stCondLst>
                            <p:childTnLst>
                              <p:par>
                                <p:cTn id="26" presetID="42" presetClass="entr" presetSubtype="0"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31" fill="hold">
                            <p:stCondLst>
                              <p:cond delay="6000"/>
                            </p:stCondLst>
                            <p:childTnLst>
                              <p:par>
                                <p:cTn id="32" presetID="42" presetClass="entr" presetSubtype="0" fill="hold" grpId="0" nodeType="after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7" fill="hold">
                            <p:stCondLst>
                              <p:cond delay="7000"/>
                            </p:stCondLst>
                            <p:childTnLst>
                              <p:par>
                                <p:cTn id="38" presetID="42" presetClass="entr" presetSubtype="0" fill="hold" grpId="0" nodeType="after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43" fill="hold">
                            <p:stCondLst>
                              <p:cond delay="8000"/>
                            </p:stCondLst>
                            <p:childTnLst>
                              <p:par>
                                <p:cTn id="44" presetID="42" presetClass="entr" presetSubtype="0" fill="hold" grpId="0" nodeType="after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1000"/>
                                        <p:tgtEl>
                                          <p:spTgt spid="3">
                                            <p:txEl>
                                              <p:pRg st="5" end="5"/>
                                            </p:txEl>
                                          </p:spTgt>
                                        </p:tgtEl>
                                      </p:cBhvr>
                                    </p:animEffect>
                                    <p:anim calcmode="lin" valueType="num">
                                      <p:cBhvr>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49" fill="hold">
                            <p:stCondLst>
                              <p:cond delay="9000"/>
                            </p:stCondLst>
                            <p:childTnLst>
                              <p:par>
                                <p:cTn id="50" presetID="55" presetClass="entr" presetSubtype="0"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3000" fill="hold"/>
                                        <p:tgtEl>
                                          <p:spTgt spid="5"/>
                                        </p:tgtEl>
                                        <p:attrNameLst>
                                          <p:attrName>ppt_w</p:attrName>
                                        </p:attrNameLst>
                                      </p:cBhvr>
                                      <p:tavLst>
                                        <p:tav tm="0">
                                          <p:val>
                                            <p:strVal val="#ppt_w*0.70"/>
                                          </p:val>
                                        </p:tav>
                                        <p:tav tm="100000">
                                          <p:val>
                                            <p:strVal val="#ppt_w"/>
                                          </p:val>
                                        </p:tav>
                                      </p:tavLst>
                                    </p:anim>
                                    <p:anim calcmode="lin" valueType="num">
                                      <p:cBhvr>
                                        <p:cTn id="53" dur="3000" fill="hold"/>
                                        <p:tgtEl>
                                          <p:spTgt spid="5"/>
                                        </p:tgtEl>
                                        <p:attrNameLst>
                                          <p:attrName>ppt_h</p:attrName>
                                        </p:attrNameLst>
                                      </p:cBhvr>
                                      <p:tavLst>
                                        <p:tav tm="0">
                                          <p:val>
                                            <p:strVal val="#ppt_h"/>
                                          </p:val>
                                        </p:tav>
                                        <p:tav tm="100000">
                                          <p:val>
                                            <p:strVal val="#ppt_h"/>
                                          </p:val>
                                        </p:tav>
                                      </p:tavLst>
                                    </p:anim>
                                    <p:animEffect transition="in" filter="fade">
                                      <p:cBhvr>
                                        <p:cTn id="54"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0870"/>
            <a:ext cx="8229600" cy="947540"/>
          </a:xfrm>
        </p:spPr>
        <p:txBody>
          <a:bodyPr/>
          <a:lstStyle/>
          <a:p>
            <a:pPr eaLnBrk="1" fontAlgn="auto" hangingPunct="1">
              <a:spcAft>
                <a:spcPts val="0"/>
              </a:spcAft>
              <a:defRPr/>
            </a:pPr>
            <a:r>
              <a:rPr lang="ru-RU" smtClean="0"/>
              <a:t>Почему нарушено?</a:t>
            </a:r>
            <a:endParaRPr lang="ru-RU"/>
          </a:p>
        </p:txBody>
      </p:sp>
      <p:sp>
        <p:nvSpPr>
          <p:cNvPr id="5" name="Содержимое 4"/>
          <p:cNvSpPr>
            <a:spLocks noGrp="1"/>
          </p:cNvSpPr>
          <p:nvPr>
            <p:ph idx="1"/>
          </p:nvPr>
        </p:nvSpPr>
        <p:spPr>
          <a:xfrm>
            <a:off x="233363" y="1371600"/>
            <a:ext cx="8580437" cy="2071688"/>
          </a:xfrm>
        </p:spPr>
        <p:txBody>
          <a:bodyPr>
            <a:normAutofit/>
          </a:bodyPr>
          <a:lstStyle/>
          <a:p>
            <a:pPr marL="0" indent="0" algn="just" eaLnBrk="1" fontAlgn="auto" hangingPunct="1">
              <a:lnSpc>
                <a:spcPct val="124000"/>
              </a:lnSpc>
              <a:spcBef>
                <a:spcPts val="600"/>
              </a:spcBef>
              <a:spcAft>
                <a:spcPts val="0"/>
              </a:spcAft>
              <a:buClr>
                <a:schemeClr val="tx1">
                  <a:shade val="95000"/>
                </a:schemeClr>
              </a:buClr>
              <a:buFont typeface="Wingdings 2"/>
              <a:buNone/>
              <a:defRPr/>
            </a:pPr>
            <a:r>
              <a:rPr lang="ru-RU" sz="1600" smtClean="0">
                <a:solidFill>
                  <a:schemeClr val="accent4">
                    <a:lumMod val="40000"/>
                    <a:lumOff val="60000"/>
                  </a:schemeClr>
                </a:solidFill>
                <a:effectLst>
                  <a:outerShdw blurRad="38100" dist="38100" dir="2700000" algn="tl">
                    <a:srgbClr val="000000">
                      <a:alpha val="43137"/>
                    </a:srgbClr>
                  </a:outerShdw>
                </a:effectLst>
                <a:latin typeface="+mj-lt"/>
              </a:rPr>
              <a:t>Нарушения речевого дыхания могут быть следствием общей ослабленности, аденоидных разращений, различных сердечно-сосудистых заболеваний и т. д. Такие несовершенства речевого дыхания, как неумение рационально использовать выдох, речь на вдохе, неполное возобновление запаса воздуха и др., отрицательно влияющие на развитие речи детей, могут быть обусловлены неправильным воспитанием, недостаточным вниманием взрослых к речи детей…</a:t>
            </a:r>
            <a:endParaRPr lang="ru-RU" sz="1600">
              <a:solidFill>
                <a:schemeClr val="accent4">
                  <a:lumMod val="40000"/>
                  <a:lumOff val="60000"/>
                </a:schemeClr>
              </a:solidFill>
              <a:effectLst>
                <a:outerShdw blurRad="38100" dist="38100" dir="2700000" algn="tl">
                  <a:srgbClr val="000000">
                    <a:alpha val="43137"/>
                  </a:srgbClr>
                </a:outerShdw>
              </a:effectLst>
              <a:latin typeface="+mj-lt"/>
            </a:endParaRPr>
          </a:p>
        </p:txBody>
      </p:sp>
      <p:sp>
        <p:nvSpPr>
          <p:cNvPr id="6" name="Прямоугольник 5"/>
          <p:cNvSpPr/>
          <p:nvPr/>
        </p:nvSpPr>
        <p:spPr>
          <a:xfrm>
            <a:off x="525463" y="3244850"/>
            <a:ext cx="8074025" cy="722313"/>
          </a:xfrm>
          <a:prstGeom prst="rect">
            <a:avLst/>
          </a:prstGeom>
        </p:spPr>
        <p:txBody>
          <a:bodyPr>
            <a:spAutoFit/>
          </a:bodyPr>
          <a:lstStyle/>
          <a:p>
            <a:pPr algn="ctr" fontAlgn="auto">
              <a:spcBef>
                <a:spcPts val="0"/>
              </a:spcBef>
              <a:spcAft>
                <a:spcPts val="0"/>
              </a:spcAft>
              <a:defRPr/>
            </a:pPr>
            <a:r>
              <a:rPr lang="ru-RU" sz="4100" b="1">
                <a:solidFill>
                  <a:schemeClr val="accent1">
                    <a:lumMod val="60000"/>
                    <a:lumOff val="40000"/>
                  </a:schemeClr>
                </a:solidFill>
                <a:effectLst>
                  <a:outerShdw blurRad="38100" dist="38100" dir="2700000" algn="tl">
                    <a:srgbClr val="000000">
                      <a:alpha val="43137"/>
                    </a:srgbClr>
                  </a:outerShdw>
                </a:effectLst>
                <a:latin typeface="+mj-lt"/>
              </a:rPr>
              <a:t>Что делать?</a:t>
            </a:r>
          </a:p>
        </p:txBody>
      </p:sp>
      <p:sp>
        <p:nvSpPr>
          <p:cNvPr id="1027" name="Rectangle 3"/>
          <p:cNvSpPr>
            <a:spLocks noChangeArrowheads="1"/>
          </p:cNvSpPr>
          <p:nvPr/>
        </p:nvSpPr>
        <p:spPr bwMode="auto">
          <a:xfrm>
            <a:off x="2130425" y="3978275"/>
            <a:ext cx="6702425" cy="1776413"/>
          </a:xfrm>
          <a:prstGeom prst="rect">
            <a:avLst/>
          </a:prstGeom>
          <a:noFill/>
          <a:ln w="9525">
            <a:noFill/>
            <a:miter lim="800000"/>
            <a:headEnd/>
            <a:tailEnd/>
          </a:ln>
          <a:effectLst/>
        </p:spPr>
        <p:txBody>
          <a:bodyPr anchor="ctr">
            <a:spAutoFit/>
          </a:bodyPr>
          <a:lstStyle/>
          <a:p>
            <a:pPr algn="just">
              <a:lnSpc>
                <a:spcPct val="114000"/>
              </a:lnSpc>
              <a:defRPr/>
            </a:pPr>
            <a:r>
              <a:rPr lang="ru-RU" sz="1600">
                <a:solidFill>
                  <a:schemeClr val="accent4">
                    <a:lumMod val="40000"/>
                    <a:lumOff val="60000"/>
                  </a:schemeClr>
                </a:solidFill>
                <a:latin typeface="Arial" pitchFamily="34" charset="0"/>
                <a:ea typeface="Calibri" pitchFamily="34" charset="0"/>
                <a:cs typeface="Times New Roman" pitchFamily="18" charset="0"/>
              </a:rPr>
              <a:t>Приступая к развитию у ребенка речевого дыхания, необходимо, прежде всего, развивать бесшумный, спокойный вдох без поднятия плеч, а так же сформировать сильный плавный ротовой выдох. </a:t>
            </a:r>
            <a:r>
              <a:rPr lang="ru-RU" sz="1600">
                <a:solidFill>
                  <a:schemeClr val="accent4">
                    <a:lumMod val="40000"/>
                    <a:lumOff val="60000"/>
                  </a:schemeClr>
                </a:solidFill>
                <a:latin typeface="Arial" pitchFamily="34" charset="0"/>
                <a:ea typeface="Calibri" pitchFamily="34" charset="0"/>
                <a:cs typeface="Arial" pitchFamily="34" charset="0"/>
              </a:rPr>
              <a:t>При этом надо научить ребенка контролировать время выдоха, расходовать воздух экономно. </a:t>
            </a:r>
            <a:r>
              <a:rPr lang="ru-RU" sz="1600">
                <a:solidFill>
                  <a:schemeClr val="accent4">
                    <a:lumMod val="40000"/>
                    <a:lumOff val="60000"/>
                  </a:schemeClr>
                </a:solidFill>
                <a:latin typeface="Arial" pitchFamily="34" charset="0"/>
                <a:ea typeface="Calibri" pitchFamily="34" charset="0"/>
                <a:cs typeface="Times New Roman" pitchFamily="18" charset="0"/>
              </a:rPr>
              <a:t>Длительность выдоха должна соответствовать возрасту ребенка.</a:t>
            </a:r>
            <a:endParaRPr lang="ru-RU" sz="1600">
              <a:solidFill>
                <a:schemeClr val="accent4">
                  <a:lumMod val="40000"/>
                  <a:lumOff val="60000"/>
                </a:schemeClr>
              </a:solidFill>
              <a:latin typeface="Arial" pitchFamily="34" charset="0"/>
            </a:endParaRPr>
          </a:p>
        </p:txBody>
      </p:sp>
      <p:sp>
        <p:nvSpPr>
          <p:cNvPr id="13" name="Прямоугольник 12"/>
          <p:cNvSpPr/>
          <p:nvPr/>
        </p:nvSpPr>
        <p:spPr>
          <a:xfrm>
            <a:off x="165100" y="5700713"/>
            <a:ext cx="8648700" cy="830262"/>
          </a:xfrm>
          <a:prstGeom prst="rect">
            <a:avLst/>
          </a:prstGeom>
        </p:spPr>
        <p:txBody>
          <a:bodyPr>
            <a:spAutoFit/>
          </a:bodyPr>
          <a:lstStyle/>
          <a:p>
            <a:pPr algn="just" fontAlgn="auto">
              <a:spcBef>
                <a:spcPts val="0"/>
              </a:spcBef>
              <a:spcAft>
                <a:spcPts val="0"/>
              </a:spcAft>
              <a:defRPr/>
            </a:pPr>
            <a:r>
              <a:rPr lang="ru-RU" sz="1600">
                <a:solidFill>
                  <a:schemeClr val="accent4">
                    <a:lumMod val="40000"/>
                    <a:lumOff val="60000"/>
                  </a:schemeClr>
                </a:solidFill>
                <a:latin typeface="+mj-lt"/>
              </a:rPr>
              <a:t>Правило простое: у дошкольников длительность выдоха в секундах соответствует количеству полных лет. Дополнительно у ребенка развивается способность направлять воздушную струю в нужном направлении.</a:t>
            </a:r>
          </a:p>
        </p:txBody>
      </p:sp>
      <p:pic>
        <p:nvPicPr>
          <p:cNvPr id="1028" name="Picture 4" descr="развитие речи у детей"/>
          <p:cNvPicPr>
            <a:picLocks noChangeAspect="1" noChangeArrowheads="1"/>
          </p:cNvPicPr>
          <p:nvPr/>
        </p:nvPicPr>
        <p:blipFill>
          <a:blip r:embed="rId2"/>
          <a:srcRect/>
          <a:stretch>
            <a:fillRect/>
          </a:stretch>
        </p:blipFill>
        <p:spPr bwMode="auto">
          <a:xfrm>
            <a:off x="242888" y="4065588"/>
            <a:ext cx="1916112" cy="1644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par>
                          <p:cTn id="10" fill="hold">
                            <p:stCondLst>
                              <p:cond delay="4000"/>
                            </p:stCondLst>
                            <p:childTnLst>
                              <p:par>
                                <p:cTn id="11" presetID="42" presetClass="entr" presetSubtype="0" fill="hold" grpId="0" nodeType="after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2000"/>
                                        <p:tgtEl>
                                          <p:spTgt spid="5">
                                            <p:txEl>
                                              <p:pRg st="0" end="0"/>
                                            </p:txEl>
                                          </p:spTgt>
                                        </p:tgtEl>
                                      </p:cBhvr>
                                    </p:animEffect>
                                    <p:anim calcmode="lin" valueType="num">
                                      <p:cBhvr>
                                        <p:cTn id="14" dur="2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2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600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6"/>
                                        </p:tgtEl>
                                        <p:attrNameLst>
                                          <p:attrName>style.visibility</p:attrName>
                                        </p:attrNameLst>
                                      </p:cBhvr>
                                      <p:to>
                                        <p:strVal val="visible"/>
                                      </p:to>
                                    </p:set>
                                    <p:anim calcmode="discrete" valueType="clr">
                                      <p:cBhvr override="childStyle">
                                        <p:cTn id="19" dur="50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20" dur="500"/>
                                        <p:tgtEl>
                                          <p:spTgt spid="6"/>
                                        </p:tgtEl>
                                        <p:attrNameLst>
                                          <p:attrName>fillcolor</p:attrName>
                                        </p:attrNameLst>
                                      </p:cBhvr>
                                      <p:tavLst>
                                        <p:tav tm="0">
                                          <p:val>
                                            <p:clrVal>
                                              <a:schemeClr val="accent2"/>
                                            </p:clrVal>
                                          </p:val>
                                        </p:tav>
                                        <p:tav tm="50000">
                                          <p:val>
                                            <p:clrVal>
                                              <a:schemeClr val="hlink"/>
                                            </p:clrVal>
                                          </p:val>
                                        </p:tav>
                                      </p:tavLst>
                                    </p:anim>
                                    <p:set>
                                      <p:cBhvr>
                                        <p:cTn id="21" dur="500"/>
                                        <p:tgtEl>
                                          <p:spTgt spid="6"/>
                                        </p:tgtEl>
                                        <p:attrNameLst>
                                          <p:attrName>fill.type</p:attrName>
                                        </p:attrNameLst>
                                      </p:cBhvr>
                                      <p:to>
                                        <p:strVal val="solid"/>
                                      </p:to>
                                    </p:set>
                                  </p:childTnLst>
                                </p:cTn>
                              </p:par>
                              <p:par>
                                <p:cTn id="22" presetID="14" presetClass="entr" presetSubtype="5" fill="hold" nodeType="withEffect">
                                  <p:stCondLst>
                                    <p:cond delay="0"/>
                                  </p:stCondLst>
                                  <p:childTnLst>
                                    <p:set>
                                      <p:cBhvr>
                                        <p:cTn id="23" dur="1" fill="hold">
                                          <p:stCondLst>
                                            <p:cond delay="0"/>
                                          </p:stCondLst>
                                        </p:cTn>
                                        <p:tgtEl>
                                          <p:spTgt spid="1028"/>
                                        </p:tgtEl>
                                        <p:attrNameLst>
                                          <p:attrName>style.visibility</p:attrName>
                                        </p:attrNameLst>
                                      </p:cBhvr>
                                      <p:to>
                                        <p:strVal val="visible"/>
                                      </p:to>
                                    </p:set>
                                    <p:animEffect transition="in" filter="randombar(vertical)">
                                      <p:cBhvr>
                                        <p:cTn id="24" dur="3000"/>
                                        <p:tgtEl>
                                          <p:spTgt spid="1028"/>
                                        </p:tgtEl>
                                      </p:cBhvr>
                                    </p:animEffect>
                                  </p:childTnLst>
                                </p:cTn>
                              </p:par>
                            </p:childTnLst>
                          </p:cTn>
                        </p:par>
                        <p:par>
                          <p:cTn id="25" fill="hold">
                            <p:stCondLst>
                              <p:cond delay="9000"/>
                            </p:stCondLst>
                            <p:childTnLst>
                              <p:par>
                                <p:cTn id="26" presetID="42" presetClass="entr" presetSubtype="0" fill="hold" grpId="0" nodeType="afterEffect">
                                  <p:stCondLst>
                                    <p:cond delay="0"/>
                                  </p:stCondLst>
                                  <p:childTnLst>
                                    <p:set>
                                      <p:cBhvr>
                                        <p:cTn id="27" dur="1" fill="hold">
                                          <p:stCondLst>
                                            <p:cond delay="0"/>
                                          </p:stCondLst>
                                        </p:cTn>
                                        <p:tgtEl>
                                          <p:spTgt spid="1027"/>
                                        </p:tgtEl>
                                        <p:attrNameLst>
                                          <p:attrName>style.visibility</p:attrName>
                                        </p:attrNameLst>
                                      </p:cBhvr>
                                      <p:to>
                                        <p:strVal val="visible"/>
                                      </p:to>
                                    </p:set>
                                    <p:animEffect transition="in" filter="fade">
                                      <p:cBhvr>
                                        <p:cTn id="28" dur="2000"/>
                                        <p:tgtEl>
                                          <p:spTgt spid="1027"/>
                                        </p:tgtEl>
                                      </p:cBhvr>
                                    </p:animEffect>
                                    <p:anim calcmode="lin" valueType="num">
                                      <p:cBhvr>
                                        <p:cTn id="29" dur="2000" fill="hold"/>
                                        <p:tgtEl>
                                          <p:spTgt spid="1027"/>
                                        </p:tgtEl>
                                        <p:attrNameLst>
                                          <p:attrName>ppt_x</p:attrName>
                                        </p:attrNameLst>
                                      </p:cBhvr>
                                      <p:tavLst>
                                        <p:tav tm="0">
                                          <p:val>
                                            <p:strVal val="#ppt_x"/>
                                          </p:val>
                                        </p:tav>
                                        <p:tav tm="100000">
                                          <p:val>
                                            <p:strVal val="#ppt_x"/>
                                          </p:val>
                                        </p:tav>
                                      </p:tavLst>
                                    </p:anim>
                                    <p:anim calcmode="lin" valueType="num">
                                      <p:cBhvr>
                                        <p:cTn id="30" dur="2000" fill="hold"/>
                                        <p:tgtEl>
                                          <p:spTgt spid="1027"/>
                                        </p:tgtEl>
                                        <p:attrNameLst>
                                          <p:attrName>ppt_y</p:attrName>
                                        </p:attrNameLst>
                                      </p:cBhvr>
                                      <p:tavLst>
                                        <p:tav tm="0">
                                          <p:val>
                                            <p:strVal val="#ppt_y+.1"/>
                                          </p:val>
                                        </p:tav>
                                        <p:tav tm="100000">
                                          <p:val>
                                            <p:strVal val="#ppt_y"/>
                                          </p:val>
                                        </p:tav>
                                      </p:tavLst>
                                    </p:anim>
                                  </p:childTnLst>
                                </p:cTn>
                              </p:par>
                            </p:childTnLst>
                          </p:cTn>
                        </p:par>
                        <p:par>
                          <p:cTn id="31" fill="hold">
                            <p:stCondLst>
                              <p:cond delay="11000"/>
                            </p:stCondLst>
                            <p:childTnLst>
                              <p:par>
                                <p:cTn id="32" presetID="55"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2000" fill="hold"/>
                                        <p:tgtEl>
                                          <p:spTgt spid="13"/>
                                        </p:tgtEl>
                                        <p:attrNameLst>
                                          <p:attrName>ppt_w</p:attrName>
                                        </p:attrNameLst>
                                      </p:cBhvr>
                                      <p:tavLst>
                                        <p:tav tm="0">
                                          <p:val>
                                            <p:strVal val="#ppt_w*0.70"/>
                                          </p:val>
                                        </p:tav>
                                        <p:tav tm="100000">
                                          <p:val>
                                            <p:strVal val="#ppt_w"/>
                                          </p:val>
                                        </p:tav>
                                      </p:tavLst>
                                    </p:anim>
                                    <p:anim calcmode="lin" valueType="num">
                                      <p:cBhvr>
                                        <p:cTn id="35" dur="2000" fill="hold"/>
                                        <p:tgtEl>
                                          <p:spTgt spid="13"/>
                                        </p:tgtEl>
                                        <p:attrNameLst>
                                          <p:attrName>ppt_h</p:attrName>
                                        </p:attrNameLst>
                                      </p:cBhvr>
                                      <p:tavLst>
                                        <p:tav tm="0">
                                          <p:val>
                                            <p:strVal val="#ppt_h"/>
                                          </p:val>
                                        </p:tav>
                                        <p:tav tm="100000">
                                          <p:val>
                                            <p:strVal val="#ppt_h"/>
                                          </p:val>
                                        </p:tav>
                                      </p:tavLst>
                                    </p:anim>
                                    <p:animEffect transition="in" filter="fade">
                                      <p:cBhvr>
                                        <p:cTn id="36"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P spid="1027"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Меры предосторожности</a:t>
            </a:r>
            <a:endParaRPr lang="ru-RU"/>
          </a:p>
        </p:txBody>
      </p:sp>
      <p:sp>
        <p:nvSpPr>
          <p:cNvPr id="3" name="Содержимое 2"/>
          <p:cNvSpPr>
            <a:spLocks noGrp="1"/>
          </p:cNvSpPr>
          <p:nvPr>
            <p:ph idx="1"/>
          </p:nvPr>
        </p:nvSpPr>
        <p:spPr>
          <a:xfrm>
            <a:off x="422275" y="4019550"/>
            <a:ext cx="8229600" cy="1733550"/>
          </a:xfrm>
        </p:spPr>
        <p:txBody>
          <a:bodyPr>
            <a:normAutofit/>
          </a:bodyPr>
          <a:lstStyle/>
          <a:p>
            <a:pPr marL="0" indent="0" algn="just" eaLnBrk="1" fontAlgn="auto" hangingPunct="1">
              <a:lnSpc>
                <a:spcPct val="114000"/>
              </a:lnSpc>
              <a:spcBef>
                <a:spcPts val="600"/>
              </a:spcBef>
              <a:spcAft>
                <a:spcPts val="0"/>
              </a:spcAft>
              <a:buClr>
                <a:schemeClr val="tx1">
                  <a:shade val="95000"/>
                </a:schemeClr>
              </a:buClr>
              <a:buFont typeface="Wingdings 2"/>
              <a:buNone/>
              <a:defRPr/>
            </a:pPr>
            <a:r>
              <a:rPr lang="ru-RU" sz="1800" smtClean="0">
                <a:solidFill>
                  <a:schemeClr val="accent4">
                    <a:lumMod val="40000"/>
                    <a:lumOff val="60000"/>
                  </a:schemeClr>
                </a:solidFill>
                <a:effectLst>
                  <a:outerShdw blurRad="38100" dist="38100" dir="2700000" algn="tl">
                    <a:srgbClr val="000000">
                      <a:alpha val="43137"/>
                    </a:srgbClr>
                  </a:outerShdw>
                </a:effectLst>
                <a:latin typeface="+mj-lt"/>
              </a:rPr>
              <a:t>При проведении игр, направленных на развитие у ребенка дыхания, необходимо иметь в виду, что дыхательные упражнения быстро утомляют ребенка, даже могут вызвать головокружение. Поэтому такие игры необходимо ограничивать по времени (можно использовать песочные часы) и обязательно чередовать с другими упражнениями.</a:t>
            </a:r>
            <a:endParaRPr lang="ru-RU" sz="1800">
              <a:solidFill>
                <a:schemeClr val="accent4">
                  <a:lumMod val="40000"/>
                  <a:lumOff val="60000"/>
                </a:schemeClr>
              </a:solidFill>
              <a:effectLst>
                <a:outerShdw blurRad="38100" dist="38100" dir="2700000" algn="tl">
                  <a:srgbClr val="000000">
                    <a:alpha val="43137"/>
                  </a:srgbClr>
                </a:outerShdw>
              </a:effectLst>
              <a:latin typeface="+mj-lt"/>
            </a:endParaRPr>
          </a:p>
        </p:txBody>
      </p:sp>
      <p:sp>
        <p:nvSpPr>
          <p:cNvPr id="4" name="Прямоугольник 3"/>
          <p:cNvSpPr/>
          <p:nvPr/>
        </p:nvSpPr>
        <p:spPr>
          <a:xfrm>
            <a:off x="636588" y="1470025"/>
            <a:ext cx="7997825" cy="2152650"/>
          </a:xfrm>
          <a:prstGeom prst="rect">
            <a:avLst/>
          </a:prstGeom>
        </p:spPr>
        <p:txBody>
          <a:bodyPr>
            <a:spAutoFit/>
          </a:bodyPr>
          <a:lstStyle/>
          <a:p>
            <a:pPr algn="ctr" fontAlgn="auto">
              <a:lnSpc>
                <a:spcPct val="114000"/>
              </a:lnSpc>
              <a:spcBef>
                <a:spcPts val="600"/>
              </a:spcBef>
              <a:spcAft>
                <a:spcPts val="0"/>
              </a:spcAft>
              <a:defRPr/>
            </a:pPr>
            <a:r>
              <a:rPr lang="ru-RU" sz="3200" b="1" i="1">
                <a:solidFill>
                  <a:schemeClr val="accent4">
                    <a:lumMod val="40000"/>
                    <a:lumOff val="60000"/>
                  </a:schemeClr>
                </a:solidFill>
                <a:effectLst>
                  <a:outerShdw blurRad="38100" dist="38100" dir="2700000" algn="tl">
                    <a:srgbClr val="000000">
                      <a:alpha val="43137"/>
                    </a:srgbClr>
                  </a:outerShdw>
                </a:effectLst>
                <a:latin typeface="+mn-lt"/>
              </a:rPr>
              <a:t>ВНИМАНИЕ! </a:t>
            </a:r>
            <a:r>
              <a:rPr lang="ru-RU" b="1" i="1">
                <a:solidFill>
                  <a:schemeClr val="accent4">
                    <a:lumMod val="40000"/>
                    <a:lumOff val="60000"/>
                  </a:schemeClr>
                </a:solidFill>
                <a:effectLst>
                  <a:outerShdw blurRad="38100" dist="38100" dir="2700000" algn="tl">
                    <a:srgbClr val="000000">
                      <a:alpha val="43137"/>
                    </a:srgbClr>
                  </a:outerShdw>
                </a:effectLst>
                <a:latin typeface="+mn-lt"/>
              </a:rPr>
              <a:t/>
            </a:r>
            <a:br>
              <a:rPr lang="ru-RU" b="1" i="1">
                <a:solidFill>
                  <a:schemeClr val="accent4">
                    <a:lumMod val="40000"/>
                    <a:lumOff val="60000"/>
                  </a:schemeClr>
                </a:solidFill>
                <a:effectLst>
                  <a:outerShdw blurRad="38100" dist="38100" dir="2700000" algn="tl">
                    <a:srgbClr val="000000">
                      <a:alpha val="43137"/>
                    </a:srgbClr>
                  </a:outerShdw>
                </a:effectLst>
                <a:latin typeface="+mn-lt"/>
              </a:rPr>
            </a:br>
            <a:r>
              <a:rPr lang="ru-RU" sz="2800" i="1">
                <a:solidFill>
                  <a:schemeClr val="accent4">
                    <a:lumMod val="40000"/>
                    <a:lumOff val="60000"/>
                  </a:schemeClr>
                </a:solidFill>
                <a:effectLst>
                  <a:outerShdw blurRad="38100" dist="38100" dir="2700000" algn="tl">
                    <a:srgbClr val="000000">
                      <a:alpha val="43137"/>
                    </a:srgbClr>
                  </a:outerShdw>
                </a:effectLst>
                <a:latin typeface="+mn-lt"/>
              </a:rPr>
              <a:t>Дыхательные упражнения могут привести к гипервентиляции и вызвать головокружение</a:t>
            </a:r>
            <a:r>
              <a:rPr lang="ru-RU" sz="2800" b="1" i="1">
                <a:solidFill>
                  <a:schemeClr val="accent4">
                    <a:lumMod val="40000"/>
                    <a:lumOff val="60000"/>
                  </a:schemeClr>
                </a:solidFill>
                <a:effectLst>
                  <a:outerShdw blurRad="38100" dist="38100" dir="2700000" algn="tl">
                    <a:srgbClr val="000000">
                      <a:alpha val="43137"/>
                    </a:srgbClr>
                  </a:outerShdw>
                </a:effectLst>
                <a:latin typeface="+mn-lt"/>
              </a:rPr>
              <a:t>: </a:t>
            </a:r>
            <a:r>
              <a:rPr lang="ru-RU" b="1" i="1">
                <a:solidFill>
                  <a:schemeClr val="accent4">
                    <a:lumMod val="40000"/>
                    <a:lumOff val="60000"/>
                  </a:schemeClr>
                </a:solidFill>
                <a:effectLst>
                  <a:outerShdw blurRad="38100" dist="38100" dir="2700000" algn="tl">
                    <a:srgbClr val="000000">
                      <a:alpha val="43137"/>
                    </a:srgbClr>
                  </a:outerShdw>
                </a:effectLst>
                <a:latin typeface="+mn-lt"/>
              </a:rPr>
              <a:t/>
            </a:r>
            <a:br>
              <a:rPr lang="ru-RU" b="1" i="1">
                <a:solidFill>
                  <a:schemeClr val="accent4">
                    <a:lumMod val="40000"/>
                    <a:lumOff val="60000"/>
                  </a:schemeClr>
                </a:solidFill>
                <a:effectLst>
                  <a:outerShdw blurRad="38100" dist="38100" dir="2700000" algn="tl">
                    <a:srgbClr val="000000">
                      <a:alpha val="43137"/>
                    </a:srgbClr>
                  </a:outerShdw>
                </a:effectLst>
                <a:latin typeface="+mn-lt"/>
              </a:rPr>
            </a:br>
            <a:r>
              <a:rPr lang="ru-RU" sz="3200" b="1" i="1">
                <a:solidFill>
                  <a:schemeClr val="accent4">
                    <a:lumMod val="40000"/>
                    <a:lumOff val="60000"/>
                  </a:schemeClr>
                </a:solidFill>
                <a:effectLst>
                  <a:outerShdw blurRad="38100" dist="38100" dir="2700000" algn="tl">
                    <a:srgbClr val="000000">
                      <a:alpha val="43137"/>
                    </a:srgbClr>
                  </a:outerShdw>
                </a:effectLst>
                <a:latin typeface="+mn-lt"/>
              </a:rPr>
              <a:t>не делайте более 3–5 упражнений подряд.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par>
                          <p:cTn id="10" fill="hold">
                            <p:stCondLst>
                              <p:cond delay="5250"/>
                            </p:stCondLst>
                            <p:childTnLst>
                              <p:par>
                                <p:cTn id="11" presetID="9"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1000"/>
                                        <p:tgtEl>
                                          <p:spTgt spid="4"/>
                                        </p:tgtEl>
                                      </p:cBhvr>
                                    </p:animEffect>
                                  </p:childTnLst>
                                </p:cTn>
                              </p:par>
                            </p:childTnLst>
                          </p:cTn>
                        </p:par>
                        <p:par>
                          <p:cTn id="14" fill="hold">
                            <p:stCondLst>
                              <p:cond delay="6250"/>
                            </p:stCondLst>
                            <p:childTnLst>
                              <p:par>
                                <p:cTn id="15" presetID="3" presetClass="emph" presetSubtype="2" fill="hold" grpId="1" nodeType="afterEffect">
                                  <p:stCondLst>
                                    <p:cond delay="0"/>
                                  </p:stCondLst>
                                  <p:childTnLst>
                                    <p:animClr clrSpc="rgb" dir="cw">
                                      <p:cBhvr override="childStyle">
                                        <p:cTn id="16" dur="2000" fill="hold"/>
                                        <p:tgtEl>
                                          <p:spTgt spid="4"/>
                                        </p:tgtEl>
                                        <p:attrNameLst>
                                          <p:attrName>style.color</p:attrName>
                                        </p:attrNameLst>
                                      </p:cBhvr>
                                      <p:to>
                                        <a:schemeClr val="accent2"/>
                                      </p:to>
                                    </p:animClr>
                                  </p:childTnLst>
                                </p:cTn>
                              </p:par>
                            </p:childTnLst>
                          </p:cTn>
                        </p:par>
                        <p:par>
                          <p:cTn id="17" fill="hold">
                            <p:stCondLst>
                              <p:cond delay="8250"/>
                            </p:stCondLst>
                            <p:childTnLst>
                              <p:par>
                                <p:cTn id="18" presetID="42"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2000"/>
                                        <p:tgtEl>
                                          <p:spTgt spid="3">
                                            <p:txEl>
                                              <p:pRg st="0" end="0"/>
                                            </p:txEl>
                                          </p:spTgt>
                                        </p:tgtEl>
                                      </p:cBhvr>
                                    </p:animEffect>
                                    <p:anim calcmode="lin" valueType="num">
                                      <p:cBhvr>
                                        <p:cTn id="21"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4"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367" y="274638"/>
            <a:ext cx="8397433" cy="1143000"/>
          </a:xfrm>
        </p:spPr>
        <p:txBody>
          <a:bodyPr>
            <a:normAutofit fontScale="90000"/>
          </a:bodyPr>
          <a:lstStyle/>
          <a:p>
            <a:pPr eaLnBrk="1" fontAlgn="auto" hangingPunct="1">
              <a:spcAft>
                <a:spcPts val="0"/>
              </a:spcAft>
              <a:defRPr/>
            </a:pPr>
            <a:r>
              <a:rPr lang="ru-RU" smtClean="0"/>
              <a:t>Правила выполнения упражнений</a:t>
            </a:r>
            <a:endParaRPr lang="ru-RU"/>
          </a:p>
        </p:txBody>
      </p:sp>
      <p:sp>
        <p:nvSpPr>
          <p:cNvPr id="3" name="Содержимое 2"/>
          <p:cNvSpPr>
            <a:spLocks noGrp="1"/>
          </p:cNvSpPr>
          <p:nvPr>
            <p:ph idx="1"/>
          </p:nvPr>
        </p:nvSpPr>
        <p:spPr>
          <a:xfrm>
            <a:off x="457200" y="1600200"/>
            <a:ext cx="8229600" cy="1131888"/>
          </a:xfrm>
        </p:spPr>
        <p:txBody>
          <a:bodyPr>
            <a:noAutofit/>
          </a:bodyPr>
          <a:lstStyle/>
          <a:p>
            <a:pPr marL="0" indent="0" algn="just" eaLnBrk="1" fontAlgn="auto" hangingPunct="1">
              <a:lnSpc>
                <a:spcPct val="114000"/>
              </a:lnSpc>
              <a:spcAft>
                <a:spcPts val="0"/>
              </a:spcAft>
              <a:buClr>
                <a:schemeClr val="tx1">
                  <a:shade val="95000"/>
                </a:schemeClr>
              </a:buClr>
              <a:buFont typeface="Wingdings 2"/>
              <a:buNone/>
              <a:defRPr/>
            </a:pPr>
            <a:r>
              <a:rPr lang="ru-RU" sz="1800" smtClean="0">
                <a:solidFill>
                  <a:schemeClr val="accent4">
                    <a:lumMod val="40000"/>
                    <a:lumOff val="60000"/>
                  </a:schemeClr>
                </a:solidFill>
                <a:latin typeface="+mj-lt"/>
              </a:rPr>
              <a:t>Дыхательную гимнастику не рекомендуется проводить после плотного ужина или обеда. Лучше, чтобы между занятиями и последним приемом пищи прошел хотя бы час, еще лучше, если занятия проводятся натощак.</a:t>
            </a:r>
            <a:endParaRPr lang="ru-RU" sz="1800">
              <a:solidFill>
                <a:schemeClr val="accent4">
                  <a:lumMod val="40000"/>
                  <a:lumOff val="60000"/>
                </a:schemeClr>
              </a:solidFill>
              <a:latin typeface="+mj-lt"/>
            </a:endParaRPr>
          </a:p>
        </p:txBody>
      </p:sp>
      <p:sp>
        <p:nvSpPr>
          <p:cNvPr id="19457" name="Rectangle 1"/>
          <p:cNvSpPr>
            <a:spLocks noChangeArrowheads="1"/>
          </p:cNvSpPr>
          <p:nvPr/>
        </p:nvSpPr>
        <p:spPr bwMode="auto">
          <a:xfrm>
            <a:off x="498475" y="2795588"/>
            <a:ext cx="4779963" cy="2778125"/>
          </a:xfrm>
          <a:prstGeom prst="rect">
            <a:avLst/>
          </a:prstGeom>
          <a:noFill/>
          <a:ln w="9525">
            <a:noFill/>
            <a:miter lim="800000"/>
            <a:headEnd/>
            <a:tailEnd/>
          </a:ln>
        </p:spPr>
        <p:txBody>
          <a:bodyPr anchor="ctr">
            <a:spAutoFit/>
          </a:bodyPr>
          <a:lstStyle/>
          <a:p>
            <a:pPr>
              <a:lnSpc>
                <a:spcPct val="114000"/>
              </a:lnSpc>
              <a:spcBef>
                <a:spcPts val="600"/>
              </a:spcBef>
              <a:buFontTx/>
              <a:buChar char="•"/>
            </a:pPr>
            <a:r>
              <a:rPr lang="ru-RU" sz="2000">
                <a:solidFill>
                  <a:srgbClr val="EFE0BE"/>
                </a:solidFill>
                <a:ea typeface="Calibri" pitchFamily="34" charset="0"/>
                <a:cs typeface="Times New Roman" pitchFamily="18" charset="0"/>
              </a:rPr>
              <a:t> воздух набирать через нос</a:t>
            </a:r>
          </a:p>
          <a:p>
            <a:pPr eaLnBrk="0" hangingPunct="0">
              <a:lnSpc>
                <a:spcPct val="114000"/>
              </a:lnSpc>
              <a:spcBef>
                <a:spcPts val="600"/>
              </a:spcBef>
              <a:buFontTx/>
              <a:buChar char="•"/>
            </a:pPr>
            <a:r>
              <a:rPr lang="ru-RU" sz="2000">
                <a:solidFill>
                  <a:srgbClr val="EFE0BE"/>
                </a:solidFill>
                <a:ea typeface="Calibri" pitchFamily="34" charset="0"/>
                <a:cs typeface="Times New Roman" pitchFamily="18" charset="0"/>
              </a:rPr>
              <a:t> плечи не поднимать</a:t>
            </a:r>
          </a:p>
          <a:p>
            <a:pPr eaLnBrk="0" hangingPunct="0">
              <a:lnSpc>
                <a:spcPct val="114000"/>
              </a:lnSpc>
              <a:spcBef>
                <a:spcPts val="600"/>
              </a:spcBef>
              <a:buFontTx/>
              <a:buChar char="•"/>
            </a:pPr>
            <a:r>
              <a:rPr lang="ru-RU" sz="2000">
                <a:solidFill>
                  <a:srgbClr val="EFE0BE"/>
                </a:solidFill>
                <a:ea typeface="Calibri" pitchFamily="34" charset="0"/>
                <a:cs typeface="Times New Roman" pitchFamily="18" charset="0"/>
              </a:rPr>
              <a:t> выдох должен быть длительным и плавным</a:t>
            </a:r>
          </a:p>
          <a:p>
            <a:pPr eaLnBrk="0" hangingPunct="0">
              <a:lnSpc>
                <a:spcPct val="114000"/>
              </a:lnSpc>
              <a:spcBef>
                <a:spcPts val="600"/>
              </a:spcBef>
              <a:buFontTx/>
              <a:buChar char="•"/>
            </a:pPr>
            <a:r>
              <a:rPr lang="ru-RU" sz="2000">
                <a:solidFill>
                  <a:srgbClr val="EFE0BE"/>
                </a:solidFill>
                <a:ea typeface="Calibri" pitchFamily="34" charset="0"/>
                <a:cs typeface="Times New Roman" pitchFamily="18" charset="0"/>
              </a:rPr>
              <a:t> необходимо следить, за тем, чтобы не надувались щеки (для начала их можно придерживать руками)</a:t>
            </a:r>
          </a:p>
        </p:txBody>
      </p:sp>
      <p:pic>
        <p:nvPicPr>
          <p:cNvPr id="19458" name="Picture 2" descr="http://www.uralpolit.ru/images/thumbs/id134614_w190.jpg"/>
          <p:cNvPicPr>
            <a:picLocks noChangeAspect="1" noChangeArrowheads="1"/>
          </p:cNvPicPr>
          <p:nvPr/>
        </p:nvPicPr>
        <p:blipFill>
          <a:blip r:embed="rId2" r:link="rId3"/>
          <a:srcRect/>
          <a:stretch>
            <a:fillRect/>
          </a:stretch>
        </p:blipFill>
        <p:spPr bwMode="auto">
          <a:xfrm>
            <a:off x="5292725" y="3182938"/>
            <a:ext cx="3257550" cy="2543175"/>
          </a:xfrm>
          <a:prstGeom prst="rect">
            <a:avLst/>
          </a:prstGeom>
          <a:noFill/>
          <a:ln w="9525">
            <a:noFill/>
            <a:miter lim="800000"/>
            <a:headEnd/>
            <a:tailEnd/>
          </a:ln>
        </p:spPr>
      </p:pic>
      <p:sp>
        <p:nvSpPr>
          <p:cNvPr id="6" name="Прямоугольник 5"/>
          <p:cNvSpPr/>
          <p:nvPr/>
        </p:nvSpPr>
        <p:spPr>
          <a:xfrm>
            <a:off x="509588" y="5818188"/>
            <a:ext cx="8218487" cy="723900"/>
          </a:xfrm>
          <a:prstGeom prst="rect">
            <a:avLst/>
          </a:prstGeom>
        </p:spPr>
        <p:txBody>
          <a:bodyPr>
            <a:spAutoFit/>
          </a:bodyPr>
          <a:lstStyle/>
          <a:p>
            <a:pPr algn="ctr" fontAlgn="auto">
              <a:lnSpc>
                <a:spcPct val="114000"/>
              </a:lnSpc>
              <a:spcBef>
                <a:spcPts val="600"/>
              </a:spcBef>
              <a:spcAft>
                <a:spcPts val="0"/>
              </a:spcAft>
              <a:defRPr/>
            </a:pPr>
            <a:r>
              <a:rPr lang="ru-RU" u="sng">
                <a:solidFill>
                  <a:schemeClr val="accent4">
                    <a:lumMod val="40000"/>
                    <a:lumOff val="60000"/>
                  </a:schemeClr>
                </a:solidFill>
                <a:latin typeface="+mj-lt"/>
              </a:rPr>
              <a:t>Необходимо следить за тем, чтобы во время выполнения упражнений</a:t>
            </a:r>
            <a:br>
              <a:rPr lang="ru-RU" u="sng">
                <a:solidFill>
                  <a:schemeClr val="accent4">
                    <a:lumMod val="40000"/>
                    <a:lumOff val="60000"/>
                  </a:schemeClr>
                </a:solidFill>
                <a:latin typeface="+mj-lt"/>
              </a:rPr>
            </a:br>
            <a:r>
              <a:rPr lang="ru-RU" u="sng">
                <a:solidFill>
                  <a:schemeClr val="accent4">
                    <a:lumMod val="40000"/>
                    <a:lumOff val="60000"/>
                  </a:schemeClr>
                </a:solidFill>
                <a:latin typeface="+mj-lt"/>
              </a:rPr>
              <a:t> не напрягались мышцы рук, шеи, груди</a:t>
            </a:r>
            <a:endParaRPr lang="ru-RU">
              <a:solidFill>
                <a:schemeClr val="accent4">
                  <a:lumMod val="40000"/>
                  <a:lumOff val="60000"/>
                </a:schemeClr>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par>
                                <p:cTn id="10" presetID="5" presetClass="entr" presetSubtype="10" fill="hold" nodeType="withEffect">
                                  <p:stCondLst>
                                    <p:cond delay="0"/>
                                  </p:stCondLst>
                                  <p:childTnLst>
                                    <p:set>
                                      <p:cBhvr>
                                        <p:cTn id="11" dur="1" fill="hold">
                                          <p:stCondLst>
                                            <p:cond delay="0"/>
                                          </p:stCondLst>
                                        </p:cTn>
                                        <p:tgtEl>
                                          <p:spTgt spid="19458"/>
                                        </p:tgtEl>
                                        <p:attrNameLst>
                                          <p:attrName>style.visibility</p:attrName>
                                        </p:attrNameLst>
                                      </p:cBhvr>
                                      <p:to>
                                        <p:strVal val="visible"/>
                                      </p:to>
                                    </p:set>
                                    <p:animEffect transition="in" filter="checkerboard(across)">
                                      <p:cBhvr>
                                        <p:cTn id="12" dur="3000"/>
                                        <p:tgtEl>
                                          <p:spTgt spid="19458"/>
                                        </p:tgtEl>
                                      </p:cBhvr>
                                    </p:animEffect>
                                  </p:childTnLst>
                                </p:cTn>
                              </p:par>
                            </p:childTnLst>
                          </p:cTn>
                        </p:par>
                        <p:par>
                          <p:cTn id="13" fill="hold">
                            <p:stCondLst>
                              <p:cond delay="7000"/>
                            </p:stCondLst>
                            <p:childTnLst>
                              <p:par>
                                <p:cTn id="14" presetID="55" presetClass="entr" presetSubtype="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0" end="0"/>
                                            </p:txEl>
                                          </p:spTgt>
                                        </p:tgtEl>
                                      </p:cBhvr>
                                    </p:animEffect>
                                  </p:childTnLst>
                                </p:cTn>
                              </p:par>
                            </p:childTnLst>
                          </p:cTn>
                        </p:par>
                        <p:par>
                          <p:cTn id="19" fill="hold">
                            <p:stCondLst>
                              <p:cond delay="8000"/>
                            </p:stCondLst>
                            <p:childTnLst>
                              <p:par>
                                <p:cTn id="20" presetID="42" presetClass="entr" presetSubtype="0" fill="hold" grpId="0" nodeType="afterEffect">
                                  <p:stCondLst>
                                    <p:cond delay="0"/>
                                  </p:stCondLst>
                                  <p:childTnLst>
                                    <p:set>
                                      <p:cBhvr>
                                        <p:cTn id="21" dur="1" fill="hold">
                                          <p:stCondLst>
                                            <p:cond delay="0"/>
                                          </p:stCondLst>
                                        </p:cTn>
                                        <p:tgtEl>
                                          <p:spTgt spid="19457"/>
                                        </p:tgtEl>
                                        <p:attrNameLst>
                                          <p:attrName>style.visibility</p:attrName>
                                        </p:attrNameLst>
                                      </p:cBhvr>
                                      <p:to>
                                        <p:strVal val="visible"/>
                                      </p:to>
                                    </p:set>
                                    <p:animEffect transition="in" filter="fade">
                                      <p:cBhvr>
                                        <p:cTn id="22" dur="2000"/>
                                        <p:tgtEl>
                                          <p:spTgt spid="19457"/>
                                        </p:tgtEl>
                                      </p:cBhvr>
                                    </p:animEffect>
                                    <p:anim calcmode="lin" valueType="num">
                                      <p:cBhvr>
                                        <p:cTn id="23" dur="2000" fill="hold"/>
                                        <p:tgtEl>
                                          <p:spTgt spid="19457"/>
                                        </p:tgtEl>
                                        <p:attrNameLst>
                                          <p:attrName>ppt_x</p:attrName>
                                        </p:attrNameLst>
                                      </p:cBhvr>
                                      <p:tavLst>
                                        <p:tav tm="0">
                                          <p:val>
                                            <p:strVal val="#ppt_x"/>
                                          </p:val>
                                        </p:tav>
                                        <p:tav tm="100000">
                                          <p:val>
                                            <p:strVal val="#ppt_x"/>
                                          </p:val>
                                        </p:tav>
                                      </p:tavLst>
                                    </p:anim>
                                    <p:anim calcmode="lin" valueType="num">
                                      <p:cBhvr>
                                        <p:cTn id="24" dur="2000" fill="hold"/>
                                        <p:tgtEl>
                                          <p:spTgt spid="19457"/>
                                        </p:tgtEl>
                                        <p:attrNameLst>
                                          <p:attrName>ppt_y</p:attrName>
                                        </p:attrNameLst>
                                      </p:cBhvr>
                                      <p:tavLst>
                                        <p:tav tm="0">
                                          <p:val>
                                            <p:strVal val="#ppt_y+.1"/>
                                          </p:val>
                                        </p:tav>
                                        <p:tav tm="100000">
                                          <p:val>
                                            <p:strVal val="#ppt_y"/>
                                          </p:val>
                                        </p:tav>
                                      </p:tavLst>
                                    </p:anim>
                                  </p:childTnLst>
                                </p:cTn>
                              </p:par>
                            </p:childTnLst>
                          </p:cTn>
                        </p:par>
                        <p:par>
                          <p:cTn id="25" fill="hold">
                            <p:stCondLst>
                              <p:cond delay="10000"/>
                            </p:stCondLst>
                            <p:childTnLst>
                              <p:par>
                                <p:cTn id="26" presetID="55"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2000" fill="hold"/>
                                        <p:tgtEl>
                                          <p:spTgt spid="6"/>
                                        </p:tgtEl>
                                        <p:attrNameLst>
                                          <p:attrName>ppt_w</p:attrName>
                                        </p:attrNameLst>
                                      </p:cBhvr>
                                      <p:tavLst>
                                        <p:tav tm="0">
                                          <p:val>
                                            <p:strVal val="#ppt_w*0.70"/>
                                          </p:val>
                                        </p:tav>
                                        <p:tav tm="100000">
                                          <p:val>
                                            <p:strVal val="#ppt_w"/>
                                          </p:val>
                                        </p:tav>
                                      </p:tavLst>
                                    </p:anim>
                                    <p:anim calcmode="lin" valueType="num">
                                      <p:cBhvr>
                                        <p:cTn id="29" dur="2000" fill="hold"/>
                                        <p:tgtEl>
                                          <p:spTgt spid="6"/>
                                        </p:tgtEl>
                                        <p:attrNameLst>
                                          <p:attrName>ppt_h</p:attrName>
                                        </p:attrNameLst>
                                      </p:cBhvr>
                                      <p:tavLst>
                                        <p:tav tm="0">
                                          <p:val>
                                            <p:strVal val="#ppt_h"/>
                                          </p:val>
                                        </p:tav>
                                        <p:tav tm="100000">
                                          <p:val>
                                            <p:strVal val="#ppt_h"/>
                                          </p:val>
                                        </p:tav>
                                      </p:tavLst>
                                    </p:anim>
                                    <p:animEffect transition="in" filter="fade">
                                      <p:cBhvr>
                                        <p:cTn id="3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9457"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3682" y="2078182"/>
            <a:ext cx="8323118" cy="945572"/>
          </a:xfrm>
        </p:spPr>
        <p:txBody>
          <a:bodyPr/>
          <a:lstStyle/>
          <a:p>
            <a:pPr algn="ctr" eaLnBrk="1" fontAlgn="auto" hangingPunct="1">
              <a:spcAft>
                <a:spcPts val="0"/>
              </a:spcAft>
              <a:defRPr/>
            </a:pPr>
            <a:r>
              <a:rPr lang="ru-RU" sz="6600" u="sng" smtClean="0"/>
              <a:t>Упражнения и игры</a:t>
            </a:r>
            <a:endParaRPr lang="ru-RU" sz="6600"/>
          </a:p>
        </p:txBody>
      </p:sp>
      <p:sp>
        <p:nvSpPr>
          <p:cNvPr id="3" name="Содержимое 2"/>
          <p:cNvSpPr>
            <a:spLocks noGrp="1"/>
          </p:cNvSpPr>
          <p:nvPr>
            <p:ph type="body" idx="1"/>
          </p:nvPr>
        </p:nvSpPr>
        <p:spPr>
          <a:xfrm>
            <a:off x="623888" y="3490913"/>
            <a:ext cx="8062912" cy="1101725"/>
          </a:xfrm>
        </p:spPr>
        <p:txBody>
          <a:bodyPr>
            <a:normAutofit fontScale="85000" lnSpcReduction="10000"/>
          </a:bodyPr>
          <a:lstStyle/>
          <a:p>
            <a:pPr algn="ctr" eaLnBrk="1" fontAlgn="auto" hangingPunct="1">
              <a:spcAft>
                <a:spcPts val="0"/>
              </a:spcAft>
              <a:buClr>
                <a:schemeClr val="tx1">
                  <a:shade val="95000"/>
                </a:schemeClr>
              </a:buClr>
              <a:buFont typeface="Wingdings 2"/>
              <a:buNone/>
              <a:defRPr/>
            </a:pPr>
            <a:r>
              <a:rPr lang="ru-RU" sz="2800" b="1" i="1" smtClean="0">
                <a:solidFill>
                  <a:schemeClr val="accent1">
                    <a:lumMod val="60000"/>
                    <a:lumOff val="40000"/>
                  </a:schemeClr>
                </a:solidFill>
                <a:effectLst>
                  <a:outerShdw blurRad="38100" dist="38100" dir="2700000" algn="tl">
                    <a:srgbClr val="000000">
                      <a:alpha val="43137"/>
                    </a:srgbClr>
                  </a:outerShdw>
                </a:effectLst>
                <a:latin typeface="+mj-lt"/>
              </a:rPr>
              <a:t>Цель:</a:t>
            </a:r>
            <a:r>
              <a:rPr lang="ru-RU" sz="2800" smtClean="0">
                <a:solidFill>
                  <a:schemeClr val="accent1">
                    <a:lumMod val="60000"/>
                    <a:lumOff val="40000"/>
                  </a:schemeClr>
                </a:solidFill>
                <a:effectLst>
                  <a:outerShdw blurRad="38100" dist="38100" dir="2700000" algn="tl">
                    <a:srgbClr val="000000">
                      <a:alpha val="43137"/>
                    </a:srgbClr>
                  </a:outerShdw>
                </a:effectLst>
                <a:latin typeface="+mj-lt"/>
              </a:rPr>
              <a:t> </a:t>
            </a:r>
            <a:br>
              <a:rPr lang="ru-RU" sz="2800" smtClean="0">
                <a:solidFill>
                  <a:schemeClr val="accent1">
                    <a:lumMod val="60000"/>
                    <a:lumOff val="40000"/>
                  </a:schemeClr>
                </a:solidFill>
                <a:effectLst>
                  <a:outerShdw blurRad="38100" dist="38100" dir="2700000" algn="tl">
                    <a:srgbClr val="000000">
                      <a:alpha val="43137"/>
                    </a:srgbClr>
                  </a:outerShdw>
                </a:effectLst>
                <a:latin typeface="+mj-lt"/>
              </a:rPr>
            </a:br>
            <a:r>
              <a:rPr lang="ru-RU" sz="2800" smtClean="0">
                <a:solidFill>
                  <a:schemeClr val="accent1">
                    <a:lumMod val="60000"/>
                    <a:lumOff val="40000"/>
                  </a:schemeClr>
                </a:solidFill>
                <a:effectLst>
                  <a:outerShdw blurRad="38100" dist="38100" dir="2700000" algn="tl">
                    <a:srgbClr val="000000">
                      <a:alpha val="43137"/>
                    </a:srgbClr>
                  </a:outerShdw>
                </a:effectLst>
                <a:latin typeface="+mj-lt"/>
              </a:rPr>
              <a:t>развитие длительного непрерывного ротового выдоха; </a:t>
            </a:r>
            <a:br>
              <a:rPr lang="ru-RU" sz="2800" smtClean="0">
                <a:solidFill>
                  <a:schemeClr val="accent1">
                    <a:lumMod val="60000"/>
                    <a:lumOff val="40000"/>
                  </a:schemeClr>
                </a:solidFill>
                <a:effectLst>
                  <a:outerShdw blurRad="38100" dist="38100" dir="2700000" algn="tl">
                    <a:srgbClr val="000000">
                      <a:alpha val="43137"/>
                    </a:srgbClr>
                  </a:outerShdw>
                </a:effectLst>
                <a:latin typeface="+mj-lt"/>
              </a:rPr>
            </a:br>
            <a:r>
              <a:rPr lang="ru-RU" sz="2800" smtClean="0">
                <a:solidFill>
                  <a:schemeClr val="accent1">
                    <a:lumMod val="60000"/>
                    <a:lumOff val="40000"/>
                  </a:schemeClr>
                </a:solidFill>
                <a:effectLst>
                  <a:outerShdw blurRad="38100" dist="38100" dir="2700000" algn="tl">
                    <a:srgbClr val="000000">
                      <a:alpha val="43137"/>
                    </a:srgbClr>
                  </a:outerShdw>
                </a:effectLst>
                <a:latin typeface="+mj-lt"/>
              </a:rPr>
              <a:t>активизация губных мышц.</a:t>
            </a:r>
            <a:endParaRPr lang="ru-RU" sz="2800">
              <a:solidFill>
                <a:schemeClr val="accent1">
                  <a:lumMod val="60000"/>
                  <a:lumOff val="40000"/>
                </a:schemeClr>
              </a:solidFill>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723</TotalTime>
  <Words>1547</Words>
  <Application>Microsoft Office PowerPoint</Application>
  <PresentationFormat>Экран (4:3)</PresentationFormat>
  <Paragraphs>170</Paragraphs>
  <Slides>31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31</vt:i4>
      </vt:variant>
    </vt:vector>
  </HeadingPairs>
  <TitlesOfParts>
    <vt:vector size="38" baseType="lpstr">
      <vt:lpstr>Arial</vt:lpstr>
      <vt:lpstr>Times New Roman</vt:lpstr>
      <vt:lpstr>Wingdings 2</vt:lpstr>
      <vt:lpstr>Wingdings</vt:lpstr>
      <vt:lpstr>Wingdings 3</vt:lpstr>
      <vt:lpstr>Calibri</vt:lpstr>
      <vt:lpstr>Апекс</vt:lpstr>
      <vt:lpstr>   «Послушный ветерок» </vt:lpstr>
      <vt:lpstr>Зачем это нужно?</vt:lpstr>
      <vt:lpstr>Что это такое?</vt:lpstr>
      <vt:lpstr>Как может быть нарушено?</vt:lpstr>
      <vt:lpstr>Как правильно? (параметры правильного ротового выдоха)</vt:lpstr>
      <vt:lpstr>Почему нарушено?</vt:lpstr>
      <vt:lpstr>Меры предосторожности</vt:lpstr>
      <vt:lpstr>Правила выполнения упражнений</vt:lpstr>
      <vt:lpstr>Упражнения и игры</vt:lpstr>
      <vt:lpstr>Лети, бабочка!</vt:lpstr>
      <vt:lpstr>Ветерок</vt:lpstr>
      <vt:lpstr>Осенние листья</vt:lpstr>
      <vt:lpstr>Листопад</vt:lpstr>
      <vt:lpstr>Снег идёт!</vt:lpstr>
      <vt:lpstr>Одуванчик</vt:lpstr>
      <vt:lpstr>Вертушка</vt:lpstr>
      <vt:lpstr>Песня ветра</vt:lpstr>
      <vt:lpstr>Катись, карандаш!</vt:lpstr>
      <vt:lpstr>Футбол</vt:lpstr>
      <vt:lpstr>Воздушный шарик</vt:lpstr>
      <vt:lpstr>Плыви, кораблик!</vt:lpstr>
      <vt:lpstr>Уточки</vt:lpstr>
      <vt:lpstr>Буря в стакане воды</vt:lpstr>
      <vt:lpstr>Расти, пена!</vt:lpstr>
      <vt:lpstr>День рождения</vt:lpstr>
      <vt:lpstr>Перышко, лети!</vt:lpstr>
      <vt:lpstr>Мыльные пузыри</vt:lpstr>
      <vt:lpstr>Милиционер</vt:lpstr>
      <vt:lpstr>Надуй игрушку!</vt:lpstr>
      <vt:lpstr>Бумажный флажок</vt:lpstr>
      <vt:lpstr>Успехов вам  и вашим детям!</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«Послушный ветерок» </dc:title>
  <dc:creator>Admin</dc:creator>
  <cp:lastModifiedBy>Admin</cp:lastModifiedBy>
  <cp:revision>70</cp:revision>
  <dcterms:created xsi:type="dcterms:W3CDTF">2014-02-16T03:58:42Z</dcterms:created>
  <dcterms:modified xsi:type="dcterms:W3CDTF">2017-09-13T14:33:59Z</dcterms:modified>
</cp:coreProperties>
</file>