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4"/>
  </p:notesMasterIdLst>
  <p:sldIdLst>
    <p:sldId id="256" r:id="rId2"/>
    <p:sldId id="257" r:id="rId3"/>
    <p:sldId id="258" r:id="rId4"/>
    <p:sldId id="263" r:id="rId5"/>
    <p:sldId id="264" r:id="rId6"/>
    <p:sldId id="265" r:id="rId7"/>
    <p:sldId id="270" r:id="rId8"/>
    <p:sldId id="271" r:id="rId9"/>
    <p:sldId id="272" r:id="rId10"/>
    <p:sldId id="273" r:id="rId11"/>
    <p:sldId id="274" r:id="rId12"/>
    <p:sldId id="275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33DCBA1-2E4B-4BD6-BDF9-45C225998DB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78882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F9E97B2-473A-4955-8F3B-51CDDAD2D0E4}" type="slidenum">
              <a:rPr lang="ru-RU"/>
              <a:pPr/>
              <a:t>6</a:t>
            </a:fld>
            <a:endParaRPr lang="ru-RU"/>
          </a:p>
        </p:txBody>
      </p:sp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64FFE-8876-4553-ABE9-7A8159039EB2}" type="datetime1">
              <a:rPr lang="ru-RU" smtClean="0"/>
              <a:pPr/>
              <a:t>31.03.2017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ECE32-3872-4C64-B2E4-6BF7E28C85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B3459-6F10-43A4-AAA0-AAC3572091F0}" type="datetime1">
              <a:rPr lang="ru-RU" smtClean="0"/>
              <a:pPr/>
              <a:t>31.03.2017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6579A-4307-4CB2-845A-C46AF50C7D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2330F-0668-4FF3-9522-002996FA22F6}" type="datetime1">
              <a:rPr lang="ru-RU" smtClean="0"/>
              <a:pPr/>
              <a:t>31.03.2017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AA3F8-C03A-43EE-A846-ED0FCDC743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C998A-76F0-4FBD-BFF5-9AE3FF2C33D1}" type="datetime1">
              <a:rPr lang="ru-RU" smtClean="0"/>
              <a:pPr/>
              <a:t>31.03.2017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7C0A5-99E8-4DBB-8798-3137176233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3A1DF-4A60-44B5-B3F8-F2F61073FA15}" type="datetime1">
              <a:rPr lang="ru-RU" smtClean="0"/>
              <a:pPr/>
              <a:t>31.03.2017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ABA25-7C34-49CD-BD75-46C69450E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8F650-81F1-4BAF-809F-D033F62CC38C}" type="datetime1">
              <a:rPr lang="ru-RU" smtClean="0"/>
              <a:pPr/>
              <a:t>31.03.2017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AA16C-0B65-4D70-8B20-7A16833400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66EDD-30E7-47BD-BE1A-E872165BCA05}" type="datetime1">
              <a:rPr lang="ru-RU" smtClean="0"/>
              <a:pPr/>
              <a:t>31.03.2017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FE569-A9E0-4D37-B2D1-8DDD69EDAC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6A816-5746-41E6-945C-B7457541696E}" type="datetime1">
              <a:rPr lang="ru-RU" smtClean="0"/>
              <a:pPr/>
              <a:t>31.03.2017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DC275-F0DB-40C0-BDDA-33977B7BE9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380A8-4042-44C6-847A-AA4848D37D22}" type="datetime1">
              <a:rPr lang="ru-RU" smtClean="0"/>
              <a:pPr/>
              <a:t>31.03.2017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FF656-96FB-48F2-8A88-1FB7D61AF0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90CE2-9D0C-4DB6-9567-8FB31A50B1C9}" type="datetime1">
              <a:rPr lang="ru-RU" smtClean="0"/>
              <a:pPr/>
              <a:t>31.03.2017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4CF5D-C9F0-4842-95DC-59E74A6119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CE930-6CDD-43E2-9AA0-3A059FC1A3C7}" type="datetime1">
              <a:rPr lang="ru-RU" smtClean="0"/>
              <a:pPr/>
              <a:t>31.03.2017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0D26853-3481-4323-9AB8-79183A04A9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B755E82-A567-4F81-9E75-29FDB6681C55}" type="datetime1">
              <a:rPr lang="ru-RU" smtClean="0"/>
              <a:pPr/>
              <a:t>31.03.2017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BAC20D9-C507-4516-9A4F-E69A4878268F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sldNum="0" hdr="0" ftr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hyperlink" Target="http://images.yandex.ru/schoolsearch?ed=1&amp;rpt=simage&amp;text=%D0%BA%D0%B0%D1%80%D1%82%D0%B8%D0%BD%D0%BA%D0%B8%20%20%D1%8D%D0%BC%D0%B1%D0%BB%D0%B5%D0%BC%D0%B0%20%D0%B7%D0%B4%D0%BE%D1%80%D0%BE%D0%B2%D0%BE%D0%B3%D0%BE%20%D0%BE%D0%B1%D1%80%D0%B0%D0%B7%D0%B0%20%D0%B6%D0%B8%D0%B7%D0%BD%D0%B8&amp;img_url=kucha-ramok.ru/uploads/posts/2009-03/1237177302_zm__008.jpg&amp;p=7" TargetMode="External"/><Relationship Id="rId7" Type="http://schemas.openxmlformats.org/officeDocument/2006/relationships/hyperlink" Target="http://images.yandex.ru/schoolsearch?nl=1&amp;ed=1&amp;rpt=simage&amp;text=%D0%BA%D0%B0%D1%80%D1%82%D0%B8%D0%BD%D0%BA%D0%B8%20%D0%BF%D0%B8%D1%82%D0%B0%D0%BD%D0%B8%D0%B5%20%D1%88%D0%BA%D0%BE%D0%BB%D1%8C%D0%BD%D0%B8%D0%BA%D0%B0&amp;img_url=content.foto.mail.ru/mail/yanchenkosv/_blogs/i-3931.jpg&amp;p=13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hyperlink" Target="http://images.yandex.ru/schoolsearch?ed=1&amp;rpt=simage&amp;text=%D0%BA%D0%B0%D1%80%D1%82%D0%B8%D0%BD%D0%BA%D0%B8%20%20%D1%8D%D0%BC%D0%B1%D0%BB%D0%B5%D0%BC%D0%B0%20%D0%B7%D0%B4%D0%BE%D1%80%D0%BE%D0%B2%D0%BE%D0%B3%D0%BE%20%D0%BE%D0%B1%D1%80%D0%B0%D0%B7%D0%B0%20%D0%B6%D0%B8%D0%B7%D0%BD%D0%B8&amp;img_url=freelance.ru/img/portfolio/big/9709.jpg&amp;p=1" TargetMode="External"/><Relationship Id="rId4" Type="http://schemas.openxmlformats.org/officeDocument/2006/relationships/image" Target="../media/image3.jpeg"/><Relationship Id="rId9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10" Type="http://schemas.openxmlformats.org/officeDocument/2006/relationships/image" Target="../media/image36.jpeg"/><Relationship Id="rId4" Type="http://schemas.openxmlformats.org/officeDocument/2006/relationships/image" Target="../media/image31.jpeg"/><Relationship Id="rId9" Type="http://schemas.openxmlformats.org/officeDocument/2006/relationships/hyperlink" Target="http://images.yandex.ru/schoolsearch?rpt=simage&amp;text=%D0%BA%D0%B0%D1%80%D1%82%D0%B8%D0%BD%D0%BA%D0%B8%20%D0%BF%D0%B5%D0%BA%D1%82%D0%B8%D0%BD&amp;img_url=biozona.eu/images/matrox/apple_pectin_01.jpg&amp;p=13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11" Type="http://schemas.openxmlformats.org/officeDocument/2006/relationships/image" Target="../media/image17.jpeg"/><Relationship Id="rId5" Type="http://schemas.openxmlformats.org/officeDocument/2006/relationships/image" Target="../media/image11.jpeg"/><Relationship Id="rId10" Type="http://schemas.openxmlformats.org/officeDocument/2006/relationships/image" Target="../media/image16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19.jpeg"/><Relationship Id="rId7" Type="http://schemas.openxmlformats.org/officeDocument/2006/relationships/image" Target="../media/image21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9.jpeg"/><Relationship Id="rId4" Type="http://schemas.openxmlformats.org/officeDocument/2006/relationships/image" Target="../media/image20.jpeg"/><Relationship Id="rId9" Type="http://schemas.openxmlformats.org/officeDocument/2006/relationships/image" Target="../media/image2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428166" y="836712"/>
            <a:ext cx="8276530" cy="1943422"/>
          </a:xfrm>
        </p:spPr>
        <p:txBody>
          <a:bodyPr/>
          <a:lstStyle/>
          <a:p>
            <a:r>
              <a:rPr lang="ru-RU" sz="3600" b="1" dirty="0" smtClean="0">
                <a:solidFill>
                  <a:srgbClr val="003366"/>
                </a:solidFill>
              </a:rPr>
              <a:t>Основы рационального питания</a:t>
            </a:r>
            <a:endParaRPr lang="ru-RU" sz="3600" b="1" dirty="0">
              <a:solidFill>
                <a:srgbClr val="003366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59632" y="4149104"/>
            <a:ext cx="6400800" cy="1008063"/>
          </a:xfrm>
        </p:spPr>
        <p:txBody>
          <a:bodyPr/>
          <a:lstStyle/>
          <a:p>
            <a:r>
              <a:rPr lang="ru-RU" dirty="0" smtClean="0">
                <a:solidFill>
                  <a:srgbClr val="003366"/>
                </a:solidFill>
              </a:rPr>
              <a:t>Правила питания человека</a:t>
            </a:r>
            <a:endParaRPr lang="ru-RU" dirty="0">
              <a:solidFill>
                <a:srgbClr val="003366"/>
              </a:solidFill>
            </a:endParaRPr>
          </a:p>
        </p:txBody>
      </p:sp>
      <p:pic>
        <p:nvPicPr>
          <p:cNvPr id="6" name="Рисунок 5" descr="http://im6-tub.yandex.net/i?id=13894041-00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44073" y="415569"/>
            <a:ext cx="1799927" cy="1799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0-tub.yandex.net/i?id=351306-03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7504" y="137319"/>
            <a:ext cx="1499892" cy="212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im2-tub.yandex.net/i?id=113600515-08">
            <a:hlinkClick r:id="rId7"/>
          </p:cNvPr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948264" y="4653136"/>
            <a:ext cx="1800200" cy="1623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 descr="C:\Users\1\Desktop\i (1)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201956"/>
            <a:ext cx="3323410" cy="2212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solidFill>
                  <a:schemeClr val="bg1"/>
                </a:solidFill>
              </a:rPr>
              <a:t>Сбалансированность пищевых веществ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692696"/>
            <a:ext cx="8229600" cy="4389120"/>
          </a:xfrm>
        </p:spPr>
        <p:txBody>
          <a:bodyPr/>
          <a:lstStyle/>
          <a:p>
            <a:r>
              <a:rPr lang="ru-RU" dirty="0" smtClean="0"/>
              <a:t>Набор продуктов при каждом приеме пищи должен доставлять организму белки, жиры, углеводы, витамины, минеральные вещества в рациональном соотношении</a:t>
            </a:r>
            <a:endParaRPr lang="ru-RU" dirty="0"/>
          </a:p>
        </p:txBody>
      </p:sp>
      <p:pic>
        <p:nvPicPr>
          <p:cNvPr id="7170" name="Picture 2" descr="C:\Users\1\Desktop\a-plate-of-vegetabl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636912"/>
            <a:ext cx="7125916" cy="3919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>
                <a:solidFill>
                  <a:schemeClr val="bg1"/>
                </a:solidFill>
              </a:rPr>
              <a:t>Физиологическое распределение количества пищи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340768"/>
            <a:ext cx="8291264" cy="4785395"/>
          </a:xfrm>
        </p:spPr>
        <p:txBody>
          <a:bodyPr/>
          <a:lstStyle/>
          <a:p>
            <a:r>
              <a:rPr lang="ru-RU" sz="2800" dirty="0" smtClean="0"/>
              <a:t>Завтрак  - около 1\3 суточного рациона</a:t>
            </a:r>
          </a:p>
          <a:p>
            <a:r>
              <a:rPr lang="ru-RU" sz="2800" dirty="0" smtClean="0"/>
              <a:t>Обед – более 1\3 суточного рациона</a:t>
            </a:r>
          </a:p>
          <a:p>
            <a:r>
              <a:rPr lang="ru-RU" sz="2800" dirty="0" smtClean="0"/>
              <a:t>Ужин – менее 1\3 суточного рациона</a:t>
            </a:r>
          </a:p>
          <a:p>
            <a:pPr>
              <a:buNone/>
            </a:pPr>
            <a:r>
              <a:rPr lang="ru-RU" sz="2800" dirty="0" smtClean="0"/>
              <a:t>   интервал между приемами пищи 5 – 6 часов</a:t>
            </a:r>
          </a:p>
          <a:p>
            <a:pPr>
              <a:buNone/>
            </a:pPr>
            <a:r>
              <a:rPr lang="ru-RU" sz="2800" dirty="0" smtClean="0"/>
              <a:t>   ужин  - не позднее чем за 2 часа до сна</a:t>
            </a:r>
          </a:p>
          <a:p>
            <a:pPr>
              <a:buNone/>
            </a:pPr>
            <a:r>
              <a:rPr lang="ru-RU" sz="2800" dirty="0" smtClean="0"/>
              <a:t>    завтрак     обед        ужин              перед сном</a:t>
            </a:r>
            <a:endParaRPr lang="ru-RU" sz="2800" dirty="0"/>
          </a:p>
        </p:txBody>
      </p:sp>
      <p:pic>
        <p:nvPicPr>
          <p:cNvPr id="6" name="Picture 2" descr="C:\Documents and Settings\Biolog\Мои документы\пища\сузавтр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5726710"/>
            <a:ext cx="936104" cy="1131290"/>
          </a:xfrm>
          <a:prstGeom prst="rect">
            <a:avLst/>
          </a:prstGeom>
          <a:noFill/>
        </p:spPr>
      </p:pic>
      <p:pic>
        <p:nvPicPr>
          <p:cNvPr id="7" name="Picture 3" descr="C:\Documents and Settings\Biolog\Мои документы\пища\таре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509120"/>
            <a:ext cx="1428750" cy="1143000"/>
          </a:xfrm>
          <a:prstGeom prst="rect">
            <a:avLst/>
          </a:prstGeom>
          <a:noFill/>
        </p:spPr>
      </p:pic>
      <p:pic>
        <p:nvPicPr>
          <p:cNvPr id="9" name="Picture 4" descr="C:\Documents and Settings\Biolog\Мои документы\пища\раст бел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5589240"/>
            <a:ext cx="1371600" cy="914400"/>
          </a:xfrm>
          <a:prstGeom prst="rect">
            <a:avLst/>
          </a:prstGeom>
          <a:noFill/>
        </p:spPr>
      </p:pic>
      <p:pic>
        <p:nvPicPr>
          <p:cNvPr id="10" name="Picture 5" descr="C:\Documents and Settings\Biolog\Мои документы\пища\стакан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9992" y="4365104"/>
            <a:ext cx="811037" cy="1008112"/>
          </a:xfrm>
          <a:prstGeom prst="rect">
            <a:avLst/>
          </a:prstGeom>
          <a:noFill/>
        </p:spPr>
      </p:pic>
      <p:pic>
        <p:nvPicPr>
          <p:cNvPr id="11" name="Picture 6" descr="C:\Documents and Settings\Biolog\Мои документы\пища\пищ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11760" y="4365104"/>
            <a:ext cx="1390650" cy="1038225"/>
          </a:xfrm>
          <a:prstGeom prst="rect">
            <a:avLst/>
          </a:prstGeom>
          <a:noFill/>
        </p:spPr>
      </p:pic>
      <p:pic>
        <p:nvPicPr>
          <p:cNvPr id="12" name="Picture 7" descr="C:\Documents and Settings\Biolog\Мои документы\пища\морепрод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411760" y="5589240"/>
            <a:ext cx="1428750" cy="1076325"/>
          </a:xfrm>
          <a:prstGeom prst="rect">
            <a:avLst/>
          </a:prstGeom>
          <a:noFill/>
        </p:spPr>
      </p:pic>
      <p:pic>
        <p:nvPicPr>
          <p:cNvPr id="13" name="Picture 8" descr="C:\Documents and Settings\Biolog\Мои документы\пища\молок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88224" y="4581128"/>
            <a:ext cx="1257300" cy="942975"/>
          </a:xfrm>
          <a:prstGeom prst="rect">
            <a:avLst/>
          </a:prstGeom>
          <a:noFill/>
        </p:spPr>
      </p:pic>
      <p:pic>
        <p:nvPicPr>
          <p:cNvPr id="14" name="Рисунок 13" descr="http://im7-tub.yandex.net/i?id=27194629-04">
            <a:hlinkClick r:id="rId9"/>
          </p:cNvPr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804248" y="5661248"/>
            <a:ext cx="12954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solidFill>
                  <a:schemeClr val="bg1"/>
                </a:solidFill>
              </a:rPr>
              <a:t>Добрый совет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336788"/>
            <a:ext cx="8229600" cy="438912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Соблюдая рекомендации вы сохраните собственное здоровье.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</a:t>
            </a:r>
            <a:r>
              <a:rPr lang="ru-RU" dirty="0" smtClean="0"/>
              <a:t>Будьте здоровы.</a:t>
            </a:r>
            <a:endParaRPr lang="ru-RU" dirty="0"/>
          </a:p>
        </p:txBody>
      </p:sp>
      <p:pic>
        <p:nvPicPr>
          <p:cNvPr id="8194" name="Picture 2" descr="C:\Users\1\Desktop\0922364855156d0e9d1739220137812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3053987"/>
            <a:ext cx="4968552" cy="33098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1\Desktop\schasty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348880"/>
            <a:ext cx="3503511" cy="24464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Три принципа питания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539552" y="692696"/>
            <a:ext cx="8013576" cy="5112568"/>
          </a:xfrm>
        </p:spPr>
        <p:txBody>
          <a:bodyPr/>
          <a:lstStyle/>
          <a:p>
            <a:r>
              <a:rPr lang="ru-RU" sz="3200" dirty="0" smtClean="0">
                <a:solidFill>
                  <a:srgbClr val="003366"/>
                </a:solidFill>
              </a:rPr>
              <a:t>Рациональное питание человека основывается на теории сбалансированного питания и предусматривает правильный режим потребления пищи:</a:t>
            </a:r>
          </a:p>
          <a:p>
            <a:pPr algn="ctr"/>
            <a:r>
              <a:rPr lang="ru-RU" sz="3200" dirty="0" smtClean="0">
                <a:solidFill>
                  <a:srgbClr val="003366"/>
                </a:solidFill>
              </a:rPr>
              <a:t>1 – умеренность</a:t>
            </a:r>
          </a:p>
          <a:p>
            <a:pPr algn="ctr"/>
            <a:r>
              <a:rPr lang="ru-RU" sz="3200" dirty="0" smtClean="0">
                <a:solidFill>
                  <a:srgbClr val="003366"/>
                </a:solidFill>
              </a:rPr>
              <a:t>2 – разнообразие</a:t>
            </a:r>
          </a:p>
          <a:p>
            <a:pPr algn="ctr"/>
            <a:r>
              <a:rPr lang="ru-RU" sz="3200" dirty="0" smtClean="0">
                <a:solidFill>
                  <a:srgbClr val="003366"/>
                </a:solidFill>
              </a:rPr>
              <a:t>3 – режим приема</a:t>
            </a:r>
          </a:p>
          <a:p>
            <a:endParaRPr lang="ru-RU" dirty="0">
              <a:solidFill>
                <a:srgbClr val="003366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Умеренность 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611560" y="980728"/>
            <a:ext cx="8075240" cy="4968552"/>
          </a:xfrm>
        </p:spPr>
        <p:txBody>
          <a:bodyPr/>
          <a:lstStyle/>
          <a:p>
            <a:r>
              <a:rPr lang="ru-RU" dirty="0" smtClean="0">
                <a:solidFill>
                  <a:srgbClr val="003366"/>
                </a:solidFill>
              </a:rPr>
              <a:t>Умеренность – соблюдение баланса между поступающей с пищей и расходуемой в процессе жизнедеятельности энергией.</a:t>
            </a:r>
          </a:p>
          <a:p>
            <a:r>
              <a:rPr lang="ru-RU" dirty="0" smtClean="0">
                <a:solidFill>
                  <a:srgbClr val="003366"/>
                </a:solidFill>
              </a:rPr>
              <a:t>Расход энергии организмом должен равняться количеству поступившей с пищей энергии.</a:t>
            </a:r>
            <a:endParaRPr lang="ru-RU" dirty="0">
              <a:solidFill>
                <a:srgbClr val="003366"/>
              </a:solidFill>
            </a:endParaRPr>
          </a:p>
        </p:txBody>
      </p:sp>
      <p:pic>
        <p:nvPicPr>
          <p:cNvPr id="3074" name="Picture 2" descr="C:\Users\1\Desktop\i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356992"/>
            <a:ext cx="4997722" cy="3347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u-RU" sz="3200" dirty="0">
                <a:solidFill>
                  <a:schemeClr val="bg1"/>
                </a:solidFill>
                <a:latin typeface="+mn-lt"/>
              </a:rPr>
              <a:t>П</a:t>
            </a:r>
            <a:r>
              <a:rPr lang="ru-RU" sz="3200" kern="0" dirty="0" smtClean="0">
                <a:solidFill>
                  <a:schemeClr val="bg1"/>
                </a:solidFill>
                <a:latin typeface="+mn-lt"/>
              </a:rPr>
              <a:t>ищевые вещества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600200"/>
            <a:ext cx="8291264" cy="4781128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3366"/>
                </a:solidFill>
              </a:rPr>
              <a:t>  </a:t>
            </a:r>
            <a:endParaRPr lang="ru-RU" dirty="0">
              <a:solidFill>
                <a:srgbClr val="003366"/>
              </a:solidFill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251520" y="1340768"/>
            <a:ext cx="8435280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3200" kern="0" dirty="0" smtClean="0">
                <a:solidFill>
                  <a:srgbClr val="003366"/>
                </a:solidFill>
                <a:latin typeface="+mn-lt"/>
              </a:rPr>
              <a:t>Белки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ru-RU" sz="3200" kern="0" dirty="0" smtClean="0">
              <a:solidFill>
                <a:srgbClr val="003366"/>
              </a:solidFill>
              <a:latin typeface="+mn-lt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                             Жиры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0" i="0" u="none" strike="noStrike" kern="0" cap="none" spc="0" normalizeH="0" baseline="0" noProof="0" dirty="0" smtClean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3200" kern="0" dirty="0" smtClean="0">
                <a:solidFill>
                  <a:srgbClr val="003366"/>
                </a:solidFill>
                <a:latin typeface="+mn-lt"/>
              </a:rPr>
              <a:t>Углеводы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ru-RU" sz="3200" kern="0" dirty="0" smtClean="0">
              <a:solidFill>
                <a:srgbClr val="003366"/>
              </a:solidFill>
              <a:latin typeface="+mn-lt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                        Витамины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3200" kern="0" dirty="0" smtClean="0">
                <a:solidFill>
                  <a:srgbClr val="003366"/>
                </a:solidFill>
                <a:latin typeface="+mn-lt"/>
              </a:rPr>
              <a:t>Минеральные вещества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                               Вода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0" i="0" u="none" strike="noStrike" kern="0" cap="none" spc="0" normalizeH="0" baseline="0" noProof="0" dirty="0" smtClean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220" name="Picture 4" descr="C:\Documents and Settings\Biolog\Мои документы\пища\белд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916832"/>
            <a:ext cx="2376264" cy="17281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21" name="Picture 5" descr="C:\Documents and Settings\Biolog\Мои документы\пища\iCAVH0DR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0547" y="1319166"/>
            <a:ext cx="2448272" cy="23258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22" name="Picture 6" descr="C:\Documents and Settings\Biolog\Мои документы\пища\белк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83768" y="3717032"/>
            <a:ext cx="2097851" cy="15803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23" name="Picture 7" descr="C:\Documents and Settings\Biolog\Мои документы\пища\витамины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08566" y="3320988"/>
            <a:ext cx="1656184" cy="1656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24" name="Picture 8" descr="C:\Documents and Settings\Biolog\Мои документы\пища\тар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88024" y="5656601"/>
            <a:ext cx="1228725" cy="12477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25" name="Picture 9" descr="C:\Documents and Settings\Biolog\Мои документы\пища\углеводы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1560" y="4149080"/>
            <a:ext cx="971550" cy="13144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26" name="Picture 10" descr="C:\Documents and Settings\Biolog\Мои документы\пища\фрук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68052" y="908720"/>
            <a:ext cx="2389646" cy="180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27" name="Picture 11" descr="C:\Documents and Settings\Biolog\Мои документы\пища\тар2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331640" y="5935588"/>
            <a:ext cx="1224136" cy="9224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28" name="Picture 12" descr="C:\Documents and Settings\Biolog\Мои документы\пища\яйцо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644008" y="3501008"/>
            <a:ext cx="1739900" cy="1422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29" name="Picture 13" descr="C:\Documents and Settings\Biolog\Мои документы\пища\7бел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305675" y="5310187"/>
            <a:ext cx="1624309" cy="10866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Соотношение пищевых веществ 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996900"/>
            <a:ext cx="8291264" cy="470912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3366"/>
                </a:solidFill>
              </a:rPr>
              <a:t>    Оптимальное  соотношение белков,   жиров и углеводов:</a:t>
            </a:r>
          </a:p>
          <a:p>
            <a:pPr algn="ctr">
              <a:buNone/>
            </a:pPr>
            <a:r>
              <a:rPr lang="ru-RU" sz="3200" dirty="0">
                <a:solidFill>
                  <a:srgbClr val="003366"/>
                </a:solidFill>
              </a:rPr>
              <a:t> </a:t>
            </a:r>
            <a:r>
              <a:rPr lang="ru-RU" sz="3200" dirty="0" smtClean="0">
                <a:solidFill>
                  <a:srgbClr val="003366"/>
                </a:solidFill>
              </a:rPr>
              <a:t>     1  :    1,2  :     4,4</a:t>
            </a:r>
          </a:p>
          <a:p>
            <a:pPr algn="ctr">
              <a:buNone/>
            </a:pPr>
            <a:r>
              <a:rPr lang="ru-RU" sz="3200" dirty="0" smtClean="0">
                <a:solidFill>
                  <a:srgbClr val="003366"/>
                </a:solidFill>
              </a:rPr>
              <a:t>белка   жира   углевода</a:t>
            </a:r>
            <a:endParaRPr lang="ru-RU" sz="3200" dirty="0">
              <a:solidFill>
                <a:srgbClr val="003366"/>
              </a:solidFill>
            </a:endParaRPr>
          </a:p>
        </p:txBody>
      </p:sp>
      <p:pic>
        <p:nvPicPr>
          <p:cNvPr id="10244" name="Picture 4" descr="C:\Documents and Settings\Biolog\Мои документы\пища\iCAGTRLK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40596"/>
            <a:ext cx="1276350" cy="952500"/>
          </a:xfrm>
          <a:prstGeom prst="rect">
            <a:avLst/>
          </a:prstGeom>
          <a:noFill/>
        </p:spPr>
      </p:pic>
      <p:pic>
        <p:nvPicPr>
          <p:cNvPr id="10245" name="Picture 5" descr="C:\Documents and Settings\Biolog\Мои документы\пища\рыб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707607"/>
            <a:ext cx="1343025" cy="809625"/>
          </a:xfrm>
          <a:prstGeom prst="rect">
            <a:avLst/>
          </a:prstGeom>
          <a:noFill/>
        </p:spPr>
      </p:pic>
      <p:pic>
        <p:nvPicPr>
          <p:cNvPr id="10246" name="Picture 6" descr="C:\Documents and Settings\Biolog\Мои документы\пища\iCASBGHI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23703" y="3373933"/>
            <a:ext cx="1343025" cy="885825"/>
          </a:xfrm>
          <a:prstGeom prst="rect">
            <a:avLst/>
          </a:prstGeom>
          <a:noFill/>
        </p:spPr>
      </p:pic>
      <p:pic>
        <p:nvPicPr>
          <p:cNvPr id="10247" name="Picture 7" descr="C:\Documents and Settings\Biolog\Мои документы\пища\iCAVH0DR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23728" y="4537496"/>
            <a:ext cx="1143000" cy="1085850"/>
          </a:xfrm>
          <a:prstGeom prst="rect">
            <a:avLst/>
          </a:prstGeom>
          <a:noFill/>
        </p:spPr>
      </p:pic>
      <p:pic>
        <p:nvPicPr>
          <p:cNvPr id="10248" name="Picture 8" descr="C:\Documents and Settings\Biolog\Мои документы\пища\углеводы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82519" y="2978646"/>
            <a:ext cx="971550" cy="1314450"/>
          </a:xfrm>
          <a:prstGeom prst="rect">
            <a:avLst/>
          </a:prstGeom>
          <a:noFill/>
        </p:spPr>
      </p:pic>
      <p:pic>
        <p:nvPicPr>
          <p:cNvPr id="10249" name="Picture 9" descr="C:\Documents and Settings\Biolog\Мои документы\пища\овощи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018071" y="3340596"/>
            <a:ext cx="1428750" cy="1066800"/>
          </a:xfrm>
          <a:prstGeom prst="rect">
            <a:avLst/>
          </a:prstGeom>
          <a:noFill/>
        </p:spPr>
      </p:pic>
      <p:pic>
        <p:nvPicPr>
          <p:cNvPr id="10250" name="Picture 10" descr="C:\Documents and Settings\Biolog\Мои документы\пища\фрук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868144" y="4448666"/>
            <a:ext cx="1428750" cy="1076325"/>
          </a:xfrm>
          <a:prstGeom prst="rect">
            <a:avLst/>
          </a:prstGeom>
          <a:noFill/>
        </p:spPr>
      </p:pic>
      <p:pic>
        <p:nvPicPr>
          <p:cNvPr id="10251" name="Picture 11" descr="C:\Documents and Settings\Biolog\Мои документы\пища\бел1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113321" y="4707607"/>
            <a:ext cx="1333500" cy="9429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Суточная потребность человека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692696"/>
            <a:ext cx="8147248" cy="4925144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3366"/>
                </a:solidFill>
              </a:rPr>
              <a:t>  Рекомендации Минздрава от 1982 года</a:t>
            </a:r>
          </a:p>
          <a:p>
            <a:pPr>
              <a:buNone/>
            </a:pPr>
            <a:r>
              <a:rPr lang="ru-RU" dirty="0" smtClean="0">
                <a:solidFill>
                  <a:srgbClr val="003366"/>
                </a:solidFill>
              </a:rPr>
              <a:t>   Пищевой рацион взрослого человека, занимающегося легким физическим трудом:</a:t>
            </a:r>
          </a:p>
          <a:p>
            <a:pPr>
              <a:buNone/>
            </a:pPr>
            <a:r>
              <a:rPr lang="ru-RU" dirty="0" smtClean="0">
                <a:solidFill>
                  <a:srgbClr val="003366"/>
                </a:solidFill>
              </a:rPr>
              <a:t>           80-90 грамм белков</a:t>
            </a:r>
          </a:p>
          <a:p>
            <a:pPr>
              <a:buNone/>
            </a:pPr>
            <a:r>
              <a:rPr lang="ru-RU" dirty="0" smtClean="0">
                <a:solidFill>
                  <a:srgbClr val="003366"/>
                </a:solidFill>
              </a:rPr>
              <a:t>          100-105 грамм жиров</a:t>
            </a:r>
          </a:p>
          <a:p>
            <a:pPr>
              <a:buNone/>
            </a:pPr>
            <a:r>
              <a:rPr lang="ru-RU" dirty="0" smtClean="0">
                <a:solidFill>
                  <a:srgbClr val="003366"/>
                </a:solidFill>
              </a:rPr>
              <a:t>          360-400 грамм углеводов</a:t>
            </a:r>
          </a:p>
          <a:p>
            <a:pPr>
              <a:buNone/>
            </a:pPr>
            <a:r>
              <a:rPr lang="ru-RU" dirty="0" smtClean="0">
                <a:solidFill>
                  <a:srgbClr val="003366"/>
                </a:solidFill>
              </a:rPr>
              <a:t>Энергетическая ценность 2750-2800 ккал</a:t>
            </a:r>
            <a:endParaRPr lang="ru-RU" dirty="0">
              <a:solidFill>
                <a:srgbClr val="003366"/>
              </a:solidFill>
            </a:endParaRPr>
          </a:p>
        </p:txBody>
      </p:sp>
      <p:pic>
        <p:nvPicPr>
          <p:cNvPr id="4098" name="Picture 2" descr="C:\Users\1\Desktop\339746-svetik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4048718"/>
            <a:ext cx="3888934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solidFill>
                  <a:schemeClr val="bg1"/>
                </a:solidFill>
              </a:rPr>
              <a:t>Режим питания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836712"/>
            <a:ext cx="8229600" cy="4389120"/>
          </a:xfrm>
        </p:spPr>
        <p:txBody>
          <a:bodyPr/>
          <a:lstStyle/>
          <a:p>
            <a:r>
              <a:rPr lang="ru-RU" dirty="0" smtClean="0"/>
              <a:t>Постоянство приема пищи по часам</a:t>
            </a:r>
          </a:p>
          <a:p>
            <a:r>
              <a:rPr lang="ru-RU" dirty="0" smtClean="0"/>
              <a:t>Дробность питания</a:t>
            </a:r>
          </a:p>
          <a:p>
            <a:r>
              <a:rPr lang="ru-RU" dirty="0" smtClean="0"/>
              <a:t>Сбалансированность пищевых веществ при каждом приеме пищи</a:t>
            </a:r>
          </a:p>
          <a:p>
            <a:r>
              <a:rPr lang="ru-RU" dirty="0" smtClean="0"/>
              <a:t>Правильное распределение количества пищи по ее приемам в течение дня</a:t>
            </a:r>
            <a:endParaRPr lang="ru-RU" dirty="0"/>
          </a:p>
        </p:txBody>
      </p:sp>
      <p:pic>
        <p:nvPicPr>
          <p:cNvPr id="5122" name="Picture 2" descr="C:\Users\1\Desktop\94771575_3456436500x407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573016"/>
            <a:ext cx="3168352" cy="31683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1\Desktop\1543bedab2c62bb29679998c998997dd_IM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8517" y="3717032"/>
            <a:ext cx="4301955" cy="26887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solidFill>
                  <a:schemeClr val="bg1"/>
                </a:solidFill>
              </a:rPr>
              <a:t>Постоянство приемов пищи по часам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4389120"/>
          </a:xfrm>
        </p:spPr>
        <p:txBody>
          <a:bodyPr/>
          <a:lstStyle/>
          <a:p>
            <a:r>
              <a:rPr lang="ru-RU" dirty="0" smtClean="0"/>
              <a:t>Привычка человека потреблять пищу в определенное время суток помогает организму хорошо переваривать пищу</a:t>
            </a:r>
            <a:endParaRPr lang="ru-RU" dirty="0"/>
          </a:p>
        </p:txBody>
      </p:sp>
      <p:pic>
        <p:nvPicPr>
          <p:cNvPr id="1026" name="Picture 2" descr="C:\Users\1\Desktop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276872"/>
            <a:ext cx="4392488" cy="43924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solidFill>
                  <a:schemeClr val="bg1"/>
                </a:solidFill>
              </a:rPr>
              <a:t>Дробность питания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692696"/>
            <a:ext cx="8229600" cy="4389120"/>
          </a:xfrm>
        </p:spPr>
        <p:txBody>
          <a:bodyPr/>
          <a:lstStyle/>
          <a:p>
            <a:r>
              <a:rPr lang="ru-RU" dirty="0" smtClean="0"/>
              <a:t>Одно- или двухразовое питание опасно для здоровья</a:t>
            </a:r>
          </a:p>
          <a:p>
            <a:r>
              <a:rPr lang="ru-RU" dirty="0" smtClean="0"/>
              <a:t>Питание должно быть трех- или четырехразовое: завтрак, обед, ужин и перед сном стакан кефира или яблоко</a:t>
            </a:r>
            <a:endParaRPr lang="ru-RU" dirty="0"/>
          </a:p>
        </p:txBody>
      </p:sp>
      <p:pic>
        <p:nvPicPr>
          <p:cNvPr id="6146" name="Picture 2" descr="C:\Users\1\Desktop\09b11934343fed33657f8ba4a6c331a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0529" y="2777546"/>
            <a:ext cx="5760640" cy="40804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1291</TotalTime>
  <Words>291</Words>
  <Application>Microsoft Office PowerPoint</Application>
  <PresentationFormat>Экран (4:3)</PresentationFormat>
  <Paragraphs>56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Основы рационального питания</vt:lpstr>
      <vt:lpstr>Три принципа питания</vt:lpstr>
      <vt:lpstr>Умеренность </vt:lpstr>
      <vt:lpstr>Пищевые вещества </vt:lpstr>
      <vt:lpstr>Соотношение пищевых веществ </vt:lpstr>
      <vt:lpstr>Суточная потребность человека</vt:lpstr>
      <vt:lpstr>Режим питания</vt:lpstr>
      <vt:lpstr>Постоянство приемов пищи по часам</vt:lpstr>
      <vt:lpstr>Дробность питания</vt:lpstr>
      <vt:lpstr>Сбалансированность пищевых веществ</vt:lpstr>
      <vt:lpstr>Физиологическое распределение количества пищи</vt:lpstr>
      <vt:lpstr>Добрый совет</vt:lpstr>
    </vt:vector>
  </TitlesOfParts>
  <Company>МОУ СОШ №2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Основы рационального питания</dc:title>
  <dc:creator>Biolog</dc:creator>
  <cp:lastModifiedBy>1</cp:lastModifiedBy>
  <cp:revision>4</cp:revision>
  <dcterms:created xsi:type="dcterms:W3CDTF">2010-12-10T11:10:25Z</dcterms:created>
  <dcterms:modified xsi:type="dcterms:W3CDTF">2017-03-31T08:56:12Z</dcterms:modified>
</cp:coreProperties>
</file>