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9" r:id="rId3"/>
    <p:sldId id="277" r:id="rId4"/>
    <p:sldId id="263" r:id="rId5"/>
    <p:sldId id="292" r:id="rId6"/>
    <p:sldId id="260" r:id="rId7"/>
    <p:sldId id="275" r:id="rId8"/>
    <p:sldId id="278" r:id="rId9"/>
    <p:sldId id="279" r:id="rId10"/>
    <p:sldId id="280" r:id="rId11"/>
    <p:sldId id="281" r:id="rId12"/>
    <p:sldId id="282" r:id="rId13"/>
    <p:sldId id="283" r:id="rId14"/>
    <p:sldId id="284" r:id="rId15"/>
    <p:sldId id="285" r:id="rId16"/>
    <p:sldId id="286" r:id="rId17"/>
    <p:sldId id="287" r:id="rId18"/>
    <p:sldId id="288" r:id="rId19"/>
    <p:sldId id="289" r:id="rId20"/>
    <p:sldId id="291" r:id="rId21"/>
    <p:sldId id="290" r:id="rId22"/>
    <p:sldId id="264" r:id="rId23"/>
    <p:sldId id="265" r:id="rId24"/>
    <p:sldId id="266" r:id="rId25"/>
    <p:sldId id="268" r:id="rId26"/>
    <p:sldId id="269" r:id="rId27"/>
    <p:sldId id="270" r:id="rId28"/>
    <p:sldId id="271" r:id="rId29"/>
    <p:sldId id="272" r:id="rId30"/>
    <p:sldId id="273" r:id="rId3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/>
    <p:restoredTop sz="85932" autoAdjust="0"/>
  </p:normalViewPr>
  <p:slideViewPr>
    <p:cSldViewPr>
      <p:cViewPr varScale="1">
        <p:scale>
          <a:sx n="64" d="100"/>
          <a:sy n="64" d="100"/>
        </p:scale>
        <p:origin x="156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2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Что такое скакалка  и какая  от нее польза?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c:rich>
      </c:tx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Скакалка-игрушка</c:v>
                </c:pt>
                <c:pt idx="1">
                  <c:v>Тренажер</c:v>
                </c:pt>
                <c:pt idx="2">
                  <c:v>Польза скакалки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50</c:v>
                </c:pt>
                <c:pt idx="1">
                  <c:v>50</c:v>
                </c:pt>
                <c:pt idx="2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слышари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Ученики</c:v>
                </c:pt>
                <c:pt idx="1">
                  <c:v>Учителя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25</c:v>
                </c:pt>
                <c:pt idx="1">
                  <c:v>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знают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Ученики</c:v>
                </c:pt>
                <c:pt idx="1">
                  <c:v>Учителя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0</c:v>
                </c:pt>
                <c:pt idx="1">
                  <c:v>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не слышали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Ученики</c:v>
                </c:pt>
                <c:pt idx="1">
                  <c:v>Учителя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0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5847320"/>
        <c:axId val="95847712"/>
        <c:axId val="0"/>
      </c:bar3DChart>
      <c:catAx>
        <c:axId val="958473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95847712"/>
        <c:crosses val="autoZero"/>
        <c:auto val="1"/>
        <c:lblAlgn val="ctr"/>
        <c:lblOffset val="100"/>
        <c:noMultiLvlLbl val="0"/>
      </c:catAx>
      <c:valAx>
        <c:axId val="958477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584732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F89449-6AFA-46E2-AC78-D177FCC48297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6AE595-62C5-488C-97DF-06DF8BE52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8953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6AE595-62C5-488C-97DF-06DF8BE526E8}" type="slidenum">
              <a:rPr lang="ru-RU" smtClean="0">
                <a:solidFill>
                  <a:prstClr val="black"/>
                </a:solidFill>
              </a:rPr>
              <a:pPr/>
              <a:t>3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72371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6AE595-62C5-488C-97DF-06DF8BE526E8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22996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6AE595-62C5-488C-97DF-06DF8BE526E8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59907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6AE595-62C5-488C-97DF-06DF8BE526E8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00433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6AE595-62C5-488C-97DF-06DF8BE526E8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32832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6AE595-62C5-488C-97DF-06DF8BE526E8}" type="slidenum">
              <a:rPr lang="ru-RU" smtClean="0"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2910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FFC97-9079-4BFB-9C49-4CA601FA48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4D34FE-C00D-4A6D-A9F4-736F9D5079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2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2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F3295E-1DC7-4402-8EE7-6E4688FE7B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F15B44-3C83-45B7-B926-5A9C02D725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D2FC2-8455-40E5-BBC1-3663046A8B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481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981200"/>
            <a:ext cx="38481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0555B-1775-42CA-B01E-7438C34D91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037554-A515-49F6-97A4-45C3F32650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66C59-AD81-41AA-91B7-8B2721A29B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3E432-B841-45A3-B712-E98FCEE073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9652B4-E8FF-4EA8-A574-790201201E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D380DD-34DE-4B9A-9421-9C62FA8090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848600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55640BD-66BE-4EA4-9B2A-4CBE3A58E5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gif"/><Relationship Id="rId7" Type="http://schemas.openxmlformats.org/officeDocument/2006/relationships/image" Target="../media/image7.gif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user\Desktop\&#1079;&#1076;&#1088;&#1072;&#1074;&#1089;&#1090;&#1074;&#1091;&#1081;%20&#1096;&#1082;&#1086;&#1083;&#1072;!\&#1063;&#1077;&#1084;&#1091;%20&#1059;&#1095;&#1072;&#1090;%20&#1042;%20&#1064;&#1082;&#1086;&#1083;&#1077;%20.mp3" TargetMode="Externa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6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://pochemuha.ru/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785786" y="1643050"/>
            <a:ext cx="7772400" cy="1470025"/>
          </a:xfrm>
        </p:spPr>
        <p:txBody>
          <a:bodyPr/>
          <a:lstStyle/>
          <a:p>
            <a:pPr eaLnBrk="1" hangingPunct="1"/>
            <a:r>
              <a:rPr lang="ru-RU" sz="3200" dirty="0" smtClean="0"/>
              <a:t>Исследовательская работа</a:t>
            </a: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dirty="0" smtClean="0">
                <a:solidFill>
                  <a:srgbClr val="00B050"/>
                </a:solidFill>
              </a:rPr>
              <a:t>«Во славу скакалки»</a:t>
            </a:r>
          </a:p>
        </p:txBody>
      </p:sp>
      <p:pic>
        <p:nvPicPr>
          <p:cNvPr id="3076" name="Рисунок 4" descr="children_0120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188" y="5300663"/>
            <a:ext cx="122237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Рисунок 5" descr="children_0170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4971" y="2676525"/>
            <a:ext cx="1223963" cy="195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Рисунок 6" descr="children_0133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2988" y="5153025"/>
            <a:ext cx="3810000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Рисунок 7" descr="children_0127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24750" y="188913"/>
            <a:ext cx="1368425" cy="167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Рисунок 8" descr="children_0166.gi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0825" y="2708275"/>
            <a:ext cx="12573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Чему Учат В Школе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2843808" y="4033825"/>
            <a:ext cx="4928592" cy="1604975"/>
          </a:xfrm>
        </p:spPr>
        <p:txBody>
          <a:bodyPr/>
          <a:lstStyle/>
          <a:p>
            <a:r>
              <a:rPr lang="ru-RU" sz="1600" dirty="0" smtClean="0"/>
              <a:t>Подготовили обучающиеся 5 класса </a:t>
            </a:r>
          </a:p>
          <a:p>
            <a:r>
              <a:rPr lang="ru-RU" sz="1600" dirty="0" smtClean="0"/>
              <a:t>ГБОУ Школа 1200 : </a:t>
            </a:r>
          </a:p>
          <a:p>
            <a:r>
              <a:rPr lang="ru-RU" sz="1600" dirty="0" smtClean="0"/>
              <a:t>Лебедева Мария, </a:t>
            </a:r>
            <a:r>
              <a:rPr lang="ru-RU" sz="1600" dirty="0" err="1" smtClean="0"/>
              <a:t>Окольников</a:t>
            </a:r>
            <a:r>
              <a:rPr lang="ru-RU" sz="1600" dirty="0" smtClean="0"/>
              <a:t> Мартин</a:t>
            </a:r>
          </a:p>
          <a:p>
            <a:r>
              <a:rPr lang="ru-RU" sz="1600" dirty="0" smtClean="0"/>
              <a:t>Учитель физкультуры Дорофеева М.В.</a:t>
            </a:r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</a:br>
            <a:r>
              <a:rPr lang="ru-RU" sz="4400" b="1" dirty="0" smtClean="0"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Результаты </a:t>
            </a:r>
            <a:r>
              <a:rPr lang="ru-RU" sz="4400" b="1" dirty="0"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опроса</a:t>
            </a:r>
            <a:r>
              <a:rPr lang="ru-RU" sz="4400" dirty="0">
                <a:solidFill>
                  <a:srgbClr val="FF0000"/>
                </a:solidFill>
              </a:rPr>
              <a:t/>
            </a:r>
            <a:br>
              <a:rPr lang="ru-RU" sz="4400" dirty="0">
                <a:solidFill>
                  <a:srgbClr val="FF0000"/>
                </a:solidFill>
              </a:rPr>
            </a:br>
            <a:endParaRPr lang="ru-RU" sz="4400" dirty="0">
              <a:solidFill>
                <a:srgbClr val="FF0000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685800" y="1981200"/>
          <a:ext cx="7848600" cy="4144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148625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541337"/>
            <a:ext cx="8229600" cy="1143000"/>
          </a:xfrm>
        </p:spPr>
        <p:txBody>
          <a:bodyPr/>
          <a:lstStyle/>
          <a:p>
            <a:r>
              <a:rPr lang="ru-RU" sz="4300" kern="1200" dirty="0"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Что такое </a:t>
            </a:r>
            <a:r>
              <a:rPr lang="ru-RU" sz="4300" kern="1200" dirty="0" err="1"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скиппинг</a:t>
            </a:r>
            <a:r>
              <a:rPr lang="ru-RU" sz="4300" kern="1200" dirty="0"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6956166"/>
              </p:ext>
            </p:extLst>
          </p:nvPr>
        </p:nvGraphicFramePr>
        <p:xfrm>
          <a:off x="1187623" y="1981200"/>
          <a:ext cx="7134051" cy="3848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143145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Проведенная работа в 3 А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lvl="0" indent="-283464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Wingdings 2"/>
              <a:buChar char=""/>
            </a:pPr>
            <a:r>
              <a:rPr lang="ru-RU" sz="3200" b="1" kern="1200" dirty="0">
                <a:solidFill>
                  <a:prstClr val="black"/>
                </a:solidFill>
                <a:latin typeface="Corbel" panose="020B0503020204020204" pitchFamily="34" charset="0"/>
                <a:cs typeface="Aharoni" pitchFamily="2" charset="-79"/>
              </a:rPr>
              <a:t>Показ созданной нами презентации о пользе скакалки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20431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300" kern="1200" dirty="0"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 panose="020B0503020204020204" pitchFamily="34" charset="0"/>
              </a:rPr>
              <a:t>В которой указали, что: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lvl="0" indent="-283464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Wingdings 2"/>
              <a:buChar char=""/>
            </a:pPr>
            <a:r>
              <a:rPr lang="ru-RU" sz="1600" kern="1200" dirty="0">
                <a:solidFill>
                  <a:prstClr val="black"/>
                </a:solidFill>
                <a:latin typeface="+mj-lt"/>
              </a:rPr>
              <a:t>простота снаряда заставляет признать, что люди нашли ему применение с древнейших времён. </a:t>
            </a:r>
          </a:p>
          <a:p>
            <a:pPr marL="365760" lvl="0" indent="-283464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Wingdings 2"/>
              <a:buChar char=""/>
            </a:pPr>
            <a:r>
              <a:rPr lang="ru-RU" sz="1600" kern="1200" dirty="0">
                <a:solidFill>
                  <a:prstClr val="black"/>
                </a:solidFill>
                <a:latin typeface="+mj-lt"/>
              </a:rPr>
              <a:t>это нехитрое упражнение развивает выносливость, укрепляет сердечно- сосудистую и дыхательную системы, развивает прыгучесть, помогает избавиться от жировых запасов, укрепляет мышцы ног, делает фигуру стройной и привлекательной.</a:t>
            </a:r>
          </a:p>
          <a:p>
            <a:pPr marL="365760" lvl="0" indent="-283464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Wingdings 2"/>
              <a:buChar char=""/>
            </a:pPr>
            <a:r>
              <a:rPr lang="ru-RU" sz="1600" kern="1200" dirty="0">
                <a:solidFill>
                  <a:prstClr val="black"/>
                </a:solidFill>
                <a:latin typeface="+mj-lt"/>
              </a:rPr>
              <a:t>название "</a:t>
            </a:r>
            <a:r>
              <a:rPr lang="ru-RU" sz="1600" kern="1200" dirty="0" err="1">
                <a:solidFill>
                  <a:prstClr val="black"/>
                </a:solidFill>
                <a:latin typeface="+mj-lt"/>
              </a:rPr>
              <a:t>skipping</a:t>
            </a:r>
            <a:r>
              <a:rPr lang="ru-RU" sz="1600" kern="1200" dirty="0">
                <a:solidFill>
                  <a:prstClr val="black"/>
                </a:solidFill>
                <a:latin typeface="+mj-lt"/>
              </a:rPr>
              <a:t>" происходит от английского "скип" - прыгать, подпрыгивать.</a:t>
            </a:r>
          </a:p>
          <a:p>
            <a:pPr marL="365760" lvl="0" indent="-283464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Wingdings 2"/>
              <a:buChar char=""/>
            </a:pPr>
            <a:r>
              <a:rPr lang="ru-RU" sz="1600" kern="1200" dirty="0">
                <a:solidFill>
                  <a:prstClr val="black"/>
                </a:solidFill>
                <a:latin typeface="+mj-lt"/>
              </a:rPr>
              <a:t>10 минут занятий со скакалкой=12 минутам плавания=4 км езды на велосипеде=2 сета тенниса (по Кеннету Куперу, основателю физиологической науки</a:t>
            </a:r>
          </a:p>
          <a:p>
            <a:pPr marL="365760" lvl="0" indent="-283464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Wingdings 2"/>
              <a:buChar char=""/>
            </a:pPr>
            <a:r>
              <a:rPr lang="ru-RU" sz="1600" kern="1200" dirty="0">
                <a:solidFill>
                  <a:prstClr val="black"/>
                </a:solidFill>
                <a:latin typeface="+mj-lt"/>
              </a:rPr>
              <a:t>дали рекомендации  занятий со скакалкой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50834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  <a:cs typeface="Aharoni" pitchFamily="2" charset="-79"/>
              </a:rPr>
              <a:t/>
            </a:r>
            <a:br>
              <a:rPr lang="ru-RU" b="1" dirty="0">
                <a:solidFill>
                  <a:srgbClr val="C00000"/>
                </a:solidFill>
                <a:cs typeface="Aharoni" pitchFamily="2" charset="-79"/>
              </a:rPr>
            </a:br>
            <a:r>
              <a:rPr lang="ru-RU" sz="2800" b="1" dirty="0">
                <a:solidFill>
                  <a:srgbClr val="FF0000"/>
                </a:solidFill>
                <a:cs typeface="Aharoni" pitchFamily="2" charset="-79"/>
              </a:rPr>
              <a:t>Использование скакалки на каждом уроке </a:t>
            </a:r>
            <a:r>
              <a:rPr lang="ru-RU" sz="2800" b="1" dirty="0" smtClean="0">
                <a:solidFill>
                  <a:srgbClr val="FF0000"/>
                </a:solidFill>
                <a:cs typeface="Aharoni" pitchFamily="2" charset="-79"/>
              </a:rPr>
              <a:t>физкультуры в течении 1 месяца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5" name=" 4" descr="DSCN462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2846" r="2846"/>
          <a:stretch>
            <a:fillRect/>
          </a:stretch>
        </p:blipFill>
        <p:spPr bwMode="auto">
          <a:xfrm>
            <a:off x="1536990" y="2295539"/>
            <a:ext cx="6146220" cy="3516284"/>
          </a:xfrm>
          <a:prstGeom prst="roundRect">
            <a:avLst>
              <a:gd name="adj" fmla="val 783"/>
            </a:avLst>
          </a:prstGeom>
          <a:solidFill>
            <a:srgbClr val="E7DEC9"/>
          </a:solidFill>
          <a:ln w="127000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8826551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 panose="020B0503020204020204" pitchFamily="34" charset="0"/>
              </a:rPr>
              <a:t/>
            </a:r>
            <a:br>
              <a:rPr lang="ru-RU" sz="3200" b="1" dirty="0" smtClean="0"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 panose="020B0503020204020204" pitchFamily="34" charset="0"/>
              </a:rPr>
            </a:br>
            <a:r>
              <a:rPr lang="ru-RU" sz="3200" b="1" dirty="0" smtClean="0"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 panose="020B0503020204020204" pitchFamily="34" charset="0"/>
              </a:rPr>
              <a:t>Использование </a:t>
            </a:r>
            <a:r>
              <a:rPr lang="ru-RU" sz="3200" b="1" dirty="0"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 panose="020B0503020204020204" pitchFamily="34" charset="0"/>
              </a:rPr>
              <a:t>игр со скакалкой на 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 panose="020B0503020204020204" pitchFamily="34" charset="0"/>
              </a:rPr>
              <a:t>переменах, в течении 1 </a:t>
            </a:r>
            <a:r>
              <a:rPr lang="ru-RU" sz="3200" b="1" dirty="0" err="1" smtClean="0"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 panose="020B0503020204020204" pitchFamily="34" charset="0"/>
              </a:rPr>
              <a:t>меяца</a:t>
            </a:r>
            <a:r>
              <a:rPr lang="ru-RU" sz="3200" b="1" dirty="0">
                <a:solidFill>
                  <a:srgbClr val="FF0000"/>
                </a:solidFill>
              </a:rPr>
              <a:t/>
            </a:r>
            <a:br>
              <a:rPr lang="ru-RU" sz="3200" b="1" dirty="0">
                <a:solidFill>
                  <a:srgbClr val="FF0000"/>
                </a:solidFill>
              </a:rPr>
            </a:b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DSCN468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2708920"/>
            <a:ext cx="3657600" cy="2739044"/>
          </a:xfrm>
          <a:prstGeom prst="rect">
            <a:avLst/>
          </a:prstGeom>
        </p:spPr>
      </p:pic>
      <p:pic>
        <p:nvPicPr>
          <p:cNvPr id="6" name="Содержимое 5" descr="DSCN4687.JPG"/>
          <p:cNvPicPr>
            <a:picLocks noGrp="1"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1844824"/>
            <a:ext cx="3657600" cy="2740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7682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 panose="020B0503020204020204" pitchFamily="34" charset="0"/>
                <a:cs typeface="Aharoni" pitchFamily="2" charset="-79"/>
              </a:rPr>
              <a:t/>
            </a:r>
            <a:br>
              <a:rPr lang="ru-RU" sz="3200" b="1" dirty="0" smtClean="0"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 panose="020B0503020204020204" pitchFamily="34" charset="0"/>
                <a:cs typeface="Aharoni" pitchFamily="2" charset="-79"/>
              </a:rPr>
            </a:br>
            <a:r>
              <a:rPr lang="ru-RU" sz="3200" b="1" dirty="0" smtClean="0"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 panose="020B0503020204020204" pitchFamily="34" charset="0"/>
                <a:cs typeface="Aharoni" pitchFamily="2" charset="-79"/>
              </a:rPr>
              <a:t>Попробовали </a:t>
            </a:r>
            <a:r>
              <a:rPr lang="ru-RU" sz="3200" b="1" dirty="0"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 panose="020B0503020204020204" pitchFamily="34" charset="0"/>
                <a:cs typeface="Aharoni" pitchFamily="2" charset="-79"/>
              </a:rPr>
              <a:t>изготовить скакалку своими руками</a:t>
            </a:r>
            <a:r>
              <a:rPr lang="ru-RU" sz="3200" b="1" dirty="0">
                <a:solidFill>
                  <a:srgbClr val="FF0000"/>
                </a:solidFill>
              </a:rPr>
              <a:t/>
            </a:r>
            <a:br>
              <a:rPr lang="ru-RU" sz="3200" b="1" dirty="0">
                <a:solidFill>
                  <a:srgbClr val="FF0000"/>
                </a:solidFill>
              </a:rPr>
            </a:b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5" name="Picture 2" descr="N:\DCIM\101MSDCF\DSC0532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9" y="1981200"/>
            <a:ext cx="5969760" cy="41449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468570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N:\DCIM\101MSDCF\DSC0533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32656"/>
            <a:ext cx="4235464" cy="3176598"/>
          </a:xfrm>
          <a:prstGeom prst="rect">
            <a:avLst/>
          </a:prstGeom>
          <a:noFill/>
        </p:spPr>
      </p:pic>
      <p:pic>
        <p:nvPicPr>
          <p:cNvPr id="5" name="Picture 3" descr="N:\DCIM\101MSDCF\DSC053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7342" y="364850"/>
            <a:ext cx="3996626" cy="3000396"/>
          </a:xfrm>
          <a:prstGeom prst="rect">
            <a:avLst/>
          </a:prstGeom>
          <a:noFill/>
        </p:spPr>
      </p:pic>
      <p:pic>
        <p:nvPicPr>
          <p:cNvPr id="6" name="Picture 4" descr="N:\DCIM\101MSDCF\DSC053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6776" y="2830040"/>
            <a:ext cx="3946155" cy="30744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072519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N:\DCIM\101MSDCF\DSC053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64447" y="500042"/>
            <a:ext cx="6215106" cy="58579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607798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300" b="1" kern="1200" dirty="0"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Результат: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lvl="0" indent="-283464" fontAlgn="auto"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Wingdings 2"/>
              <a:buChar char=""/>
            </a:pPr>
            <a:r>
              <a:rPr lang="ru-RU" dirty="0">
                <a:solidFill>
                  <a:prstClr val="black"/>
                </a:solidFill>
                <a:latin typeface="Corbel" panose="020B0503020204020204" pitchFamily="34" charset="0"/>
              </a:rPr>
              <a:t>предположение-гипотезу, что </a:t>
            </a:r>
          </a:p>
          <a:p>
            <a:pPr marL="365760" lvl="0" indent="-283464" fontAlgn="auto"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Wingdings 2"/>
              <a:buChar char=""/>
            </a:pPr>
            <a:r>
              <a:rPr lang="ru-RU" b="1" dirty="0">
                <a:solidFill>
                  <a:prstClr val="black"/>
                </a:solidFill>
                <a:latin typeface="Corbel" panose="020B0503020204020204" pitchFamily="34" charset="0"/>
              </a:rPr>
              <a:t>-</a:t>
            </a:r>
            <a:r>
              <a:rPr lang="ru-RU" dirty="0">
                <a:solidFill>
                  <a:prstClr val="black"/>
                </a:solidFill>
                <a:latin typeface="Corbel" panose="020B0503020204020204" pitchFamily="34" charset="0"/>
              </a:rPr>
              <a:t>скакалка</a:t>
            </a:r>
            <a:r>
              <a:rPr lang="ru-RU" b="1" dirty="0">
                <a:solidFill>
                  <a:prstClr val="black"/>
                </a:solidFill>
                <a:latin typeface="Corbel" panose="020B0503020204020204" pitchFamily="34" charset="0"/>
              </a:rPr>
              <a:t> </a:t>
            </a:r>
            <a:r>
              <a:rPr lang="ru-RU" dirty="0">
                <a:solidFill>
                  <a:prstClr val="black"/>
                </a:solidFill>
                <a:latin typeface="Corbel" panose="020B0503020204020204" pitchFamily="34" charset="0"/>
              </a:rPr>
              <a:t>появилась в давние времена;</a:t>
            </a:r>
          </a:p>
          <a:p>
            <a:pPr marL="365760" lvl="0" indent="-283464" fontAlgn="auto"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Wingdings 2"/>
              <a:buChar char=""/>
            </a:pPr>
            <a:r>
              <a:rPr lang="ru-RU" dirty="0">
                <a:solidFill>
                  <a:prstClr val="black"/>
                </a:solidFill>
                <a:latin typeface="Corbel" panose="020B0503020204020204" pitchFamily="34" charset="0"/>
              </a:rPr>
              <a:t> -скакалка оказывает благоприятное воздействие на физическое и умственное развитие человека при систематическом и правильном ее использовании;</a:t>
            </a:r>
          </a:p>
          <a:p>
            <a:pPr marL="365760" lvl="0" indent="-283464" fontAlgn="auto"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Wingdings 2"/>
              <a:buChar char=""/>
            </a:pPr>
            <a:r>
              <a:rPr lang="ru-RU" dirty="0">
                <a:solidFill>
                  <a:prstClr val="black"/>
                </a:solidFill>
                <a:latin typeface="Corbel" panose="020B0503020204020204" pitchFamily="34" charset="0"/>
              </a:rPr>
              <a:t>-скакалку можно сделать своими руками</a:t>
            </a:r>
          </a:p>
          <a:p>
            <a:pPr marL="365760" lvl="0" indent="-283464" fontAlgn="auto"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Wingdings 2"/>
              <a:buChar char=""/>
            </a:pPr>
            <a:r>
              <a:rPr lang="ru-RU" dirty="0">
                <a:solidFill>
                  <a:prstClr val="black"/>
                </a:solidFill>
                <a:latin typeface="Corbel" panose="020B0503020204020204" pitchFamily="34" charset="0"/>
              </a:rPr>
              <a:t>-</a:t>
            </a:r>
            <a:r>
              <a:rPr lang="ru-RU" dirty="0" err="1">
                <a:solidFill>
                  <a:prstClr val="black"/>
                </a:solidFill>
                <a:latin typeface="Corbel" panose="020B0503020204020204" pitchFamily="34" charset="0"/>
              </a:rPr>
              <a:t>скиппинг</a:t>
            </a:r>
            <a:r>
              <a:rPr lang="ru-RU" dirty="0">
                <a:solidFill>
                  <a:prstClr val="black"/>
                </a:solidFill>
                <a:latin typeface="Corbel" panose="020B0503020204020204" pitchFamily="34" charset="0"/>
              </a:rPr>
              <a:t> -это вид спорта, связанный со скакалкой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-1695480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65760" lvl="0" indent="-283464" fontAlgn="auto"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Wingdings 2"/>
              <a:buChar char=""/>
            </a:pPr>
            <a:r>
              <a:rPr lang="ru-RU" sz="3200" dirty="0">
                <a:solidFill>
                  <a:prstClr val="black"/>
                </a:solidFill>
                <a:latin typeface="Corbel" panose="020B0503020204020204" pitchFamily="34" charset="0"/>
              </a:rPr>
              <a:t>подтвердили </a:t>
            </a:r>
            <a:r>
              <a:rPr lang="ru-RU" sz="3200" dirty="0" smtClean="0">
                <a:solidFill>
                  <a:prstClr val="black"/>
                </a:solidFill>
                <a:latin typeface="Corbel" panose="020B0503020204020204" pitchFamily="34" charset="0"/>
              </a:rPr>
              <a:t>свое</a:t>
            </a:r>
            <a:endParaRPr lang="ru-RU" sz="1600" dirty="0">
              <a:solidFill>
                <a:prstClr val="black"/>
              </a:solidFill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107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Цели исследования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7700" y="2420888"/>
            <a:ext cx="7848600" cy="3201219"/>
          </a:xfrm>
        </p:spPr>
        <p:txBody>
          <a:bodyPr/>
          <a:lstStyle/>
          <a:p>
            <a:pPr lvl="0"/>
            <a:r>
              <a:rPr lang="ru-RU" dirty="0">
                <a:solidFill>
                  <a:srgbClr val="00B050"/>
                </a:solidFill>
              </a:rPr>
              <a:t>Найти ответы на возникшие вопросы.</a:t>
            </a:r>
          </a:p>
          <a:p>
            <a:pPr lvl="0"/>
            <a:r>
              <a:rPr lang="ru-RU" dirty="0">
                <a:solidFill>
                  <a:srgbClr val="00B050"/>
                </a:solidFill>
              </a:rPr>
              <a:t>Самому изготовить скакалку</a:t>
            </a:r>
            <a:r>
              <a:rPr lang="ru-RU" dirty="0" smtClean="0">
                <a:solidFill>
                  <a:srgbClr val="00B050"/>
                </a:solidFill>
              </a:rPr>
              <a:t>.</a:t>
            </a:r>
          </a:p>
          <a:p>
            <a:pPr marL="365760" lvl="0" indent="-283464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Wingdings 2"/>
              <a:buChar char=""/>
            </a:pPr>
            <a:r>
              <a:rPr lang="ru-RU" kern="1200" dirty="0" smtClean="0">
                <a:solidFill>
                  <a:srgbClr val="00B050"/>
                </a:solidFill>
                <a:latin typeface="+mj-lt"/>
              </a:rPr>
              <a:t>Определить</a:t>
            </a:r>
            <a:r>
              <a:rPr lang="ru-RU" kern="1200" dirty="0">
                <a:solidFill>
                  <a:srgbClr val="00B050"/>
                </a:solidFill>
                <a:latin typeface="+mj-lt"/>
              </a:rPr>
              <a:t>, какое воздействие оказывает скакалка на физическое состояние ученика</a:t>
            </a:r>
          </a:p>
          <a:p>
            <a:pPr marL="365760" lvl="0" indent="-283464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Wingdings 2"/>
              <a:buChar char=""/>
            </a:pPr>
            <a:endParaRPr lang="ru-RU" sz="3200" kern="1200" dirty="0">
              <a:solidFill>
                <a:prstClr val="black"/>
              </a:solidFill>
              <a:latin typeface="Corbel" panose="020B0503020204020204" pitchFamily="34" charset="0"/>
            </a:endParaRPr>
          </a:p>
          <a:p>
            <a:pPr lvl="0"/>
            <a:endParaRPr lang="ru-RU" sz="3600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7575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Продукты нашей работы: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lvl="0" indent="-283464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Wingdings 2"/>
              <a:buChar char=""/>
            </a:pPr>
            <a:r>
              <a:rPr lang="ru-RU" sz="2000" kern="1200" dirty="0">
                <a:solidFill>
                  <a:prstClr val="black"/>
                </a:solidFill>
                <a:latin typeface="+mj-lt"/>
              </a:rPr>
              <a:t>-создали презентацию для учащихся с информацией  о пользе скакалки;</a:t>
            </a:r>
          </a:p>
          <a:p>
            <a:pPr marL="365760" lvl="0" indent="-283464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Wingdings 2"/>
              <a:buChar char=""/>
            </a:pPr>
            <a:r>
              <a:rPr lang="ru-RU" sz="2000" kern="1200" dirty="0">
                <a:solidFill>
                  <a:prstClr val="black"/>
                </a:solidFill>
                <a:latin typeface="+mj-lt"/>
              </a:rPr>
              <a:t>-подготовили рекомендаций с использованием скакалки;</a:t>
            </a:r>
          </a:p>
          <a:p>
            <a:pPr marL="365760" lvl="0" indent="-283464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Wingdings 2"/>
              <a:buChar char=""/>
            </a:pPr>
            <a:r>
              <a:rPr lang="ru-RU" sz="2000" kern="1200" dirty="0">
                <a:solidFill>
                  <a:prstClr val="black"/>
                </a:solidFill>
                <a:latin typeface="+mj-lt"/>
              </a:rPr>
              <a:t>-составили комплекс упражнений со скакалкой и ознакомили с ними одноклассников;</a:t>
            </a:r>
          </a:p>
          <a:p>
            <a:pPr marL="365760" lvl="0" indent="-283464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Wingdings 2"/>
              <a:buChar char=""/>
            </a:pPr>
            <a:r>
              <a:rPr lang="ru-RU" sz="2000" kern="1200" dirty="0">
                <a:solidFill>
                  <a:prstClr val="black"/>
                </a:solidFill>
                <a:latin typeface="+mj-lt"/>
              </a:rPr>
              <a:t>-разучиваем найденные подвижные игры со скакалкой в школе;</a:t>
            </a:r>
          </a:p>
          <a:p>
            <a:pPr marL="365760" lvl="0" indent="-283464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Wingdings 2"/>
              <a:buChar char=""/>
            </a:pPr>
            <a:r>
              <a:rPr lang="ru-RU" sz="2000" kern="1200" dirty="0">
                <a:solidFill>
                  <a:prstClr val="black"/>
                </a:solidFill>
                <a:latin typeface="+mj-lt"/>
              </a:rPr>
              <a:t>-изготовили скакалку своими руками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35252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  <a:latin typeface="Corbel" panose="020B0503020204020204" pitchFamily="34" charset="0"/>
              </a:rPr>
              <a:t>Занимайтесь </a:t>
            </a:r>
            <a:r>
              <a:rPr lang="ru-RU" b="1" dirty="0" err="1">
                <a:solidFill>
                  <a:srgbClr val="FF0000"/>
                </a:solidFill>
                <a:latin typeface="Corbel" panose="020B0503020204020204" pitchFamily="34" charset="0"/>
              </a:rPr>
              <a:t>скиппингом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 4" descr="скакалк со счетч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1796" r="11796"/>
          <a:stretch>
            <a:fillRect/>
          </a:stretch>
        </p:blipFill>
        <p:spPr bwMode="auto">
          <a:xfrm>
            <a:off x="1979712" y="2924944"/>
            <a:ext cx="4896544" cy="2664296"/>
          </a:xfrm>
          <a:prstGeom prst="roundRect">
            <a:avLst>
              <a:gd name="adj" fmla="val 783"/>
            </a:avLst>
          </a:prstGeom>
          <a:solidFill>
            <a:srgbClr val="E7DEC9"/>
          </a:solidFill>
          <a:ln w="127000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6214834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FF0000"/>
                </a:solidFill>
              </a:rPr>
              <a:t>История возникновения скакалки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563888" y="2132856"/>
            <a:ext cx="4896544" cy="4392488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>
                <a:solidFill>
                  <a:srgbClr val="C00000"/>
                </a:solidFill>
              </a:rPr>
              <a:t>Скакалка</a:t>
            </a:r>
            <a:r>
              <a:rPr lang="ru-RU" sz="2400" dirty="0">
                <a:solidFill>
                  <a:srgbClr val="C00000"/>
                </a:solidFill>
              </a:rPr>
              <a:t> </a:t>
            </a:r>
            <a:r>
              <a:rPr lang="ru-RU" sz="2400" dirty="0" smtClean="0"/>
              <a:t>— </a:t>
            </a:r>
            <a:r>
              <a:rPr lang="ru-RU" sz="2400" dirty="0" smtClean="0">
                <a:solidFill>
                  <a:srgbClr val="00B050"/>
                </a:solidFill>
              </a:rPr>
              <a:t>спортивный снаряд для физических упражнений взрослых и детей. Представляет собой синтетический или кожаный шнур. Используется как один из снарядов в упражнениях по художественной гимнастике.</a:t>
            </a:r>
            <a:endParaRPr lang="ru-RU" sz="2400" dirty="0">
              <a:solidFill>
                <a:srgbClr val="00B050"/>
              </a:solidFill>
            </a:endParaRPr>
          </a:p>
          <a:p>
            <a:endParaRPr lang="ru-RU" sz="2400" dirty="0"/>
          </a:p>
        </p:txBody>
      </p:sp>
      <p:pic>
        <p:nvPicPr>
          <p:cNvPr id="5" name="Объект 4" descr="http://go3.imgsmail.ru/imgpreview?key=3538c1d0d9c27cd6&amp;mb=imgdb_preview_1115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348880"/>
            <a:ext cx="2664296" cy="26192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44355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792288" y="4754881"/>
            <a:ext cx="5486400" cy="457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5576" y="4293096"/>
            <a:ext cx="7704856" cy="1879104"/>
          </a:xfrm>
        </p:spPr>
        <p:txBody>
          <a:bodyPr/>
          <a:lstStyle/>
          <a:p>
            <a:r>
              <a:rPr lang="ru-RU" sz="2000" dirty="0" smtClean="0"/>
              <a:t>Постепенно прыжки на скакалках распространились по всему миру. Тогда появились три распространённых вида игры: человек сам крутит скакалку и прыгает или прыгает через скакалку , которую крутят два человека, или прыгает через две скакалки, крутящиеся в противоположном направлении.</a:t>
            </a:r>
            <a:endParaRPr lang="ru-RU" sz="2000" dirty="0"/>
          </a:p>
        </p:txBody>
      </p:sp>
      <p:pic>
        <p:nvPicPr>
          <p:cNvPr id="5" name="Рисунок 4" descr="Прыгалки-скакалки. Спорт на alldayplus"/>
          <p:cNvPicPr>
            <a:picLocks noGrp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3" r="5333"/>
          <a:stretch>
            <a:fillRect/>
          </a:stretch>
        </p:blipFill>
        <p:spPr bwMode="auto">
          <a:xfrm>
            <a:off x="1792288" y="476673"/>
            <a:ext cx="6092080" cy="38164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85286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FF0000"/>
                </a:solidFill>
              </a:rPr>
              <a:t>Из чего состоит этот гимнастический предмет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635896" y="2132856"/>
            <a:ext cx="4536504" cy="367240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</a:rPr>
              <a:t>Скакалка, «прыгалка» </a:t>
            </a:r>
            <a:r>
              <a:rPr lang="ru-RU" dirty="0" smtClean="0">
                <a:solidFill>
                  <a:srgbClr val="00B050"/>
                </a:solidFill>
              </a:rPr>
              <a:t>- это верёвочка с ручками. Сами названия говорят, какие действия можно выполнять с данным предметом. 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5" name="Объект 4" descr="http://go1.imgsmail.ru/imgpreview?key=5b9bf2dbc6c4fcd4&amp;mb=imgdb_preview_982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132856"/>
            <a:ext cx="2376264" cy="20162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87451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5576" y="3598428"/>
            <a:ext cx="7704856" cy="1990812"/>
          </a:xfrm>
        </p:spPr>
        <p:txBody>
          <a:bodyPr/>
          <a:lstStyle/>
          <a:p>
            <a:r>
              <a:rPr lang="ru-RU" sz="2400" dirty="0" smtClean="0"/>
              <a:t>Если говорить о гимнастических снарядах, то в таких скакалках не предусмотрено ручек. Для того чтобы было удобно заниматься, края можно завязывать или обжигать. Своим внешним видом гимнастические прыгалки напоминают обычную верёвку.</a:t>
            </a:r>
            <a:endParaRPr lang="ru-RU" sz="2400" dirty="0"/>
          </a:p>
        </p:txBody>
      </p:sp>
      <p:pic>
        <p:nvPicPr>
          <p:cNvPr id="5" name="Рисунок 4" descr="http://www.fizkult-ura.ru/system/files/imce/Izobrazeniy_iz_knig/Hud_gimnastika/Oformlenie/4aa6527e09db9.jpg"/>
          <p:cNvPicPr>
            <a:picLocks noGrp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9" r="6889"/>
          <a:stretch>
            <a:fillRect/>
          </a:stretch>
        </p:blipFill>
        <p:spPr bwMode="auto">
          <a:xfrm>
            <a:off x="2483768" y="566179"/>
            <a:ext cx="4507904" cy="30322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62987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23928" y="764704"/>
            <a:ext cx="4762872" cy="5361459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00B050"/>
                </a:solidFill>
              </a:rPr>
              <a:t>Выбирая скакалку для индивидуальных занятий, стоит обратить внимание на некоторые аспекты: длина шнурка должна соответствовать вашему росту.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://go3.imgsmail.ru/imgpreview?key=7aa6e48ddf15d455&amp;mb=imgdb_preview_156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35100"/>
            <a:ext cx="3312368" cy="34340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4022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/>
          <a:lstStyle/>
          <a:p>
            <a:r>
              <a:rPr lang="ru-RU" sz="2400" dirty="0">
                <a:solidFill>
                  <a:srgbClr val="00B050"/>
                </a:solidFill>
              </a:rPr>
              <a:t>В современных видах спорта скакалка применяется повсеместно как основа при общей физической подготовки. Ведь этот спортивный тренажёр развивает практически все двигательные качества </a:t>
            </a:r>
            <a:r>
              <a:rPr lang="ru-RU" sz="2400" dirty="0" smtClean="0">
                <a:solidFill>
                  <a:srgbClr val="00B050"/>
                </a:solidFill>
              </a:rPr>
              <a:t>организма.</a:t>
            </a:r>
            <a:endParaRPr lang="ru-RU" sz="2400" dirty="0">
              <a:solidFill>
                <a:srgbClr val="00B05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 descr="http://atletizm.com.ua/images/Folder/517_0.jpg"/>
          <p:cNvPicPr>
            <a:picLocks noGrp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128815"/>
            <a:ext cx="2088232" cy="35064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Объект 11" descr="http://pochemuha.ru/wp-content/uploads/2010/11/skakalka.jpg"/>
          <p:cNvPicPr>
            <a:picLocks noGrp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172" y="2174875"/>
            <a:ext cx="3600400" cy="34143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00621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296144"/>
          </a:xfrm>
        </p:spPr>
        <p:txBody>
          <a:bodyPr/>
          <a:lstStyle/>
          <a:p>
            <a:r>
              <a:rPr lang="ru-RU" sz="2400" dirty="0">
                <a:solidFill>
                  <a:srgbClr val="00B050"/>
                </a:solidFill>
              </a:rPr>
              <a:t>В современной жизни дети с удовольствием играют в подвижные игры с использованием нехитроумной скакалки.</a:t>
            </a:r>
            <a:br>
              <a:rPr lang="ru-RU" sz="2400" dirty="0">
                <a:solidFill>
                  <a:srgbClr val="00B050"/>
                </a:solidFill>
              </a:rPr>
            </a:br>
            <a:endParaRPr lang="ru-RU" sz="2400" dirty="0">
              <a:solidFill>
                <a:srgbClr val="00B050"/>
              </a:solidFill>
            </a:endParaRPr>
          </a:p>
        </p:txBody>
      </p:sp>
      <p:pic>
        <p:nvPicPr>
          <p:cNvPr id="5" name="Объект 4" descr="http://4.bp.blogspot.com/-iuICBjVX5m4/UqhqItv6m3I/AAAAAAAABUY/PrdDMbfpl-A/s1600/dsc_0766.jpeg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297495"/>
            <a:ext cx="3958208" cy="303033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http://cartman.tv/img_123597.jpeg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297495"/>
            <a:ext cx="3528392" cy="30509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36382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983704"/>
          </a:xfrm>
        </p:spPr>
        <p:txBody>
          <a:bodyPr/>
          <a:lstStyle/>
          <a:p>
            <a:r>
              <a:rPr lang="ru-RU" sz="2800" b="1" dirty="0">
                <a:solidFill>
                  <a:srgbClr val="FF0000"/>
                </a:solidFill>
              </a:rPr>
              <a:t>Со скакалкой можно выполнять различные общеразвивающие упражнения.</a:t>
            </a:r>
            <a:br>
              <a:rPr lang="ru-RU" sz="2800" b="1" dirty="0">
                <a:solidFill>
                  <a:srgbClr val="FF0000"/>
                </a:solidFill>
              </a:rPr>
            </a:b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1680" y="1608204"/>
            <a:ext cx="5544616" cy="4059140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 descr="Pict000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48" t="6642" r="15100" b="24136"/>
          <a:stretch>
            <a:fillRect/>
          </a:stretch>
        </p:blipFill>
        <p:spPr bwMode="auto">
          <a:xfrm>
            <a:off x="2123728" y="1608204"/>
            <a:ext cx="4677724" cy="4059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0173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92088"/>
          </a:xfrm>
        </p:spPr>
        <p:txBody>
          <a:bodyPr/>
          <a:lstStyle/>
          <a:p>
            <a:r>
              <a:rPr lang="ru-RU" b="1" dirty="0" smtClean="0">
                <a:solidFill>
                  <a:srgbClr val="FFC000"/>
                </a:solidFill>
              </a:rPr>
              <a:t/>
            </a:r>
            <a:br>
              <a:rPr lang="ru-RU" b="1" dirty="0" smtClean="0">
                <a:solidFill>
                  <a:srgbClr val="FFC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Предмет </a:t>
            </a:r>
            <a:r>
              <a:rPr lang="ru-RU" b="1" dirty="0">
                <a:solidFill>
                  <a:srgbClr val="FF0000"/>
                </a:solidFill>
              </a:rPr>
              <a:t>исследования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340768"/>
            <a:ext cx="7848600" cy="4464496"/>
          </a:xfrm>
        </p:spPr>
        <p:txBody>
          <a:bodyPr/>
          <a:lstStyle/>
          <a:p>
            <a:pPr lvl="0"/>
            <a:endParaRPr lang="ru-RU" dirty="0" smtClean="0">
              <a:solidFill>
                <a:srgbClr val="00B050"/>
              </a:solidFill>
            </a:endParaRPr>
          </a:p>
          <a:p>
            <a:pPr lvl="0"/>
            <a:endParaRPr lang="ru-RU" dirty="0">
              <a:solidFill>
                <a:srgbClr val="00B050"/>
              </a:solidFill>
            </a:endParaRPr>
          </a:p>
          <a:p>
            <a:pPr lvl="0"/>
            <a:r>
              <a:rPr lang="ru-RU" b="1" dirty="0" smtClean="0">
                <a:solidFill>
                  <a:srgbClr val="00B050"/>
                </a:solidFill>
              </a:rPr>
              <a:t>Скакалка </a:t>
            </a:r>
            <a:r>
              <a:rPr lang="ru-RU" b="1" dirty="0">
                <a:solidFill>
                  <a:srgbClr val="00B050"/>
                </a:solidFill>
              </a:rPr>
              <a:t>как один из видов спортивного тренажера.</a:t>
            </a:r>
          </a:p>
          <a:p>
            <a:pPr lvl="0"/>
            <a:r>
              <a:rPr lang="ru-RU" b="1" dirty="0">
                <a:solidFill>
                  <a:srgbClr val="00B050"/>
                </a:solidFill>
              </a:rPr>
              <a:t> Общеразвивающие упражнения со скакалкой.</a:t>
            </a:r>
          </a:p>
          <a:p>
            <a:pPr marL="0" indent="0">
              <a:buNone/>
            </a:pPr>
            <a:r>
              <a:rPr lang="ru-RU" b="1" dirty="0"/>
              <a:t> 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2838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0305" y="1052736"/>
            <a:ext cx="8229600" cy="1599456"/>
          </a:xfrm>
        </p:spPr>
        <p:txBody>
          <a:bodyPr/>
          <a:lstStyle/>
          <a:p>
            <a:pPr algn="l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>
                <a:solidFill>
                  <a:srgbClr val="C00000"/>
                </a:solidFill>
              </a:rPr>
              <a:t>Литература</a:t>
            </a:r>
            <a:r>
              <a:rPr lang="ru-RU" sz="2400" dirty="0">
                <a:solidFill>
                  <a:srgbClr val="C00000"/>
                </a:solidFill>
              </a:rPr>
              <a:t>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sz="1800" u="sng" dirty="0">
                <a:solidFill>
                  <a:srgbClr val="00B050"/>
                </a:solidFill>
              </a:rPr>
              <a:t>Интернет ресурсы.</a:t>
            </a:r>
            <a:r>
              <a:rPr lang="ru-RU" sz="1800" dirty="0">
                <a:solidFill>
                  <a:srgbClr val="00B050"/>
                </a:solidFill>
              </a:rPr>
              <a:t/>
            </a:r>
            <a:br>
              <a:rPr lang="ru-RU" sz="1800" dirty="0">
                <a:solidFill>
                  <a:srgbClr val="00B050"/>
                </a:solidFill>
              </a:rPr>
            </a:br>
            <a:r>
              <a:rPr lang="ru-RU" sz="1800" dirty="0">
                <a:solidFill>
                  <a:srgbClr val="00B050"/>
                </a:solidFill>
              </a:rPr>
              <a:t> </a:t>
            </a:r>
            <a:br>
              <a:rPr lang="ru-RU" sz="1800" dirty="0">
                <a:solidFill>
                  <a:srgbClr val="00B050"/>
                </a:solidFill>
              </a:rPr>
            </a:br>
            <a:r>
              <a:rPr lang="ru-RU" sz="1800" u="sng" dirty="0">
                <a:solidFill>
                  <a:srgbClr val="00B050"/>
                </a:solidFill>
                <a:hlinkClick r:id="rId2"/>
              </a:rPr>
              <a:t>http://pochemuha.ru/</a:t>
            </a:r>
            <a:r>
              <a:rPr lang="ru-RU" sz="1800" dirty="0">
                <a:solidFill>
                  <a:srgbClr val="00B050"/>
                </a:solidFill>
              </a:rPr>
              <a:t/>
            </a:r>
            <a:br>
              <a:rPr lang="ru-RU" sz="1800" dirty="0">
                <a:solidFill>
                  <a:srgbClr val="00B050"/>
                </a:solidFill>
              </a:rPr>
            </a:br>
            <a:r>
              <a:rPr lang="ru-RU" sz="1800" dirty="0">
                <a:solidFill>
                  <a:srgbClr val="00B050"/>
                </a:solidFill>
              </a:rPr>
              <a:t> </a:t>
            </a:r>
            <a:br>
              <a:rPr lang="ru-RU" sz="1800" dirty="0">
                <a:solidFill>
                  <a:srgbClr val="00B050"/>
                </a:solidFill>
              </a:rPr>
            </a:br>
            <a:r>
              <a:rPr lang="ru-RU" sz="1800" dirty="0">
                <a:solidFill>
                  <a:srgbClr val="00B050"/>
                </a:solidFill>
              </a:rPr>
              <a:t>Википедия. </a:t>
            </a:r>
            <a:br>
              <a:rPr lang="ru-RU" sz="1800" dirty="0">
                <a:solidFill>
                  <a:srgbClr val="00B050"/>
                </a:solidFill>
              </a:rPr>
            </a:br>
            <a:r>
              <a:rPr lang="ru-RU" sz="1800" dirty="0">
                <a:solidFill>
                  <a:srgbClr val="00B050"/>
                </a:solidFill>
              </a:rPr>
              <a:t> </a:t>
            </a:r>
            <a:br>
              <a:rPr lang="ru-RU" sz="1800" dirty="0">
                <a:solidFill>
                  <a:srgbClr val="00B050"/>
                </a:solidFill>
              </a:rPr>
            </a:br>
            <a:r>
              <a:rPr lang="ru-RU" sz="1800" dirty="0"/>
              <a:t> </a:t>
            </a:r>
            <a:br>
              <a:rPr lang="ru-RU" sz="1800" dirty="0"/>
            </a:b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496930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Объект исследования</a:t>
            </a:r>
            <a:r>
              <a:rPr lang="ru-RU" b="1" dirty="0" smtClean="0">
                <a:solidFill>
                  <a:srgbClr val="FFC000"/>
                </a:solidFill>
              </a:rPr>
              <a:t/>
            </a:r>
            <a:br>
              <a:rPr lang="ru-RU" b="1" dirty="0" smtClean="0">
                <a:solidFill>
                  <a:srgbClr val="FFC00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«</a:t>
            </a:r>
            <a:r>
              <a:rPr lang="ru-RU" sz="3600" dirty="0" smtClean="0">
                <a:solidFill>
                  <a:srgbClr val="0070C0"/>
                </a:solidFill>
              </a:rPr>
              <a:t>СКАКАЛКА»!</a:t>
            </a:r>
            <a:endParaRPr lang="ru-RU" sz="3600" dirty="0">
              <a:solidFill>
                <a:srgbClr val="0070C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95736" y="1844824"/>
            <a:ext cx="4464496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234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Гипотеза исследования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2492896"/>
            <a:ext cx="7848600" cy="3633267"/>
          </a:xfrm>
        </p:spPr>
        <p:txBody>
          <a:bodyPr/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Данная исследовательская работа может быть использована учителем физкультуры в своей практической деятельности.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-скакалка появилась давно;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 -скакалка оказывает благоприятное воздействие на физическое и умственное развитие человека при систематическом и правильном ее использовании;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-скакалку можно сделать своими руками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-</a:t>
            </a:r>
            <a:r>
              <a:rPr lang="ru-RU" sz="2000" b="1" dirty="0" err="1">
                <a:solidFill>
                  <a:srgbClr val="002060"/>
                </a:solidFill>
              </a:rPr>
              <a:t>скиппинг</a:t>
            </a:r>
            <a:r>
              <a:rPr lang="ru-RU" sz="2000" b="1" dirty="0">
                <a:solidFill>
                  <a:srgbClr val="002060"/>
                </a:solidFill>
              </a:rPr>
              <a:t> -это вид спорта, связанный со скакалкой</a:t>
            </a:r>
          </a:p>
          <a:p>
            <a:endParaRPr lang="ru-RU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986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92088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Задачи исследования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340768"/>
            <a:ext cx="7848600" cy="4464496"/>
          </a:xfrm>
        </p:spPr>
        <p:txBody>
          <a:bodyPr/>
          <a:lstStyle/>
          <a:p>
            <a:pPr lvl="0"/>
            <a:r>
              <a:rPr lang="ru-RU" sz="2000" b="1" dirty="0">
                <a:solidFill>
                  <a:srgbClr val="7030A0"/>
                </a:solidFill>
                <a:latin typeface="+mj-lt"/>
              </a:rPr>
              <a:t>Собрать сведения из истории. </a:t>
            </a:r>
          </a:p>
          <a:p>
            <a:pPr lvl="0"/>
            <a:r>
              <a:rPr lang="ru-RU" sz="2000" b="1" dirty="0" smtClean="0">
                <a:solidFill>
                  <a:srgbClr val="7030A0"/>
                </a:solidFill>
                <a:latin typeface="+mj-lt"/>
              </a:rPr>
              <a:t>Узнать в какие игры можно играть с веревочкой.</a:t>
            </a:r>
          </a:p>
          <a:p>
            <a:pPr marL="365760" lvl="0" indent="-283464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Wingdings 2"/>
              <a:buChar char=""/>
            </a:pPr>
            <a:r>
              <a:rPr lang="ru-RU" sz="2000" b="1" kern="1200" dirty="0">
                <a:solidFill>
                  <a:srgbClr val="7030A0"/>
                </a:solidFill>
                <a:latin typeface="+mj-lt"/>
              </a:rPr>
              <a:t>- изучить литературу и </a:t>
            </a:r>
            <a:r>
              <a:rPr lang="ru-RU" sz="2000" b="1" kern="1200" dirty="0" err="1">
                <a:solidFill>
                  <a:srgbClr val="7030A0"/>
                </a:solidFill>
                <a:latin typeface="+mj-lt"/>
              </a:rPr>
              <a:t>интернет-ресурсы</a:t>
            </a:r>
            <a:r>
              <a:rPr lang="ru-RU" sz="2000" b="1" kern="1200" dirty="0">
                <a:solidFill>
                  <a:srgbClr val="7030A0"/>
                </a:solidFill>
                <a:latin typeface="+mj-lt"/>
              </a:rPr>
              <a:t> по данной теме;</a:t>
            </a:r>
          </a:p>
          <a:p>
            <a:pPr marL="365760" lvl="0" indent="-283464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Wingdings 2"/>
              <a:buChar char=""/>
            </a:pPr>
            <a:r>
              <a:rPr lang="ru-RU" sz="2000" b="1" kern="1200" dirty="0">
                <a:solidFill>
                  <a:srgbClr val="7030A0"/>
                </a:solidFill>
                <a:latin typeface="+mj-lt"/>
              </a:rPr>
              <a:t>-создать презентации для учащихся с информацией  о пользе скакалки;</a:t>
            </a:r>
          </a:p>
          <a:p>
            <a:pPr marL="365760" lvl="0" indent="-283464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Wingdings 2"/>
              <a:buChar char=""/>
            </a:pPr>
            <a:r>
              <a:rPr lang="ru-RU" sz="2000" b="1" kern="1200" dirty="0">
                <a:solidFill>
                  <a:srgbClr val="7030A0"/>
                </a:solidFill>
                <a:latin typeface="+mj-lt"/>
              </a:rPr>
              <a:t>-подготовить рекомендаций использования скакалки;</a:t>
            </a:r>
          </a:p>
          <a:p>
            <a:pPr marL="365760" lvl="0" indent="-283464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Wingdings 2"/>
              <a:buChar char=""/>
            </a:pPr>
            <a:r>
              <a:rPr lang="ru-RU" sz="2000" b="1" kern="1200" dirty="0">
                <a:solidFill>
                  <a:srgbClr val="7030A0"/>
                </a:solidFill>
                <a:latin typeface="+mj-lt"/>
              </a:rPr>
              <a:t>-составить комплексы упражнений со скакалкой и ознакомить с ними одноклассников;</a:t>
            </a:r>
          </a:p>
          <a:p>
            <a:pPr marL="365760" lvl="0" indent="-283464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Wingdings 2"/>
              <a:buChar char=""/>
            </a:pPr>
            <a:r>
              <a:rPr lang="ru-RU" sz="2000" b="1" kern="1200" dirty="0">
                <a:solidFill>
                  <a:srgbClr val="7030A0"/>
                </a:solidFill>
                <a:latin typeface="+mj-lt"/>
              </a:rPr>
              <a:t>-разучивать найденные подвижные игры со скакалкой в школе;</a:t>
            </a:r>
          </a:p>
          <a:p>
            <a:pPr marL="365760" lvl="0" indent="-283464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Wingdings 2"/>
              <a:buChar char=""/>
            </a:pPr>
            <a:r>
              <a:rPr lang="ru-RU" sz="2000" b="1" kern="1200" dirty="0">
                <a:solidFill>
                  <a:srgbClr val="7030A0"/>
                </a:solidFill>
                <a:latin typeface="+mj-lt"/>
              </a:rPr>
              <a:t>-изготовить скакалку своими руками;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745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8827" y="548680"/>
            <a:ext cx="8229600" cy="1143000"/>
          </a:xfrm>
        </p:spPr>
        <p:txBody>
          <a:bodyPr/>
          <a:lstStyle/>
          <a:p>
            <a:r>
              <a:rPr lang="ru-RU" sz="4800" b="1" dirty="0" smtClean="0">
                <a:solidFill>
                  <a:srgbClr val="FFC000"/>
                </a:solidFill>
              </a:rPr>
              <a:t/>
            </a:r>
            <a:br>
              <a:rPr lang="ru-RU" sz="4800" b="1" dirty="0" smtClean="0">
                <a:solidFill>
                  <a:srgbClr val="FFC000"/>
                </a:solidFill>
              </a:rPr>
            </a:br>
            <a:r>
              <a:rPr lang="ru-RU" sz="4800" b="1" dirty="0" smtClean="0">
                <a:solidFill>
                  <a:srgbClr val="FF0000"/>
                </a:solidFill>
              </a:rPr>
              <a:t>Метод </a:t>
            </a:r>
            <a:r>
              <a:rPr lang="ru-RU" sz="4800" b="1" dirty="0">
                <a:solidFill>
                  <a:srgbClr val="FF0000"/>
                </a:solidFill>
              </a:rPr>
              <a:t>исследования</a:t>
            </a:r>
            <a:r>
              <a:rPr lang="ru-RU" sz="4800" b="1" dirty="0">
                <a:solidFill>
                  <a:srgbClr val="FFC000"/>
                </a:solidFill>
              </a:rPr>
              <a:t/>
            </a:r>
            <a:br>
              <a:rPr lang="ru-RU" sz="4800" b="1" dirty="0">
                <a:solidFill>
                  <a:srgbClr val="FFC000"/>
                </a:solidFill>
              </a:rPr>
            </a:br>
            <a:endParaRPr lang="ru-RU" sz="4800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2204864"/>
            <a:ext cx="7848600" cy="3921299"/>
          </a:xfrm>
        </p:spPr>
        <p:txBody>
          <a:bodyPr/>
          <a:lstStyle/>
          <a:p>
            <a:pPr marL="0" indent="0">
              <a:buNone/>
            </a:pPr>
            <a:endParaRPr lang="ru-RU" sz="900" dirty="0" smtClean="0">
              <a:solidFill>
                <a:srgbClr val="FFC000"/>
              </a:solidFill>
            </a:endParaRPr>
          </a:p>
          <a:p>
            <a:r>
              <a:rPr lang="ru-RU" sz="2400" dirty="0" smtClean="0">
                <a:solidFill>
                  <a:srgbClr val="7030A0"/>
                </a:solidFill>
              </a:rPr>
              <a:t>поиск </a:t>
            </a:r>
            <a:r>
              <a:rPr lang="ru-RU" sz="2400" dirty="0">
                <a:solidFill>
                  <a:srgbClr val="7030A0"/>
                </a:solidFill>
              </a:rPr>
              <a:t>информации и обработка данных для написания проекта.</a:t>
            </a:r>
          </a:p>
          <a:p>
            <a:r>
              <a:rPr lang="ru-RU" sz="2400" dirty="0">
                <a:solidFill>
                  <a:srgbClr val="7030A0"/>
                </a:solidFill>
              </a:rPr>
              <a:t>тестирование,</a:t>
            </a:r>
          </a:p>
          <a:p>
            <a:r>
              <a:rPr lang="ru-RU" sz="2400" dirty="0">
                <a:solidFill>
                  <a:srgbClr val="7030A0"/>
                </a:solidFill>
              </a:rPr>
              <a:t> опрос, </a:t>
            </a:r>
          </a:p>
          <a:p>
            <a:r>
              <a:rPr lang="ru-RU" sz="2400" dirty="0">
                <a:solidFill>
                  <a:srgbClr val="7030A0"/>
                </a:solidFill>
              </a:rPr>
              <a:t>эксперимент, </a:t>
            </a:r>
          </a:p>
          <a:p>
            <a:r>
              <a:rPr lang="ru-RU" sz="2400" dirty="0">
                <a:solidFill>
                  <a:srgbClr val="7030A0"/>
                </a:solidFill>
              </a:rPr>
              <a:t>наблюдение и анализ </a:t>
            </a:r>
          </a:p>
          <a:p>
            <a:pPr marL="0" indent="0">
              <a:buNone/>
            </a:pPr>
            <a:endParaRPr lang="ru-RU" sz="3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045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32D2E">
                    <a:lumMod val="5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ru-RU" b="1" dirty="0" smtClean="0">
                <a:solidFill>
                  <a:srgbClr val="C32D2E">
                    <a:lumMod val="5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</a:br>
            <a:r>
              <a:rPr lang="ru-RU" sz="3600" b="1" dirty="0" smtClean="0"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Анкетирование </a:t>
            </a:r>
            <a:r>
              <a:rPr lang="ru-RU" sz="3600" b="1" dirty="0"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учеников 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</a:br>
            <a:r>
              <a:rPr lang="ru-RU" sz="3600" b="1" dirty="0" smtClean="0"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2-3 </a:t>
            </a:r>
            <a:r>
              <a:rPr lang="ru-RU" sz="3600" b="1" dirty="0"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классов</a:t>
            </a:r>
            <a:r>
              <a:rPr lang="ru-RU" sz="3600" dirty="0">
                <a:solidFill>
                  <a:srgbClr val="FF0000"/>
                </a:solidFill>
              </a:rPr>
              <a:t/>
            </a:r>
            <a:br>
              <a:rPr lang="ru-RU" sz="3600" dirty="0">
                <a:solidFill>
                  <a:srgbClr val="FF0000"/>
                </a:solidFill>
              </a:rPr>
            </a:b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lvl="0" indent="-283464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Wingdings" pitchFamily="2" charset="2"/>
              <a:buChar char="§"/>
            </a:pPr>
            <a:r>
              <a:rPr lang="ru-RU" sz="3200" kern="1200" dirty="0">
                <a:solidFill>
                  <a:prstClr val="black"/>
                </a:solidFill>
                <a:latin typeface="Corbel" panose="020B0503020204020204" pitchFamily="34" charset="0"/>
              </a:rPr>
              <a:t>Знаешь ли ты историю возникновения скакалки?</a:t>
            </a:r>
          </a:p>
          <a:p>
            <a:pPr marL="365760" lvl="0" indent="-283464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Wingdings" pitchFamily="2" charset="2"/>
              <a:buChar char="§"/>
            </a:pPr>
            <a:r>
              <a:rPr lang="ru-RU" sz="3200" kern="1200" dirty="0">
                <a:solidFill>
                  <a:prstClr val="black"/>
                </a:solidFill>
                <a:latin typeface="Corbel" panose="020B0503020204020204" pitchFamily="34" charset="0"/>
              </a:rPr>
              <a:t>Знаешь ли ты что такое скакалка?</a:t>
            </a:r>
          </a:p>
          <a:p>
            <a:pPr marL="365760" lvl="0" indent="-283464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Wingdings" pitchFamily="2" charset="2"/>
              <a:buChar char="§"/>
            </a:pPr>
            <a:r>
              <a:rPr lang="ru-RU" sz="3200" kern="1200" dirty="0">
                <a:solidFill>
                  <a:prstClr val="black"/>
                </a:solidFill>
                <a:latin typeface="Corbel" panose="020B0503020204020204" pitchFamily="34" charset="0"/>
              </a:rPr>
              <a:t>Умеешь ли ты пользоваться скакалкой?</a:t>
            </a:r>
          </a:p>
          <a:p>
            <a:pPr marL="365760" lvl="0" indent="-283464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Wingdings" pitchFamily="2" charset="2"/>
              <a:buChar char="§"/>
            </a:pPr>
            <a:r>
              <a:rPr lang="ru-RU" sz="3200" kern="1200" dirty="0">
                <a:solidFill>
                  <a:prstClr val="black"/>
                </a:solidFill>
                <a:latin typeface="Corbel" panose="020B0503020204020204" pitchFamily="34" charset="0"/>
              </a:rPr>
              <a:t>Какая польза от скакалки?</a:t>
            </a:r>
          </a:p>
          <a:p>
            <a:pPr marL="365760" lvl="0" indent="-283464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Wingdings" pitchFamily="2" charset="2"/>
              <a:buChar char="§"/>
            </a:pPr>
            <a:r>
              <a:rPr lang="ru-RU" sz="3200" kern="1200" dirty="0">
                <a:solidFill>
                  <a:prstClr val="black"/>
                </a:solidFill>
                <a:latin typeface="Corbel" panose="020B0503020204020204" pitchFamily="34" charset="0"/>
              </a:rPr>
              <a:t>Что такое </a:t>
            </a:r>
            <a:r>
              <a:rPr lang="ru-RU" sz="3200" kern="1200" dirty="0" err="1">
                <a:solidFill>
                  <a:prstClr val="black"/>
                </a:solidFill>
                <a:latin typeface="Corbel" panose="020B0503020204020204" pitchFamily="34" charset="0"/>
              </a:rPr>
              <a:t>скиппинг</a:t>
            </a:r>
            <a:r>
              <a:rPr lang="ru-RU" sz="3200" kern="1200" dirty="0">
                <a:solidFill>
                  <a:prstClr val="black"/>
                </a:solidFill>
                <a:latin typeface="Corbel" panose="020B0503020204020204" pitchFamily="34" charset="0"/>
              </a:rPr>
              <a:t>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93327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300" b="1" kern="1200" dirty="0"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Опрос взрослых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lvl="0" indent="-283464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Wingdings 2"/>
              <a:buChar char=""/>
            </a:pPr>
            <a:r>
              <a:rPr lang="ru-RU" sz="3200" kern="1200" dirty="0">
                <a:solidFill>
                  <a:prstClr val="black"/>
                </a:solidFill>
                <a:latin typeface="+mj-lt"/>
              </a:rPr>
              <a:t>Какая польза от скакалки?</a:t>
            </a:r>
          </a:p>
          <a:p>
            <a:pPr marL="365760" lvl="0" indent="-283464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Wingdings 2"/>
              <a:buChar char=""/>
            </a:pPr>
            <a:r>
              <a:rPr lang="ru-RU" sz="3200" kern="1200" dirty="0">
                <a:solidFill>
                  <a:prstClr val="black"/>
                </a:solidFill>
                <a:latin typeface="+mj-lt"/>
              </a:rPr>
              <a:t>Что такое </a:t>
            </a:r>
            <a:r>
              <a:rPr lang="ru-RU" sz="3200" kern="1200" dirty="0" err="1">
                <a:solidFill>
                  <a:prstClr val="black"/>
                </a:solidFill>
                <a:latin typeface="+mj-lt"/>
              </a:rPr>
              <a:t>скиппинг</a:t>
            </a:r>
            <a:r>
              <a:rPr lang="ru-RU" sz="3200" kern="1200" dirty="0">
                <a:solidFill>
                  <a:prstClr val="black"/>
                </a:solidFill>
                <a:latin typeface="+mj-lt"/>
              </a:rPr>
              <a:t>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8398428"/>
      </p:ext>
    </p:extLst>
  </p:cSld>
  <p:clrMapOvr>
    <a:masterClrMapping/>
  </p:clrMapOvr>
</p:sld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theme/_rels/themeOverrid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theme/theme1.xml><?xml version="1.0" encoding="utf-8"?>
<a:theme xmlns:a="http://schemas.openxmlformats.org/drawingml/2006/main" name="10069046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 Them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5A867B"/>
        </a:dk2>
        <a:lt2>
          <a:srgbClr val="B7D760"/>
        </a:lt2>
        <a:accent1>
          <a:srgbClr val="F1F3CF"/>
        </a:accent1>
        <a:accent2>
          <a:srgbClr val="E9CC7A"/>
        </a:accent2>
        <a:accent3>
          <a:srgbClr val="FFFFFF"/>
        </a:accent3>
        <a:accent4>
          <a:srgbClr val="000000"/>
        </a:accent4>
        <a:accent5>
          <a:srgbClr val="F7F8E4"/>
        </a:accent5>
        <a:accent6>
          <a:srgbClr val="D3B96E"/>
        </a:accent6>
        <a:hlink>
          <a:srgbClr val="D1B4C8"/>
        </a:hlink>
        <a:folHlink>
          <a:srgbClr val="96C8D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олнцестояние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  <a:fontScheme name="Солнцестояние">
    <a:majorFont>
      <a:latin typeface="Gill Sans MT"/>
      <a:ea typeface=""/>
      <a:cs typeface=""/>
      <a:font script="Grek" typeface="Corbel"/>
      <a:font script="Cyrl" typeface="Corbel"/>
      <a:font script="Jpan" typeface="HGｺﾞｼｯｸE"/>
      <a:font script="Hang" typeface="휴먼매직체"/>
      <a:font script="Hans" typeface="华文中宋"/>
      <a:font script="Hant" typeface="微軟正黑體"/>
      <a:font script="Arab" typeface="Majalla UI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ajorFont>
    <a:minorFont>
      <a:latin typeface="Gill Sans MT"/>
      <a:ea typeface=""/>
      <a:cs typeface=""/>
      <a:font script="Grek" typeface="Corbel"/>
      <a:font script="Cyrl" typeface="Corbel"/>
      <a:font script="Jpan" typeface="HGｺﾞｼｯｸE"/>
      <a:font script="Hang" typeface="HY엽서L"/>
      <a:font script="Hans" typeface="华文中宋"/>
      <a:font script="Hant" typeface="微軟正黑體"/>
      <a:font script="Arab" typeface="Majalla UI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inorFont>
  </a:fontScheme>
  <a:fmtScheme name="Солнцестояние">
    <a:fillStyleLst>
      <a:solidFill>
        <a:schemeClr val="phClr"/>
      </a:solidFill>
      <a:gradFill rotWithShape="1">
        <a:gsLst>
          <a:gs pos="0">
            <a:schemeClr val="phClr">
              <a:tint val="35000"/>
              <a:satMod val="253000"/>
            </a:schemeClr>
          </a:gs>
          <a:gs pos="50000">
            <a:schemeClr val="phClr">
              <a:tint val="42000"/>
              <a:satMod val="255000"/>
            </a:schemeClr>
          </a:gs>
          <a:gs pos="97000">
            <a:schemeClr val="phClr">
              <a:tint val="53000"/>
              <a:satMod val="260000"/>
            </a:schemeClr>
          </a:gs>
          <a:gs pos="100000">
            <a:schemeClr val="phClr">
              <a:tint val="56000"/>
              <a:satMod val="275000"/>
            </a:schemeClr>
          </a:gs>
        </a:gsLst>
        <a:path path="circle">
          <a:fillToRect l="50000" t="50000" r="50000" b="50000"/>
        </a:path>
      </a:gradFill>
      <a:gradFill rotWithShape="1">
        <a:gsLst>
          <a:gs pos="0">
            <a:schemeClr val="phClr">
              <a:tint val="92000"/>
              <a:satMod val="170000"/>
            </a:schemeClr>
          </a:gs>
          <a:gs pos="15000">
            <a:schemeClr val="phClr">
              <a:tint val="92000"/>
              <a:shade val="99000"/>
              <a:satMod val="170000"/>
            </a:schemeClr>
          </a:gs>
          <a:gs pos="62000">
            <a:schemeClr val="phClr">
              <a:tint val="96000"/>
              <a:shade val="80000"/>
              <a:satMod val="170000"/>
            </a:schemeClr>
          </a:gs>
          <a:gs pos="97000">
            <a:schemeClr val="phClr">
              <a:tint val="98000"/>
              <a:shade val="63000"/>
              <a:satMod val="170000"/>
            </a:schemeClr>
          </a:gs>
          <a:gs pos="100000">
            <a:schemeClr val="phClr">
              <a:shade val="62000"/>
              <a:satMod val="170000"/>
            </a:schemeClr>
          </a:gs>
        </a:gsLst>
        <a:path path="circle">
          <a:fillToRect l="50000" t="50000" r="50000" b="50000"/>
        </a:path>
      </a:gradFill>
    </a:fillStyleLst>
    <a:lnStyleLst>
      <a:ln w="9525" cap="flat" cmpd="sng" algn="ctr">
        <a:solidFill>
          <a:schemeClr val="phClr"/>
        </a:solidFill>
        <a:prstDash val="solid"/>
      </a:ln>
      <a:ln w="25400" cap="flat" cmpd="sng" algn="ctr">
        <a:solidFill>
          <a:schemeClr val="phClr"/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3500" dist="25400" dir="5400000" rotWithShape="0">
            <a:srgbClr val="000000">
              <a:alpha val="43137"/>
            </a:srgbClr>
          </a:outerShdw>
        </a:effectLst>
      </a:effectStyle>
      <a:effectStyle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phClr">
              <a:shade val="80000"/>
            </a:schemeClr>
          </a:contourClr>
        </a:sp3d>
      </a:effectStyle>
      <a:effectStyle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phClr"/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60000"/>
              <a:satMod val="355000"/>
            </a:schemeClr>
          </a:gs>
          <a:gs pos="40000">
            <a:schemeClr val="phClr">
              <a:tint val="85000"/>
              <a:satMod val="320000"/>
            </a:schemeClr>
          </a:gs>
          <a:gs pos="100000">
            <a:schemeClr val="phClr">
              <a:shade val="55000"/>
              <a:satMod val="300000"/>
            </a:schemeClr>
          </a:gs>
        </a:gsLst>
        <a:path path="circle">
          <a:fillToRect l="-24500" t="-20000" r="124500" b="120000"/>
        </a:path>
      </a:gradFill>
      <a:blipFill>
        <a:blip xmlns:r="http://schemas.openxmlformats.org/officeDocument/2006/relationships" r:embed="rId1">
          <a:duotone>
            <a:schemeClr val="phClr">
              <a:shade val="9000"/>
              <a:satMod val="300000"/>
            </a:schemeClr>
            <a:schemeClr val="phClr">
              <a:tint val="90000"/>
              <a:satMod val="225000"/>
            </a:schemeClr>
          </a:duotone>
        </a:blip>
        <a:tile tx="0" ty="0" sx="90000" sy="90000" flip="xy" algn="tl"/>
      </a:blipFill>
    </a:bgFillStyleLst>
  </a:fmtScheme>
</a:themeOverride>
</file>

<file path=ppt/theme/themeOverride2.xml><?xml version="1.0" encoding="utf-8"?>
<a:themeOverride xmlns:a="http://schemas.openxmlformats.org/drawingml/2006/main">
  <a:clrScheme name="Солнцестояние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  <a:fontScheme name="Солнцестояние">
    <a:majorFont>
      <a:latin typeface="Gill Sans MT"/>
      <a:ea typeface=""/>
      <a:cs typeface=""/>
      <a:font script="Grek" typeface="Corbel"/>
      <a:font script="Cyrl" typeface="Corbel"/>
      <a:font script="Jpan" typeface="HGｺﾞｼｯｸE"/>
      <a:font script="Hang" typeface="휴먼매직체"/>
      <a:font script="Hans" typeface="华文中宋"/>
      <a:font script="Hant" typeface="微軟正黑體"/>
      <a:font script="Arab" typeface="Majalla UI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ajorFont>
    <a:minorFont>
      <a:latin typeface="Gill Sans MT"/>
      <a:ea typeface=""/>
      <a:cs typeface=""/>
      <a:font script="Grek" typeface="Corbel"/>
      <a:font script="Cyrl" typeface="Corbel"/>
      <a:font script="Jpan" typeface="HGｺﾞｼｯｸE"/>
      <a:font script="Hang" typeface="HY엽서L"/>
      <a:font script="Hans" typeface="华文中宋"/>
      <a:font script="Hant" typeface="微軟正黑體"/>
      <a:font script="Arab" typeface="Majalla UI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inorFont>
  </a:fontScheme>
  <a:fmtScheme name="Солнцестояние">
    <a:fillStyleLst>
      <a:solidFill>
        <a:schemeClr val="phClr"/>
      </a:solidFill>
      <a:gradFill rotWithShape="1">
        <a:gsLst>
          <a:gs pos="0">
            <a:schemeClr val="phClr">
              <a:tint val="35000"/>
              <a:satMod val="253000"/>
            </a:schemeClr>
          </a:gs>
          <a:gs pos="50000">
            <a:schemeClr val="phClr">
              <a:tint val="42000"/>
              <a:satMod val="255000"/>
            </a:schemeClr>
          </a:gs>
          <a:gs pos="97000">
            <a:schemeClr val="phClr">
              <a:tint val="53000"/>
              <a:satMod val="260000"/>
            </a:schemeClr>
          </a:gs>
          <a:gs pos="100000">
            <a:schemeClr val="phClr">
              <a:tint val="56000"/>
              <a:satMod val="275000"/>
            </a:schemeClr>
          </a:gs>
        </a:gsLst>
        <a:path path="circle">
          <a:fillToRect l="50000" t="50000" r="50000" b="50000"/>
        </a:path>
      </a:gradFill>
      <a:gradFill rotWithShape="1">
        <a:gsLst>
          <a:gs pos="0">
            <a:schemeClr val="phClr">
              <a:tint val="92000"/>
              <a:satMod val="170000"/>
            </a:schemeClr>
          </a:gs>
          <a:gs pos="15000">
            <a:schemeClr val="phClr">
              <a:tint val="92000"/>
              <a:shade val="99000"/>
              <a:satMod val="170000"/>
            </a:schemeClr>
          </a:gs>
          <a:gs pos="62000">
            <a:schemeClr val="phClr">
              <a:tint val="96000"/>
              <a:shade val="80000"/>
              <a:satMod val="170000"/>
            </a:schemeClr>
          </a:gs>
          <a:gs pos="97000">
            <a:schemeClr val="phClr">
              <a:tint val="98000"/>
              <a:shade val="63000"/>
              <a:satMod val="170000"/>
            </a:schemeClr>
          </a:gs>
          <a:gs pos="100000">
            <a:schemeClr val="phClr">
              <a:shade val="62000"/>
              <a:satMod val="170000"/>
            </a:schemeClr>
          </a:gs>
        </a:gsLst>
        <a:path path="circle">
          <a:fillToRect l="50000" t="50000" r="50000" b="50000"/>
        </a:path>
      </a:gradFill>
    </a:fillStyleLst>
    <a:lnStyleLst>
      <a:ln w="9525" cap="flat" cmpd="sng" algn="ctr">
        <a:solidFill>
          <a:schemeClr val="phClr"/>
        </a:solidFill>
        <a:prstDash val="solid"/>
      </a:ln>
      <a:ln w="25400" cap="flat" cmpd="sng" algn="ctr">
        <a:solidFill>
          <a:schemeClr val="phClr"/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3500" dist="25400" dir="5400000" rotWithShape="0">
            <a:srgbClr val="000000">
              <a:alpha val="43137"/>
            </a:srgbClr>
          </a:outerShdw>
        </a:effectLst>
      </a:effectStyle>
      <a:effectStyle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phClr">
              <a:shade val="80000"/>
            </a:schemeClr>
          </a:contourClr>
        </a:sp3d>
      </a:effectStyle>
      <a:effectStyle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phClr"/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60000"/>
              <a:satMod val="355000"/>
            </a:schemeClr>
          </a:gs>
          <a:gs pos="40000">
            <a:schemeClr val="phClr">
              <a:tint val="85000"/>
              <a:satMod val="320000"/>
            </a:schemeClr>
          </a:gs>
          <a:gs pos="100000">
            <a:schemeClr val="phClr">
              <a:shade val="55000"/>
              <a:satMod val="300000"/>
            </a:schemeClr>
          </a:gs>
        </a:gsLst>
        <a:path path="circle">
          <a:fillToRect l="-24500" t="-20000" r="124500" b="120000"/>
        </a:path>
      </a:gradFill>
      <a:blipFill>
        <a:blip xmlns:r="http://schemas.openxmlformats.org/officeDocument/2006/relationships" r:embed="rId1">
          <a:duotone>
            <a:schemeClr val="phClr">
              <a:shade val="9000"/>
              <a:satMod val="300000"/>
            </a:schemeClr>
            <a:schemeClr val="phClr">
              <a:tint val="90000"/>
              <a:satMod val="225000"/>
            </a:schemeClr>
          </a:duotone>
        </a:blip>
        <a:tile tx="0" ty="0" sx="90000" sy="90000" flip="xy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10069046</Template>
  <TotalTime>430</TotalTime>
  <Words>640</Words>
  <Application>Microsoft Office PowerPoint</Application>
  <PresentationFormat>Экран (4:3)</PresentationFormat>
  <Paragraphs>93</Paragraphs>
  <Slides>30</Slides>
  <Notes>6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9" baseType="lpstr">
      <vt:lpstr>Aharoni</vt:lpstr>
      <vt:lpstr>Arial</vt:lpstr>
      <vt:lpstr>Arial Black</vt:lpstr>
      <vt:lpstr>Calibri</vt:lpstr>
      <vt:lpstr>Corbel</vt:lpstr>
      <vt:lpstr>Tahoma</vt:lpstr>
      <vt:lpstr>Wingdings</vt:lpstr>
      <vt:lpstr>Wingdings 2</vt:lpstr>
      <vt:lpstr>10069046</vt:lpstr>
      <vt:lpstr>Исследовательская работа  «Во славу скакалки»</vt:lpstr>
      <vt:lpstr>Цели исследования</vt:lpstr>
      <vt:lpstr> Предмет исследования </vt:lpstr>
      <vt:lpstr>Объект исследования «СКАКАЛКА»!</vt:lpstr>
      <vt:lpstr>Гипотеза исследования</vt:lpstr>
      <vt:lpstr>Задачи исследования</vt:lpstr>
      <vt:lpstr> Метод исследования </vt:lpstr>
      <vt:lpstr> Анкетирование учеников  2-3 классов </vt:lpstr>
      <vt:lpstr>Опрос взрослых</vt:lpstr>
      <vt:lpstr> Результаты опроса </vt:lpstr>
      <vt:lpstr>Что такое скиппинг?</vt:lpstr>
      <vt:lpstr>Проведенная работа в 3 А </vt:lpstr>
      <vt:lpstr>В которой указали, что:</vt:lpstr>
      <vt:lpstr> Использование скакалки на каждом уроке физкультуры в течении 1 месяца</vt:lpstr>
      <vt:lpstr> Использование игр со скакалкой на переменах, в течении 1 меяца </vt:lpstr>
      <vt:lpstr> Попробовали изготовить скакалку своими руками </vt:lpstr>
      <vt:lpstr>Презентация PowerPoint</vt:lpstr>
      <vt:lpstr>Презентация PowerPoint</vt:lpstr>
      <vt:lpstr>Результат:</vt:lpstr>
      <vt:lpstr>Продукты нашей работы: </vt:lpstr>
      <vt:lpstr>Занимайтесь скиппингом </vt:lpstr>
      <vt:lpstr>История возникновения скакалки</vt:lpstr>
      <vt:lpstr>Презентация PowerPoint</vt:lpstr>
      <vt:lpstr>Из чего состоит этот гимнастический предмет</vt:lpstr>
      <vt:lpstr>Презентация PowerPoint</vt:lpstr>
      <vt:lpstr>Презентация PowerPoint</vt:lpstr>
      <vt:lpstr>В современных видах спорта скакалка применяется повсеместно как основа при общей физической подготовки. Ведь этот спортивный тренажёр развивает практически все двигательные качества организма.</vt:lpstr>
      <vt:lpstr>В современной жизни дети с удовольствием играют в подвижные игры с использованием нехитроумной скакалки. </vt:lpstr>
      <vt:lpstr>Со скакалкой можно выполнять различные общеразвивающие упражнения. </vt:lpstr>
      <vt:lpstr>     Литература.   Интернет ресурсы.   http://pochemuha.ru/   Википедия.      </vt:lpstr>
    </vt:vector>
  </TitlesOfParts>
  <Company>URTISI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Учитель</cp:lastModifiedBy>
  <cp:revision>46</cp:revision>
  <dcterms:created xsi:type="dcterms:W3CDTF">2011-08-18T13:52:20Z</dcterms:created>
  <dcterms:modified xsi:type="dcterms:W3CDTF">2017-03-03T08:59:16Z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TC100690461049</vt:lpwstr>
  </property>
</Properties>
</file>