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83" r:id="rId3"/>
    <p:sldId id="284" r:id="rId4"/>
    <p:sldId id="285" r:id="rId5"/>
    <p:sldId id="281" r:id="rId6"/>
    <p:sldId id="273" r:id="rId7"/>
    <p:sldId id="276" r:id="rId8"/>
    <p:sldId id="261" r:id="rId9"/>
    <p:sldId id="282" r:id="rId10"/>
    <p:sldId id="263" r:id="rId11"/>
    <p:sldId id="270" r:id="rId12"/>
    <p:sldId id="271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89" autoAdjust="0"/>
  </p:normalViewPr>
  <p:slideViewPr>
    <p:cSldViewPr>
      <p:cViewPr>
        <p:scale>
          <a:sx n="66" d="100"/>
          <a:sy n="66" d="100"/>
        </p:scale>
        <p:origin x="-1272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305-DD83-457C-BF1D-A31D275A25A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582D-F9F6-48D8-8178-ADA0D6E5B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305-DD83-457C-BF1D-A31D275A25A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582D-F9F6-48D8-8178-ADA0D6E5B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305-DD83-457C-BF1D-A31D275A25A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582D-F9F6-48D8-8178-ADA0D6E5B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305-DD83-457C-BF1D-A31D275A25A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582D-F9F6-48D8-8178-ADA0D6E5B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305-DD83-457C-BF1D-A31D275A25A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582D-F9F6-48D8-8178-ADA0D6E5B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305-DD83-457C-BF1D-A31D275A25A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582D-F9F6-48D8-8178-ADA0D6E5B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305-DD83-457C-BF1D-A31D275A25A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582D-F9F6-48D8-8178-ADA0D6E5B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305-DD83-457C-BF1D-A31D275A25A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582D-F9F6-48D8-8178-ADA0D6E5B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305-DD83-457C-BF1D-A31D275A25A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582D-F9F6-48D8-8178-ADA0D6E5B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305-DD83-457C-BF1D-A31D275A25A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582D-F9F6-48D8-8178-ADA0D6E5B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305-DD83-457C-BF1D-A31D275A25A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582D-F9F6-48D8-8178-ADA0D6E5B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59305-DD83-457C-BF1D-A31D275A25A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3582D-F9F6-48D8-8178-ADA0D6E5B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http://1podietam.ru/wp-content/uploads/2015/09/Zdorovoe-pitanie-dlja-dete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6725" y="4077072"/>
            <a:ext cx="7407275" cy="2057400"/>
          </a:xfrm>
        </p:spPr>
        <p:txBody>
          <a:bodyPr>
            <a:noAutofit/>
          </a:bodyPr>
          <a:lstStyle/>
          <a:p>
            <a:pPr marL="2698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253143"/>
                </a:solidFill>
              </a:rPr>
              <a:t> </a:t>
            </a:r>
          </a:p>
          <a:p>
            <a:pPr marL="2698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>
              <a:solidFill>
                <a:srgbClr val="253143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988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25314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b="1" i="1" dirty="0" err="1" smtClean="0">
                <a:solidFill>
                  <a:srgbClr val="25314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Гибатдинова</a:t>
            </a:r>
            <a:r>
              <a:rPr lang="ru-RU" sz="2400" b="1" i="1" dirty="0" smtClean="0">
                <a:solidFill>
                  <a:srgbClr val="25314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Л.Д.</a:t>
            </a:r>
          </a:p>
          <a:p>
            <a:pPr marL="26988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>
                <a:solidFill>
                  <a:srgbClr val="25314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i="1" dirty="0" smtClean="0">
                <a:solidFill>
                  <a:srgbClr val="25314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читель технологии</a:t>
            </a:r>
            <a:endParaRPr lang="ru-RU" sz="2400" b="1" i="1" dirty="0" smtClean="0">
              <a:solidFill>
                <a:srgbClr val="25314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2667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по кулинарии:</a:t>
            </a:r>
            <a:r>
              <a:rPr lang="ru-RU" sz="66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«Питание школьника»</a:t>
            </a:r>
            <a:endParaRPr lang="ru-RU" sz="66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2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-190869"/>
          <a:ext cx="9144002" cy="687685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15616"/>
                <a:gridCol w="2088232"/>
                <a:gridCol w="1080120"/>
                <a:gridCol w="1152128"/>
                <a:gridCol w="1224136"/>
                <a:gridCol w="1440160"/>
                <a:gridCol w="1043610"/>
              </a:tblGrid>
              <a:tr h="547078"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Блюдо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Масса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Белки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Жиры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Углеводы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Ккал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6550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Завтрак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Овсяная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каша с ежевикой и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малиной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51,9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0,25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sz="20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6,15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0,125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0,125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23,25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2,07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163,5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11,5</a:t>
                      </a:r>
                      <a:endParaRPr lang="ru-RU" sz="20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183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Яйцо отварное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873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Какао: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какао-порошок 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молоко 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(ж. 2,5%)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5,8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13,1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9,6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108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195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3101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завтрак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itchFamily="18" charset="0"/>
                          <a:cs typeface="Times New Roman" pitchFamily="18" charset="0"/>
                        </a:rPr>
                        <a:t>Сискал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Мука кукурузная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Вода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Соль, перец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Укроп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225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8,55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0,012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1,7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86,5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0,12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86,6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496,5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631,6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7012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 pitchFamily="18" charset="0"/>
                          <a:cs typeface="Times New Roman" pitchFamily="18" charset="0"/>
                        </a:rPr>
                        <a:t>То-берам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Творог 2,0% ж.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Сметана 10,0% ж.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Соль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45,6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117,6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-418819"/>
          <a:ext cx="9144002" cy="744821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87624"/>
                <a:gridCol w="2160240"/>
                <a:gridCol w="1008112"/>
                <a:gridCol w="1224136"/>
                <a:gridCol w="1080120"/>
                <a:gridCol w="1440160"/>
                <a:gridCol w="1043610"/>
              </a:tblGrid>
              <a:tr h="739549"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Блюдо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Масса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Белки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Жиры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Углеводы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Ккал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147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завтрак</a:t>
                      </a:r>
                      <a:endParaRPr lang="ru-RU" sz="20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продолжение</a:t>
                      </a:r>
                      <a:endParaRPr lang="ru-RU" sz="2000" b="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latin typeface="Times New Roman"/>
                          <a:ea typeface="Calibri"/>
                          <a:cs typeface="Times New Roman"/>
                        </a:rPr>
                        <a:t>Компот из кураги:</a:t>
                      </a:r>
                      <a:endParaRPr lang="ru-RU" sz="2000" b="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Курага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Вода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Сахар-песок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/>
                          <a:ea typeface="Calibri"/>
                          <a:cs typeface="Times New Roman"/>
                        </a:rPr>
                        <a:t>Всего: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150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3,12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3,12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0,18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15,0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30,6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15,0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45,6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139,2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199,2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3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Обед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Суп пшенный с мясом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6,25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84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Запеканка картофельная с овощами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5,9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17,5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566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Куриные рубленные котлеты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7,6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Хлеб зерновой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3,01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0,49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15,7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45,6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03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Чай с сахаром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14,0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2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Полдник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Груша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11,3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Йогурт питьевой (1,5%)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8,2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11,8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-418819"/>
          <a:ext cx="9144002" cy="728447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15616"/>
                <a:gridCol w="2376264"/>
                <a:gridCol w="1080120"/>
                <a:gridCol w="864096"/>
                <a:gridCol w="1224136"/>
                <a:gridCol w="1440160"/>
                <a:gridCol w="1043610"/>
              </a:tblGrid>
              <a:tr h="739549"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Блюдо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Масса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Белки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Жиры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Углеводы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Ккал (г)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841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Ужин</a:t>
                      </a:r>
                    </a:p>
                  </a:txBody>
                  <a:tcPr marL="68580" marR="68580" marT="0" marB="0" horzOverflow="overflow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Салат из капусты белокочанной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Масло растительное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Сахар-песок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Всего: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3,9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3,9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7,5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14,9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22,4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4,7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2,9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7,6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134,8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11,9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250,7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3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Жижиг-галнаш</a:t>
                      </a: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Баранина тушеная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Мука пшеничная в/с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Яйцо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Чеснок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250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12,3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10,8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1,27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24,5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7,2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1,3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1,15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10,14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69,9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0,07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70,5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119,4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334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15,7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4,4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473,5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84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Морс клюквенный: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Клюква</a:t>
                      </a:r>
                      <a:endParaRPr lang="ru-RU" sz="2000" i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Вода</a:t>
                      </a: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Сахар-песок</a:t>
                      </a: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latin typeface="Times New Roman"/>
                          <a:ea typeface="Calibri"/>
                          <a:cs typeface="Times New Roman"/>
                        </a:rPr>
                        <a:t>Всего:</a:t>
                      </a: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0,25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1,85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15,0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17,85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60,0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2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Ночник</a:t>
                      </a:r>
                    </a:p>
                  </a:txBody>
                  <a:tcPr marL="68580" marR="68580" marT="0" marB="0" horzOverflow="overflow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Кефир (3,2% ж.)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5,8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6,4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3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2707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124,1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104,4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375,4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2894,3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5" descr="https://im0-tub-ru.yandex.net/i?id=9ea67d677b6b4613f722720797f4e8e0&amp;n=33&amp;h=190&amp;w=3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0"/>
            <a:ext cx="26670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660232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использованных источников:</a:t>
            </a:r>
            <a:endParaRPr lang="ru-RU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sz="half" idx="1"/>
          </p:nvPr>
        </p:nvSpPr>
        <p:spPr>
          <a:xfrm>
            <a:off x="0" y="1268760"/>
            <a:ext cx="8964488" cy="5589240"/>
          </a:xfrm>
        </p:spPr>
        <p:txBody>
          <a:bodyPr>
            <a:normAutofit fontScale="55000" lnSpcReduction="20000"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Безруких М.М. «Разговор о правильном питании» / М.М. Безруких, Т.А.Филиппова - М.: изд. «ОЛМА-ПРЕСС» , 2007. – 72 с. 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Люцис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К. Азбука здоровья /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К.Люцис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М.: изд. «Русское энциклопедическое товарищество», 2004. – 62 с.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Приц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Н. О здоровой пище и рациональном питании /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Н.Прнц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Минск: изд. ХАРВЕРСТ, 2006. – 432 с. 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Скурихин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И.М. и др. Химический состав российских пищевых продуктов: Справочник / Под ред. член-корр. МАИ, проф. И. М.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Скурихина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 академика РАМН, проф. В. А.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Тутельяна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– М.: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ДеЛи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принт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2002. – 236 с.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Уилис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Р. Как сохранить здоровье / Р.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Уилис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- Тула: изд. «Источник жизни», 2009. – 362 с. 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Электронный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ресур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из базы данных Интернет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Lisavika.ru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// Рациональное питание школьника. – Режим доступа: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http://lisavika.ru/deti/314-racion-pitanija-shkolnika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свободный. – Проверено: 30.05.2016.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Электронный ресурс из базы данных Интернет Чеченская кухня //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Хинкал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– Режим доступа: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http://www.hinkal.ru/category/chechenskaya-kuhnya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свободный. – Проверено: 06.04.2016.</a:t>
            </a:r>
          </a:p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4" name="Picture 6" descr="http://fb.ru/misc/i/gallery/12054/6626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8229600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25602"/>
            <a:ext cx="7499350" cy="8367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i="1" dirty="0" smtClean="0"/>
              <a:t>Введение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6517" y="764704"/>
            <a:ext cx="8767638" cy="5810200"/>
          </a:xfrm>
        </p:spPr>
        <p:txBody>
          <a:bodyPr>
            <a:normAutofit fontScale="62500" lnSpcReduction="20000"/>
          </a:bodyPr>
          <a:lstStyle/>
          <a:p>
            <a:pPr marL="0" indent="288000" algn="just" eaLnBrk="1" hangingPunct="1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школьник, по мнению диетологов, должен есть не менее четырех раз в день, причем на завтрак, обед и ужин непременно должно быть горячее блюдо. </a:t>
            </a:r>
          </a:p>
          <a:p>
            <a:pPr marL="0" indent="288000" algn="just" eaLnBrk="1" hangingPunct="1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 важно обеспечить организм всеми ресурсами для роста и развития, а также для всех возрастающих нагрузок в школе и полового созревания.</a:t>
            </a:r>
          </a:p>
          <a:p>
            <a:pPr marL="0" indent="288000" algn="just" eaLnBrk="1" hangingPunct="1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Немаловажно и то, чтобы именно в этот период взросления ребенок научиться самостоятельно соблюдать режим питания, рационально питаться независимо от присмотра взрослых. Во-первых, чтобы уже сейчас помочь своему организму в нелегкой работе, а во-вторых, чтобы выработать привычку, которая пригодится в самостоятельной жизни. Ведь от того, как мы питаемся, зависит наше здоровье.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400" dirty="0" smtClean="0"/>
          </a:p>
          <a:p>
            <a:pPr eaLnBrk="1" hangingPunct="1">
              <a:buFont typeface="Wingdings 2" pitchFamily="18" charset="2"/>
              <a:buNone/>
              <a:defRPr/>
            </a:pPr>
            <a:endParaRPr lang="ru-RU" sz="2400" dirty="0" smtClean="0"/>
          </a:p>
          <a:p>
            <a:pPr eaLnBrk="1" hangingPunct="1">
              <a:buFont typeface="Wingdings 2" pitchFamily="18" charset="2"/>
              <a:buNone/>
              <a:defRPr/>
            </a:pPr>
            <a:endParaRPr lang="ru-RU" sz="2400" dirty="0" smtClean="0"/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dirty="0" smtClean="0"/>
              <a:t>        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8186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karerskola.ucoz.ru/graffiti/101593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43400"/>
            <a:ext cx="896448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62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i="1" dirty="0" smtClean="0"/>
              <a:t>Сбалансированность питания школьника</a:t>
            </a:r>
            <a:endParaRPr lang="ru-RU" b="1" i="1" dirty="0"/>
          </a:p>
        </p:txBody>
      </p:sp>
      <p:sp>
        <p:nvSpPr>
          <p:cNvPr id="10244" name="Содержимое 2"/>
          <p:cNvSpPr>
            <a:spLocks noGrp="1"/>
          </p:cNvSpPr>
          <p:nvPr>
            <p:ph idx="1"/>
          </p:nvPr>
        </p:nvSpPr>
        <p:spPr>
          <a:xfrm>
            <a:off x="19855" y="980728"/>
            <a:ext cx="8964488" cy="3594720"/>
          </a:xfrm>
        </p:spPr>
        <p:txBody>
          <a:bodyPr>
            <a:normAutofit/>
          </a:bodyPr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Для здоровья детей важнейшее значение имеет правильное соотношение питательных веществ. В меню школьника обязательно должны входить продукты, содержащие не только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белки, жиры и углеводы, но и незаменимые аминокислоты, витамины, некоторые жирные кислоты, минералы и микроэлементы.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Эти компоненты самостоятельно не синтезируются в организме, но необходимы для полноценного развития детского организма. Соотношение между белками, жирами и углеводами должно быть 1:1:4. </a:t>
            </a:r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417908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844824"/>
            <a:ext cx="8291264" cy="318437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i="1" dirty="0" smtClean="0">
                <a:effectLst/>
              </a:rPr>
              <a:t>Калорийность рациона школьника должна быть следующей :</a:t>
            </a:r>
            <a:endParaRPr lang="ru-RU" b="1" i="1" dirty="0">
              <a:effectLst/>
            </a:endParaRPr>
          </a:p>
        </p:txBody>
      </p:sp>
      <p:sp>
        <p:nvSpPr>
          <p:cNvPr id="11270" name="Содержимое 2"/>
          <p:cNvSpPr>
            <a:spLocks noGrp="1"/>
          </p:cNvSpPr>
          <p:nvPr>
            <p:ph idx="1"/>
          </p:nvPr>
        </p:nvSpPr>
        <p:spPr>
          <a:xfrm>
            <a:off x="1219200" y="2057400"/>
            <a:ext cx="7499350" cy="2971800"/>
          </a:xfrm>
        </p:spPr>
        <p:txBody>
          <a:bodyPr/>
          <a:lstStyle/>
          <a:p>
            <a:pPr eaLnBrk="1" hangingPunct="1"/>
            <a:r>
              <a:rPr lang="ru-RU" altLang="ru-RU" smtClean="0"/>
              <a:t>7-10 лет – 2400 ккал </a:t>
            </a:r>
          </a:p>
          <a:p>
            <a:pPr eaLnBrk="1" hangingPunct="1"/>
            <a:r>
              <a:rPr lang="ru-RU" altLang="ru-RU" smtClean="0"/>
              <a:t>14-17лет – 2600-3000ккал </a:t>
            </a:r>
          </a:p>
          <a:p>
            <a:pPr eaLnBrk="1" hangingPunct="1"/>
            <a:r>
              <a:rPr lang="ru-RU" altLang="ru-RU" smtClean="0"/>
              <a:t>если ребенок занимается спортом, он должен получать на 300-500 ккал больше.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mtClean="0"/>
          </a:p>
        </p:txBody>
      </p:sp>
      <p:pic>
        <p:nvPicPr>
          <p:cNvPr id="11271" name="Picture 4" descr="https://www.weblancer.net/download/9989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133975"/>
            <a:ext cx="74676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518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shkola2-mezh.okis.ru/file/shkola2-mezh/pitanie_ban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81128"/>
            <a:ext cx="9144000" cy="227687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568952" cy="5157192"/>
          </a:xfrm>
        </p:spPr>
        <p:txBody>
          <a:bodyPr>
            <a:normAutofit lnSpcReduction="10000"/>
          </a:bodyPr>
          <a:lstStyle/>
          <a:p>
            <a:pPr marL="0" indent="457200" algn="just">
              <a:spcBef>
                <a:spcPts val="0"/>
              </a:spcBef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Школьникам рекомендуется часто давать:</a:t>
            </a:r>
          </a:p>
          <a:p>
            <a:pPr marL="0" indent="45720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нежирную рыбу;</a:t>
            </a:r>
          </a:p>
          <a:p>
            <a:pPr marL="0" indent="45720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мясо (говядину, свинину, баранину, крольчатину, телятину, курицу);</a:t>
            </a:r>
          </a:p>
          <a:p>
            <a:pPr marL="0" indent="45720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злаки и бобовые культуры (особенно полезен черный ржаной хлеб);</a:t>
            </a:r>
          </a:p>
          <a:p>
            <a:pPr marL="0" indent="45720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молочные продукты.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Ежедневно должны употребляться школьниками свежие овощи и фрукты.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стоит забывать о первых блюдах: супы и борщи – залог отсутствия проблем с желудком.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Сладости, мучные изделия, шоколад, мороженое – все это разрешается включить в меню, но в ограниченном количестве.</a:t>
            </a:r>
          </a:p>
          <a:p>
            <a:pPr marL="0" indent="342900" algn="just"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drupal-images.tv2.dk/sites/images.tv2.dk/files/t2img/2013/11/18/960x540/2127088-42-271334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085184"/>
            <a:ext cx="6876256" cy="177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 descr="http://estet.blogdigg.com/content/Image/147034869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5076056" y="2204864"/>
            <a:ext cx="3839344" cy="2261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791450" cy="8382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6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Необходимые продукты для полноценного питания школьников</a:t>
            </a:r>
            <a:endParaRPr lang="ru-RU" sz="36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4864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Белки.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Самыми ценными для ребенка являются рыбный и молочный белок, который лучше всего усваивается детским организмом. На втором месте по качеству - мясной белок, на третьем – белок растительного происхождения.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Ежедневно школьник должен получать 75-90 г белка, из них 40-55 г животного происхождения. </a:t>
            </a:r>
          </a:p>
          <a:p>
            <a:pPr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Жиры.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Достаточное количество жиров также необходимо включать в суточный рацион школьника. Необходимые жиры содержатся не только в привычных для нас «жирных» продуктах – масле, сметане и т.д. Мясо, молоко и рыба – источники скрытых жиров.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Норма потребления жиров для школьников – 80-90 г в сутки, 30% суточного рациона.</a:t>
            </a:r>
          </a:p>
          <a:p>
            <a:pPr eaLnBrk="1" hangingPunct="1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55576" y="2708920"/>
            <a:ext cx="7920880" cy="38884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496944" cy="2592288"/>
          </a:xfrm>
        </p:spPr>
        <p:txBody>
          <a:bodyPr>
            <a:normAutofit/>
          </a:bodyPr>
          <a:lstStyle/>
          <a:p>
            <a:pPr marL="0" indent="342900" algn="just">
              <a:spcBef>
                <a:spcPts val="0"/>
              </a:spcBef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Углеводы.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Углеводы необходимы для пополнения энергетических запасов организма. Наиболее полезны сложные углеводы, содержащие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неперевариваемые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пищевые волокна. Суточная норма углеводов в рационе школьника - 300-400 г, из них на долю простых должно приходиться не более 100 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4" name="Picture 6" descr="http://lifeinmotion.nethouse.ru/static/img/0000/0005/0290/50290434.j9vmcfuspy.W6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96952"/>
            <a:ext cx="7128792" cy="33219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КАРТИНКИ РИТЕ В БИОЛОГИЮ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628088"/>
            <a:ext cx="2664296" cy="2229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9" name="Picture 9" descr="http://www.womie.ru/wp-content/uploads/2014/03/%D0%97%D0%B4%D0%BE%D1%80%D0%BE%D0%B2%D0%BE%D0%B5-%D0%BF%D0%B8%D1%82%D0%B0%D0%BD%D0%B8%D0%B5-%D1%88%D0%BA%D0%BE%D0%BB%D1%8C%D0%BD%D0%B8%D0%BA%D0%B0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5013176"/>
            <a:ext cx="3312368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88640"/>
            <a:ext cx="3594100" cy="7159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Завтрак дома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548680"/>
            <a:ext cx="4572000" cy="5715000"/>
          </a:xfrm>
        </p:spPr>
        <p:txBody>
          <a:bodyPr>
            <a:noAutofit/>
          </a:bodyPr>
          <a:lstStyle/>
          <a:p>
            <a:pPr marL="0" indent="283464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Завтрак важная часть рациона. Нередко дети плохо завтракают перед</a:t>
            </a:r>
          </a:p>
          <a:p>
            <a:pPr marL="0" indent="283464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школой или вовсе отказываются от еды.</a:t>
            </a:r>
          </a:p>
          <a:p>
            <a:pPr marL="0" indent="283464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может плохо сказаться на их</a:t>
            </a:r>
          </a:p>
          <a:p>
            <a:pPr marL="0" indent="283464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здоровье.</a:t>
            </a:r>
          </a:p>
          <a:p>
            <a:pPr marL="0" indent="283464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Пища для завтрака не должна быть "тяжелой", перенасыщенной жирами. </a:t>
            </a:r>
          </a:p>
          <a:p>
            <a:pPr marL="0" indent="283464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может быть :</a:t>
            </a:r>
          </a:p>
          <a:p>
            <a:pPr marL="0" indent="283464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рыба;</a:t>
            </a:r>
          </a:p>
          <a:p>
            <a:pPr marL="0" indent="283464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вареное яйцо или омлет;</a:t>
            </a:r>
          </a:p>
          <a:p>
            <a:pPr marL="0" indent="283464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творог;</a:t>
            </a:r>
          </a:p>
          <a:p>
            <a:pPr marL="0" indent="283464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каши;</a:t>
            </a:r>
          </a:p>
          <a:p>
            <a:pPr marL="0" indent="283464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ополнить меню чаем, какао с молоком или соком.</a:t>
            </a:r>
          </a:p>
          <a:p>
            <a:pPr marL="365760" indent="-283464" algn="ctr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ru-RU" sz="1400" dirty="0">
              <a:latin typeface="+mj-lt"/>
            </a:endParaRPr>
          </a:p>
        </p:txBody>
      </p:sp>
      <p:sp>
        <p:nvSpPr>
          <p:cNvPr id="22534" name="Содержимое 5"/>
          <p:cNvSpPr>
            <a:spLocks noGrp="1"/>
          </p:cNvSpPr>
          <p:nvPr>
            <p:ph sz="half" idx="2"/>
          </p:nvPr>
        </p:nvSpPr>
        <p:spPr>
          <a:xfrm>
            <a:off x="4427984" y="548680"/>
            <a:ext cx="4716016" cy="5712296"/>
          </a:xfrm>
        </p:spPr>
        <p:txBody>
          <a:bodyPr>
            <a:normAutofit/>
          </a:bodyPr>
          <a:lstStyle/>
          <a:p>
            <a:pPr marL="0" indent="342900" algn="ctr" eaLnBrk="1" hangingPunct="1">
              <a:lnSpc>
                <a:spcPct val="11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собой в школу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взять: </a:t>
            </a:r>
          </a:p>
          <a:p>
            <a:pPr marL="0" indent="342900" algn="ctr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бутерброды (например, с сыром);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342900" algn="ctr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йогурт;</a:t>
            </a:r>
          </a:p>
          <a:p>
            <a:pPr marL="0" indent="342900" algn="ctr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булочки, рогалики;</a:t>
            </a:r>
          </a:p>
          <a:p>
            <a:pPr marL="0" indent="342900" algn="ctr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сырники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запеканки (в контейнерах);</a:t>
            </a:r>
          </a:p>
          <a:p>
            <a:pPr marL="0" indent="342900" algn="ctr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фрукты и овощи.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342900" algn="ctr" eaLnBrk="1" hangingPunct="1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собой в тщательно вымытой фляжке или бутылочке школьник может взять сок, компот или чай.</a:t>
            </a:r>
          </a:p>
          <a:p>
            <a:pPr marL="0" indent="342900" algn="ctr" eaLnBrk="1" hangingPunct="1">
              <a:lnSpc>
                <a:spcPct val="11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Очень важно учитывать, что некоторые продукты могут быстро испортиться при комнатной температуре. Особенно быстро портятся мясные продукты. </a:t>
            </a:r>
          </a:p>
          <a:p>
            <a:pPr algn="ctr" eaLnBrk="1" hangingPunct="1">
              <a:lnSpc>
                <a:spcPct val="110000"/>
              </a:lnSpc>
              <a:buFont typeface="Wingdings 2" pitchFamily="18" charset="2"/>
              <a:buNone/>
            </a:pPr>
            <a:endParaRPr lang="ru-RU" sz="1800" dirty="0" smtClean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4644008" y="188640"/>
            <a:ext cx="4207892" cy="71596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Завтрак с собой</a:t>
            </a:r>
            <a:r>
              <a:rPr lang="ru-RU" sz="39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39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39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elcome.mos.ru/upload/medialibrary/984/shk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Рацион школьника </a:t>
            </a:r>
          </a:p>
          <a:p>
            <a:pPr algn="ctr">
              <a:buNone/>
            </a:pPr>
            <a:r>
              <a:rPr lang="ru-RU" sz="5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11-13 лет, мальчики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1167</Words>
  <Application>Microsoft Office PowerPoint</Application>
  <PresentationFormat>Экран (4:3)</PresentationFormat>
  <Paragraphs>401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по кулинарии: «Питание школьника»</vt:lpstr>
      <vt:lpstr>Введение</vt:lpstr>
      <vt:lpstr>Сбалансированность питания школьника</vt:lpstr>
      <vt:lpstr>Калорийность рациона школьника должна быть следующей :</vt:lpstr>
      <vt:lpstr>Презентация PowerPoint</vt:lpstr>
      <vt:lpstr>Необходимые продукты для полноценного питания школьников</vt:lpstr>
      <vt:lpstr>Презентация PowerPoint</vt:lpstr>
      <vt:lpstr>Завтрак дома 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использованных источников: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кулинарии: «Питание школьника»</dc:title>
  <dc:creator>Ландыш</dc:creator>
  <cp:lastModifiedBy>user</cp:lastModifiedBy>
  <cp:revision>28</cp:revision>
  <dcterms:created xsi:type="dcterms:W3CDTF">2016-05-30T11:52:24Z</dcterms:created>
  <dcterms:modified xsi:type="dcterms:W3CDTF">2017-09-13T09:13:42Z</dcterms:modified>
</cp:coreProperties>
</file>