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4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1FCEEC-7BB5-4FBA-9DC8-79CB9BC9C5DC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EC8A15-3EB3-4913-9C92-004CEC8AD8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996952"/>
            <a:ext cx="7200800" cy="14401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ТЕКСТОВЫЙ РЕДАКТОР </a:t>
            </a:r>
            <a:r>
              <a:rPr lang="en-US" sz="3600" b="1" u="sng" dirty="0" smtClean="0">
                <a:solidFill>
                  <a:schemeClr val="tx1"/>
                </a:solidFill>
              </a:rPr>
              <a:t>MICROSOFT OFFICE WORD</a:t>
            </a:r>
            <a:endParaRPr lang="ru-RU" sz="3600" b="1" u="sng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ПРОЕКТ ПО ИКТ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472514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</a:t>
            </a:r>
          </a:p>
          <a:p>
            <a:r>
              <a:rPr lang="ru-RU" u="sng" dirty="0" smtClean="0"/>
              <a:t>Ученики 5 класс</a:t>
            </a:r>
          </a:p>
          <a:p>
            <a:r>
              <a:rPr lang="ru-RU" dirty="0" smtClean="0"/>
              <a:t>Учитель ИКТ: </a:t>
            </a:r>
          </a:p>
          <a:p>
            <a:r>
              <a:rPr lang="ru-RU" u="sng" dirty="0" smtClean="0"/>
              <a:t>Бельский С.И.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4125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9\Desktop\ПроектИКТ\Screenshot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" y="1039063"/>
            <a:ext cx="8820472" cy="580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292695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Общепринятый формат шрифта: </a:t>
            </a:r>
            <a:r>
              <a:rPr lang="en-US" b="1" dirty="0" smtClean="0"/>
              <a:t>Times New Roman</a:t>
            </a:r>
            <a:r>
              <a:rPr lang="ru-RU" b="1" dirty="0" smtClean="0"/>
              <a:t>, 14 размер, выравнивание текста по ширине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7250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9\Desktop\ПроектИКТ\Screenshot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4438650" cy="52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221739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Общепринятый размер полей страницы: верхнее 1,5; нижнее – 2; левое – 3; правое – 1,5 см.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35060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9\Desktop\ПроектИКТ\Screenshot_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" y="2051453"/>
            <a:ext cx="9133756" cy="474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Программа готова для набора текста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20738" y="85112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Word </a:t>
            </a:r>
            <a:r>
              <a:rPr lang="ru-RU" dirty="0" smtClean="0"/>
              <a:t>предлагает нам множество функций, мы можем выбрать цвет теста, поменять размер шрифта, стиль и многое другое. (Для этого необходимо выделить текст с помощью мыши и нажать соответствующую кнопку в меню)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478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9\Desktop\ПроектИКТ\Screenshot_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3841"/>
            <a:ext cx="9144000" cy="538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7774" y="260648"/>
            <a:ext cx="3708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Меню вставка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20089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Мы также можем вставить любой мультимедийный файл, например какую-нибудь картинку, взятую из сети интернет или из библиотеки картинок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75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9\Desktop\ПроектИКТ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704856" cy="554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236" y="5486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этого нажимаем на меню «ВСТАВКА» и выбираем нужный 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331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9\Desktop\ПроектИКТ\Screenshot_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6933"/>
            <a:ext cx="9144000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Той же кнопкой меню </a:t>
            </a:r>
            <a:r>
              <a:rPr lang="ru-RU" b="1" dirty="0" smtClean="0"/>
              <a:t>«ВСТАВКА» </a:t>
            </a:r>
            <a:r>
              <a:rPr lang="ru-RU" dirty="0" smtClean="0"/>
              <a:t>мы можем добавить таблицу</a:t>
            </a:r>
            <a:r>
              <a:rPr lang="ru-RU" smtClean="0"/>
              <a:t>, выбрав </a:t>
            </a:r>
            <a:r>
              <a:rPr lang="ru-RU" dirty="0" smtClean="0"/>
              <a:t>нужное количество столбцов и строк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168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7093" y="332656"/>
            <a:ext cx="4784319" cy="5715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Форматирование текста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9\Desktop\ПроектИКТ\Screenshot_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1497"/>
            <a:ext cx="6768752" cy="508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848167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Мы научились набирать и форматировать текст, изменять разметку страницы, например на одной странице можно сделать две и более колонок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147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4138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Нажимаем в меню разметки страницы кнопку «КОЛОНКИ» и выбираем нужный параметр</a:t>
            </a:r>
            <a:endParaRPr lang="ru-RU" dirty="0"/>
          </a:p>
        </p:txBody>
      </p:sp>
      <p:pic>
        <p:nvPicPr>
          <p:cNvPr id="6146" name="Picture 2" descr="C:\Users\9\Desktop\ПроектИКТ\Screenshot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23532"/>
            <a:ext cx="6336704" cy="532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522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этом же многофункциональном меню мы можем выбрать ориентацию страницы (т.е. расположение листа или по горизонтали или по вертикали). </a:t>
            </a:r>
            <a:endParaRPr lang="ru-RU" dirty="0"/>
          </a:p>
        </p:txBody>
      </p:sp>
      <p:pic>
        <p:nvPicPr>
          <p:cNvPr id="7170" name="Picture 2" descr="C:\Users\9\Desktop\ПроектИКТ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75" y="1484784"/>
            <a:ext cx="6474319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906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848372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Вот наш результат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93489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Цель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492896"/>
            <a:ext cx="684076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Предоставить результат деятельности в ходе изучения программы «</a:t>
            </a:r>
            <a:r>
              <a:rPr lang="en-US" b="1" dirty="0" smtClean="0">
                <a:solidFill>
                  <a:schemeClr val="tx1"/>
                </a:solidFill>
              </a:rPr>
              <a:t>Microsoft </a:t>
            </a:r>
            <a:r>
              <a:rPr lang="en-US" b="1" dirty="0">
                <a:solidFill>
                  <a:schemeClr val="tx1"/>
                </a:solidFill>
              </a:rPr>
              <a:t>Office </a:t>
            </a:r>
            <a:r>
              <a:rPr lang="en-US" b="1" dirty="0" smtClean="0">
                <a:solidFill>
                  <a:schemeClr val="tx1"/>
                </a:solidFill>
              </a:rPr>
              <a:t>Word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9\Desktop\ПроектИКТ\Screenshot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444208" cy="693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883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0891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146" name="Picture 2" descr="http://ng58.ru/upload/iblock/686/co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799"/>
            <a:ext cx="7246565" cy="485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ccent-center.ru/files/userfiles/23785407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1354">
            <a:off x="4720330" y="2276872"/>
            <a:ext cx="2376264" cy="23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9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Задачи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988840"/>
            <a:ext cx="6400800" cy="25202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1. Изучить программу </a:t>
            </a:r>
            <a:r>
              <a:rPr lang="en-US" b="1" dirty="0" smtClean="0">
                <a:solidFill>
                  <a:schemeClr val="accent6"/>
                </a:solidFill>
              </a:rPr>
              <a:t>Microsoft Office Word </a:t>
            </a:r>
            <a:endParaRPr lang="ru-RU" b="1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в рамках уроков ИКТ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2. </a:t>
            </a:r>
            <a:r>
              <a:rPr lang="ru-RU" b="1" dirty="0">
                <a:solidFill>
                  <a:srgbClr val="0070C0"/>
                </a:solidFill>
              </a:rPr>
              <a:t>Научиться набирать и форматировать текст в программе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3. </a:t>
            </a:r>
            <a:r>
              <a:rPr lang="ru-RU" b="1" dirty="0">
                <a:solidFill>
                  <a:srgbClr val="00B050"/>
                </a:solidFill>
              </a:rPr>
              <a:t>Научиться использовать основные функции программы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8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</a:rPr>
              <a:t>МНОГОФУНКЦИОНАЛЬНЫЙ ТЕКСТОВЫЙ </a:t>
            </a:r>
            <a:r>
              <a:rPr lang="ru-RU" sz="3600" dirty="0" smtClean="0">
                <a:solidFill>
                  <a:schemeClr val="tx1"/>
                </a:solidFill>
              </a:rPr>
              <a:t>ПРОЦЕССОР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en-US" sz="3600" u="sng" dirty="0" smtClean="0">
                <a:solidFill>
                  <a:schemeClr val="tx1"/>
                </a:solidFill>
              </a:rPr>
              <a:t>Microsoft Office Word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132856"/>
            <a:ext cx="6400800" cy="347472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С помощью Word мы можем не просто набрать текст, но и оформить его по своему вкусу: включить в него таблицы и графики, картинки и даже звуки и видеоизображение. Word поможет составить простое письмо и сложный </a:t>
            </a:r>
            <a:r>
              <a:rPr lang="ru-RU" sz="1800" dirty="0" smtClean="0">
                <a:solidFill>
                  <a:schemeClr val="tx1"/>
                </a:solidFill>
              </a:rPr>
              <a:t>объёмный </a:t>
            </a:r>
            <a:r>
              <a:rPr lang="ru-RU" sz="1800" dirty="0">
                <a:solidFill>
                  <a:schemeClr val="tx1"/>
                </a:solidFill>
              </a:rPr>
              <a:t>документ, яркую поздравительную открытку или рекламный блок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По своим функциям Word вплотную приближается к издательским системам и программам </a:t>
            </a:r>
            <a:r>
              <a:rPr lang="ru-RU" sz="1800" dirty="0" smtClean="0">
                <a:solidFill>
                  <a:schemeClr val="tx1"/>
                </a:solidFill>
              </a:rPr>
              <a:t>вёрстки</a:t>
            </a:r>
            <a:r>
              <a:rPr lang="ru-RU" sz="1800" dirty="0">
                <a:solidFill>
                  <a:schemeClr val="tx1"/>
                </a:solidFill>
              </a:rPr>
              <a:t>. Это </a:t>
            </a:r>
            <a:r>
              <a:rPr lang="ru-RU" sz="1800" dirty="0" smtClean="0">
                <a:solidFill>
                  <a:schemeClr val="tx1"/>
                </a:solidFill>
              </a:rPr>
              <a:t>значит, что </a:t>
            </a:r>
            <a:r>
              <a:rPr lang="ru-RU" sz="1800" dirty="0">
                <a:solidFill>
                  <a:schemeClr val="tx1"/>
                </a:solidFill>
              </a:rPr>
              <a:t>в этом редакторе можно полностью подготовить к печати </a:t>
            </a:r>
            <a:r>
              <a:rPr lang="ru-RU" sz="1800" dirty="0" smtClean="0">
                <a:solidFill>
                  <a:schemeClr val="tx1"/>
                </a:solidFill>
              </a:rPr>
              <a:t>журнал</a:t>
            </a:r>
            <a:r>
              <a:rPr lang="ru-RU" sz="1800" dirty="0">
                <a:solidFill>
                  <a:schemeClr val="tx1"/>
                </a:solidFill>
              </a:rPr>
              <a:t>, газету или даже книгу, </a:t>
            </a:r>
            <a:r>
              <a:rPr lang="ru-RU" sz="1800" dirty="0" smtClean="0">
                <a:solidFill>
                  <a:schemeClr val="tx1"/>
                </a:solidFill>
              </a:rPr>
              <a:t>изготовить страницу для сети Интернет.</a:t>
            </a:r>
            <a:endParaRPr lang="ru-RU" sz="18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Практическое использование программы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892240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u="sng" dirty="0" smtClean="0"/>
              <a:t>Находим программу </a:t>
            </a:r>
            <a:r>
              <a:rPr lang="ru-RU" dirty="0" smtClean="0"/>
              <a:t>на рабочем компьютере в меню    </a:t>
            </a:r>
            <a:r>
              <a:rPr lang="ru-RU" b="1" dirty="0" smtClean="0">
                <a:solidFill>
                  <a:srgbClr val="FF0000"/>
                </a:solidFill>
              </a:rPr>
              <a:t>«пуск»         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0000"/>
                </a:solidFill>
              </a:rPr>
              <a:t>«все программы»</a:t>
            </a:r>
          </a:p>
          <a:p>
            <a:endParaRPr lang="ru-RU" dirty="0"/>
          </a:p>
          <a:p>
            <a:r>
              <a:rPr lang="ru-RU" dirty="0" smtClean="0"/>
              <a:t>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en-US" b="1" dirty="0" smtClean="0">
                <a:solidFill>
                  <a:srgbClr val="FF0000"/>
                </a:solidFill>
              </a:rPr>
              <a:t>Microsoft Office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</a:p>
          <a:p>
            <a:endParaRPr lang="ru-RU" dirty="0" smtClean="0"/>
          </a:p>
          <a:p>
            <a:r>
              <a:rPr lang="ru-RU" dirty="0" smtClean="0"/>
              <a:t>2. </a:t>
            </a:r>
            <a:r>
              <a:rPr lang="ru-RU" u="sng" dirty="0" smtClean="0"/>
              <a:t>Открываем её</a:t>
            </a:r>
            <a:endParaRPr lang="ru-RU" u="sng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1242000" y="2830230"/>
            <a:ext cx="314616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1423216" y="3539109"/>
            <a:ext cx="346894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9\Desktop\ПроектИКТ\Screenshot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544" y="2564904"/>
            <a:ext cx="3318751" cy="363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9\Desktop\ПроектИКТ\Screenshot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295" y="2564905"/>
            <a:ext cx="3505150" cy="363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86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0924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Так выглядит программа </a:t>
            </a:r>
            <a:r>
              <a:rPr lang="en-US" dirty="0" smtClean="0"/>
              <a:t>Office Word-2010</a:t>
            </a:r>
            <a:endParaRPr lang="ru-RU" dirty="0"/>
          </a:p>
        </p:txBody>
      </p:sp>
      <p:pic>
        <p:nvPicPr>
          <p:cNvPr id="1026" name="Picture 2" descr="C:\Users\9\Desktop\ПроектИКТ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" y="1101406"/>
            <a:ext cx="9142090" cy="571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1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Текстовое меню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564904"/>
            <a:ext cx="6400800" cy="347472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При щелчке по любом пункту текстового меня вверху страницы он услужливо раскроется в обширное спускающееся меню. Его пункты включают в себя  </a:t>
            </a:r>
            <a:r>
              <a:rPr lang="ru-RU" dirty="0" smtClean="0">
                <a:solidFill>
                  <a:schemeClr val="tx1"/>
                </a:solidFill>
              </a:rPr>
              <a:t>всевозможные </a:t>
            </a:r>
            <a:r>
              <a:rPr lang="ru-RU" dirty="0">
                <a:solidFill>
                  <a:schemeClr val="tx1"/>
                </a:solidFill>
              </a:rPr>
              <a:t>операции, какие только можно проделать с текстом и настройками самого редактора. </a:t>
            </a:r>
          </a:p>
        </p:txBody>
      </p:sp>
      <p:pic>
        <p:nvPicPr>
          <p:cNvPr id="2051" name="Picture 3" descr="C:\Users\9\Desktop\ПроектИКТ\Screenshot_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14546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356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835150" y="404813"/>
            <a:ext cx="5057775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Панель форматирования</a:t>
            </a: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250825" y="2349500"/>
            <a:ext cx="2233613" cy="790575"/>
          </a:xfrm>
          <a:prstGeom prst="rightArrow">
            <a:avLst>
              <a:gd name="adj1" fmla="val 50000"/>
              <a:gd name="adj2" fmla="val 70633"/>
            </a:avLst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250825" y="4868863"/>
            <a:ext cx="2233613" cy="790575"/>
          </a:xfrm>
          <a:prstGeom prst="rightArrow">
            <a:avLst>
              <a:gd name="adj1" fmla="val 50000"/>
              <a:gd name="adj2" fmla="val 70633"/>
            </a:avLst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395288" y="2565400"/>
          <a:ext cx="142716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Точечный рисунок" r:id="rId3" imgW="980952" imgH="237969" progId="Paint.Picture">
                  <p:embed/>
                </p:oleObj>
              </mc:Choice>
              <mc:Fallback>
                <p:oleObj name="Точечный рисунок" r:id="rId3" imgW="980952" imgH="23796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565400"/>
                        <a:ext cx="1427162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555875" y="1906588"/>
            <a:ext cx="6408738" cy="17399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>
                  <a:alpha val="64401"/>
                </a:srgbClr>
              </a:gs>
              <a:gs pos="35000">
                <a:srgbClr val="C4D6EB">
                  <a:alpha val="37700"/>
                </a:srgbClr>
              </a:gs>
              <a:gs pos="50000">
                <a:srgbClr val="FFEBFA">
                  <a:alpha val="11000"/>
                </a:srgbClr>
              </a:gs>
              <a:gs pos="65000">
                <a:srgbClr val="C4D6EB">
                  <a:alpha val="37700"/>
                </a:srgbClr>
              </a:gs>
              <a:gs pos="80001">
                <a:srgbClr val="85C2FF">
                  <a:alpha val="64401"/>
                </a:srgbClr>
              </a:gs>
              <a:gs pos="100000">
                <a:srgbClr val="5E9E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Стили – одно из самых удобных средств по-разному выделить различные участки текста. Изменив стиль, сразу меняется несколько важных параметров строки или целого абзаца – шрифт, его размер и начертание – а также делаем выделенный фрагмент текста элементом логической структуры всего документа.</a:t>
            </a:r>
          </a:p>
        </p:txBody>
      </p:sp>
      <p:graphicFrame>
        <p:nvGraphicFramePr>
          <p:cNvPr id="19469" name="Object 13"/>
          <p:cNvGraphicFramePr>
            <a:graphicFrameLocks noChangeAspect="1"/>
          </p:cNvGraphicFramePr>
          <p:nvPr/>
        </p:nvGraphicFramePr>
        <p:xfrm>
          <a:off x="250825" y="5084763"/>
          <a:ext cx="165576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Точечный рисунок" r:id="rId5" imgW="1228571" imgH="247685" progId="Paint.Picture">
                  <p:embed/>
                </p:oleObj>
              </mc:Choice>
              <mc:Fallback>
                <p:oleObj name="Точечный рисунок" r:id="rId5" imgW="1228571" imgH="24768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084763"/>
                        <a:ext cx="1655763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700338" y="4508500"/>
            <a:ext cx="6264275" cy="1465263"/>
          </a:xfrm>
          <a:prstGeom prst="rect">
            <a:avLst/>
          </a:prstGeom>
          <a:gradFill rotWithShape="1">
            <a:gsLst>
              <a:gs pos="0">
                <a:srgbClr val="8488C4"/>
              </a:gs>
              <a:gs pos="53000">
                <a:srgbClr val="D4DEFF">
                  <a:alpha val="70850"/>
                </a:srgbClr>
              </a:gs>
              <a:gs pos="83000">
                <a:srgbClr val="D4DEFF">
                  <a:alpha val="54350"/>
                </a:srgbClr>
              </a:gs>
              <a:gs pos="100000">
                <a:srgbClr val="96AB94">
                  <a:alpha val="45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Сразу после установки </a:t>
            </a:r>
            <a:r>
              <a:rPr lang="en-US">
                <a:latin typeface="Arial" charset="0"/>
              </a:rPr>
              <a:t>Windows </a:t>
            </a:r>
            <a:r>
              <a:rPr lang="ru-RU">
                <a:latin typeface="Arial" charset="0"/>
              </a:rPr>
              <a:t>в распоряжении оказывается около двух десятков шрифтов. Чтобы изменить шрифт фрагмента, достаточно выделить его мышкой, а затем выбрать из выпадающего меню нужную гарнитуру.</a:t>
            </a:r>
          </a:p>
        </p:txBody>
      </p:sp>
      <p:pic>
        <p:nvPicPr>
          <p:cNvPr id="3075" name="Picture 3" descr="C:\Users\9\Desktop\ПроектИКТ\Screenshot_1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86" y="1125002"/>
            <a:ext cx="9180386" cy="69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26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5.49133E-6 C -0.02883 0.13641 -0.06546 0.77733 0.00451 0.83953 C 0.07482 0.90127 0.47343 0.41988 0.42065 0.37225 C 0.36753 0.32439 -0.30591 0.59444 -0.31268 0.55421 C -0.3198 0.51375 0.39982 0.18404 0.37933 0.12924 C 0.35867 0.07421 -0.40296 0.24231 -0.43646 0.22427 C -0.46997 0.20601 0.1052 0.05826 0.1776 0.0215 C 0.25017 -0.01527 0.02881 -0.13619 -7.22222E-6 -5.49133E-6 Z " pathEditMode="relative" ptsTypes="aaaaaaaa">
                                      <p:cBhvr>
                                        <p:cTn id="10" dur="5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0" grpId="1"/>
      <p:bldP spid="19462" grpId="0" animBg="1"/>
      <p:bldP spid="19463" grpId="0" animBg="1"/>
      <p:bldP spid="19466" grpId="0" animBg="1"/>
      <p:bldP spid="194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179388" y="260350"/>
            <a:ext cx="2233612" cy="790575"/>
          </a:xfrm>
          <a:prstGeom prst="rightArrow">
            <a:avLst>
              <a:gd name="adj1" fmla="val 50000"/>
              <a:gd name="adj2" fmla="val 70633"/>
            </a:avLst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79388" y="2565400"/>
            <a:ext cx="2233612" cy="790575"/>
          </a:xfrm>
          <a:prstGeom prst="rightArrow">
            <a:avLst>
              <a:gd name="adj1" fmla="val 50000"/>
              <a:gd name="adj2" fmla="val 70633"/>
            </a:avLst>
          </a:prstGeom>
          <a:gradFill rotWithShape="1">
            <a:gsLst>
              <a:gs pos="0">
                <a:srgbClr val="F95C3D"/>
              </a:gs>
              <a:gs pos="50000">
                <a:srgbClr val="48A8EA"/>
              </a:gs>
              <a:gs pos="100000">
                <a:srgbClr val="F95C3D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00338" y="188913"/>
            <a:ext cx="5832475" cy="915987"/>
          </a:xfrm>
          <a:prstGeom prst="rect">
            <a:avLst/>
          </a:prstGeom>
          <a:gradFill rotWithShape="1">
            <a:gsLst>
              <a:gs pos="0">
                <a:schemeClr val="accent1">
                  <a:alpha val="14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Arial" charset="0"/>
              </a:rPr>
              <a:t>Меню «Размер шрифта»</a:t>
            </a:r>
            <a:r>
              <a:rPr lang="ru-RU" dirty="0">
                <a:latin typeface="Arial" charset="0"/>
              </a:rPr>
              <a:t> - устанавливает размер шрифта (кегль) для всего текста или его выделенного участка</a:t>
            </a:r>
            <a:r>
              <a:rPr lang="ru-RU" dirty="0" smtClean="0">
                <a:latin typeface="Arial" charset="0"/>
              </a:rPr>
              <a:t>.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По стандарту выбираем 14</a:t>
            </a:r>
            <a:endParaRPr lang="ru-RU" dirty="0">
              <a:solidFill>
                <a:schemeClr val="bg1">
                  <a:lumMod val="95000"/>
                </a:schemeClr>
              </a:solidFill>
              <a:latin typeface="Arial" charset="0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11188" y="476250"/>
          <a:ext cx="10795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Точечный рисунок" r:id="rId3" imgW="476316" imgH="247685" progId="Paint.Picture">
                  <p:embed/>
                </p:oleObj>
              </mc:Choice>
              <mc:Fallback>
                <p:oleObj name="Точечный рисунок" r:id="rId3" imgW="476316" imgH="24768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76250"/>
                        <a:ext cx="1079500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611188" y="2781300"/>
          <a:ext cx="10160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Точечный рисунок" r:id="rId5" imgW="590476" imgH="181096" progId="Paint.Picture">
                  <p:embed/>
                </p:oleObj>
              </mc:Choice>
              <mc:Fallback>
                <p:oleObj name="Точечный рисунок" r:id="rId5" imgW="590476" imgH="18109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781300"/>
                        <a:ext cx="1016000" cy="31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627313" y="1341438"/>
            <a:ext cx="5975350" cy="28384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>
                  <a:alpha val="87941"/>
                </a:srgbClr>
              </a:gs>
              <a:gs pos="36000">
                <a:srgbClr val="FAC77D">
                  <a:alpha val="75880"/>
                </a:srgbClr>
              </a:gs>
              <a:gs pos="61000">
                <a:srgbClr val="FBA97D">
                  <a:alpha val="59130"/>
                </a:srgbClr>
              </a:gs>
              <a:gs pos="82001">
                <a:srgbClr val="FBD49C">
                  <a:alpha val="45059"/>
                </a:srgbClr>
              </a:gs>
              <a:gs pos="100000">
                <a:srgbClr val="FEE7F2">
                  <a:alpha val="33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latin typeface="Arial" charset="0"/>
              </a:rPr>
              <a:t>Три следующих значка определяют 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начертание 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шрифта, соответственно 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полужирное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,</a:t>
            </a:r>
            <a:r>
              <a:rPr lang="ru-RU" i="1" dirty="0">
                <a:solidFill>
                  <a:srgbClr val="000000"/>
                </a:solidFill>
                <a:latin typeface="Arial" charset="0"/>
              </a:rPr>
              <a:t> курсивное 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(наклонное) и </a:t>
            </a:r>
            <a:r>
              <a:rPr lang="ru-RU" u="sng" dirty="0">
                <a:solidFill>
                  <a:srgbClr val="000000"/>
                </a:solidFill>
                <a:latin typeface="Arial" charset="0"/>
              </a:rPr>
              <a:t>подчеркнутое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. При определении начертания шрифта можно оперировать разными комбинациями этих параметров, получая, например, полужирный курсивный синий шрифт или подчеркнутый красный. После нажатия кнопки она как бы «утапливается» в панель: повторное нажатие на нее позволяет снять параметр  начертания с выделенного участка текста.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179388" y="4868863"/>
            <a:ext cx="2233612" cy="865187"/>
          </a:xfrm>
          <a:prstGeom prst="rightArrow">
            <a:avLst>
              <a:gd name="adj1" fmla="val 50000"/>
              <a:gd name="adj2" fmla="val 64541"/>
            </a:avLst>
          </a:prstGeom>
          <a:gradFill rotWithShape="1">
            <a:gsLst>
              <a:gs pos="0">
                <a:schemeClr val="bg1"/>
              </a:gs>
              <a:gs pos="50000">
                <a:srgbClr val="E22FEB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250825" y="5084763"/>
          <a:ext cx="151288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Точечный рисунок" r:id="rId7" imgW="838095" imgH="237969" progId="Paint.Picture">
                  <p:embed/>
                </p:oleObj>
              </mc:Choice>
              <mc:Fallback>
                <p:oleObj name="Точечный рисунок" r:id="rId7" imgW="838095" imgH="23796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084763"/>
                        <a:ext cx="1512888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2700338" y="4724400"/>
            <a:ext cx="5759450" cy="92333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12500">
                <a:srgbClr val="21D6E0">
                  <a:alpha val="80000"/>
                </a:srgbClr>
              </a:gs>
              <a:gs pos="37500">
                <a:srgbClr val="0087E6">
                  <a:alpha val="40000"/>
                </a:srgbClr>
              </a:gs>
              <a:gs pos="50000">
                <a:srgbClr val="005CBF">
                  <a:alpha val="20000"/>
                </a:srgbClr>
              </a:gs>
              <a:gs pos="62500">
                <a:srgbClr val="0087E6">
                  <a:alpha val="40000"/>
                </a:srgbClr>
              </a:gs>
              <a:gs pos="87500">
                <a:srgbClr val="21D6E0">
                  <a:alpha val="80000"/>
                </a:srgbClr>
              </a:gs>
              <a:gs pos="100000">
                <a:srgbClr val="03D4A8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</a:rPr>
              <a:t>Значки быстрого </a:t>
            </a:r>
            <a:r>
              <a:rPr lang="ru-RU" b="1" dirty="0">
                <a:latin typeface="Arial" charset="0"/>
              </a:rPr>
              <a:t>форматирования</a:t>
            </a:r>
            <a:r>
              <a:rPr lang="ru-RU" dirty="0">
                <a:latin typeface="Arial" charset="0"/>
              </a:rPr>
              <a:t> выделенного участка текста – выравнивание по левому краю, по центру, по правому краю и </a:t>
            </a:r>
            <a:r>
              <a:rPr lang="ru-RU" dirty="0" smtClean="0">
                <a:latin typeface="Arial" charset="0"/>
              </a:rPr>
              <a:t>по ширине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02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65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E22FEB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29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790"/>
                            </p:stCondLst>
                            <p:childTnLst>
                              <p:par>
                                <p:cTn id="6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  <p:bldP spid="20489" grpId="0" animBg="1"/>
      <p:bldP spid="20490" grpId="0" animBg="1"/>
      <p:bldP spid="2049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165</TotalTime>
  <Words>604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Воздушный поток</vt:lpstr>
      <vt:lpstr>Точечный рисунок</vt:lpstr>
      <vt:lpstr>ПРОЕКТ ПО ИКТ</vt:lpstr>
      <vt:lpstr>Цель проекта</vt:lpstr>
      <vt:lpstr>Задачи проекта</vt:lpstr>
      <vt:lpstr>МНОГОФУНКЦИОНАЛЬНЫЙ ТЕКСТОВЫЙ ПРОЦЕССОР Microsoft Office Word </vt:lpstr>
      <vt:lpstr>Практическое использование программы</vt:lpstr>
      <vt:lpstr>Презентация PowerPoint</vt:lpstr>
      <vt:lpstr>Текстовое меню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Форматирование 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ИКТ</dc:title>
  <dc:creator>9</dc:creator>
  <cp:lastModifiedBy>9</cp:lastModifiedBy>
  <cp:revision>21</cp:revision>
  <dcterms:created xsi:type="dcterms:W3CDTF">2017-02-20T01:20:27Z</dcterms:created>
  <dcterms:modified xsi:type="dcterms:W3CDTF">2017-02-20T04:22:05Z</dcterms:modified>
</cp:coreProperties>
</file>