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81" r:id="rId22"/>
    <p:sldId id="280" r:id="rId23"/>
    <p:sldId id="282" r:id="rId24"/>
    <p:sldId id="283" r:id="rId25"/>
    <p:sldId id="284" r:id="rId26"/>
    <p:sldId id="285" r:id="rId27"/>
    <p:sldId id="269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-250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C0FE5-E315-49D8-AE7E-C4A9B6F1BC42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170E9-E16A-4817-AC0B-6EC037B29D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C144F-DB9C-4E87-B37D-E87220EA2032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29A16-2932-4725-BA11-AD2F4E3BDE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38C22-5062-4AEF-AA3A-0F3349F79DBC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A4D7A-1215-47E6-9AF4-670785D859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39571-C52B-4440-B838-F1105A826A69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B8839-F885-48DD-B855-E722969D2E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EB40DC-CEBC-4919-AD0E-C8DF1FB20A09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E35C6-F0DB-483C-B7FE-FCEBB7BE95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3673C-97FA-4DB4-B8B3-83B9A61F67BC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13FB8-961B-4D50-87E9-0E29BF874F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6C889-3941-4FB0-9495-944F89F71530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EB386-80BA-4AB5-8970-B7C76A77AF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135FB-5D7E-4C32-8CEB-EE67F9451157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9D55D-E218-47FF-8954-062352D38F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325D6-97EF-4749-BEC2-E27CAB66F780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0C353-57D7-45EE-BF10-EC11A40CE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A67E5-96C3-4956-A928-CEDE58C7BFE7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E3BA6-47E1-4B1A-B83B-941A4E29DF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2C5A5-F788-48E5-A43F-015D6950163E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0B5BC-B7BF-4794-BEAD-389468D0EF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6091C58-D777-44F9-A0AE-6881C008B783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FF4BB67-9840-405D-94AD-2CE5EC8187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95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yandsearch?fp=0&amp;img_url=http://img.sotmarket.ru/standart/img/detskie_tovary/sportivnye_tovary/detskie_myachi/mjachi_cheboksary/f03_mjachi_cheboksary_d125_14007.png&amp;iorient=&amp;ih=&amp;icolor=&amp;site=&amp;text=%D0%BC%D1%8F%D1%87%20%D0%BA%D0%B0%D1%80%D1%82%D0%B8%D0%BD%D0%BA%D0%B8%20%D0%B4%D0%BB%D1%8F%20%D0%B4%D0%B5%D1%82%D0%B5%D0%B9&amp;iw=&amp;wp=&amp;pos=5&amp;recent=&amp;type=&amp;isize=&amp;rpt=simage&amp;itype=&amp;nojs=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stol-podarkov.ru/components/com_virtuemart/shop_image/product/1348753939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hyperlink" Target="http://images.yandex.ru/yandsearch?fp=0&amp;img_url=http://08.od.ua/cache/0/7/d/a/cea159936673951477de85113a3a.jpg&amp;iorient=&amp;ih=&amp;icolor=&amp;site=&amp;text=%D0%BA%D1%80%D0%B5%D1%81%D0%BB%D0%BE&amp;iw=&amp;wp=&amp;pos=12&amp;recent=&amp;type=&amp;isize=&amp;rpt=simage&amp;itype=&amp;noj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fp=0&amp;img_url=http://www.1md.ru/foto/www.1md.ru60812282012-02-13-11.jpg&amp;iorient=&amp;ih=&amp;icolor=&amp;site=&amp;text=%D1%81%D1%82%D1%83%D0%BB&amp;iw=&amp;wp=&amp;pos=2&amp;recent=&amp;type=&amp;isize=&amp;rpt=simage&amp;itype=&amp;nojs=1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://images.yandex.ru/yandsearch?fp=0&amp;img_url=http://cs309930.userapi.com/v309930273/72df/3es0wayQL3A.jpg&amp;iorient=&amp;ih=&amp;icolor=&amp;site=&amp;text=%D1%82%D0%B0%D0%B1%D1%83%D1%80%D0%B5%D1%82&amp;iw=&amp;wp=&amp;pos=0&amp;recent=&amp;type=&amp;isize=&amp;rpt=simage&amp;itype=&amp;nojs=1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fp=0&amp;img_url=http://www.babyprince.ru/dbpics/34985.JPG&amp;iorient=&amp;ih=&amp;icolor=&amp;site=&amp;text=%D0%BF%D0%BB%D0%B0%D1%82%D1%8C%D0%B5%20%D0%BA%D1%83%D0%BA%D0%BB%D1%8B&amp;iw=&amp;wp=&amp;pos=15&amp;recent=&amp;type=&amp;isize=&amp;rpt=simage&amp;itype=&amp;nojs=1" TargetMode="External"/><Relationship Id="rId3" Type="http://schemas.openxmlformats.org/officeDocument/2006/relationships/image" Target="../media/image10.jpeg"/><Relationship Id="rId7" Type="http://schemas.openxmlformats.org/officeDocument/2006/relationships/image" Target="../media/image12.jpeg"/><Relationship Id="rId2" Type="http://schemas.openxmlformats.org/officeDocument/2006/relationships/hyperlink" Target="http://fs103.jpe.ru/1114/2336127_823bba7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fp=0&amp;img_url=http://static.vsemayki.ru/catalog_img/117881/main_sign.png&amp;iorient=&amp;ih=&amp;icolor=&amp;site=&amp;text=%D1%87%D0%B0%D1%81%D1%8B&amp;iw=&amp;wp=&amp;pos=8&amp;recent=&amp;type=&amp;isize=&amp;rpt=simage&amp;itype=&amp;nojs=1" TargetMode="External"/><Relationship Id="rId11" Type="http://schemas.openxmlformats.org/officeDocument/2006/relationships/image" Target="../media/image14.jpeg"/><Relationship Id="rId5" Type="http://schemas.openxmlformats.org/officeDocument/2006/relationships/image" Target="../media/image11.jpeg"/><Relationship Id="rId10" Type="http://schemas.openxmlformats.org/officeDocument/2006/relationships/hyperlink" Target="http://s008.radikal.ru/i306/1208/ef/82184637f10f.jpg" TargetMode="External"/><Relationship Id="rId4" Type="http://schemas.openxmlformats.org/officeDocument/2006/relationships/hyperlink" Target="http://www.srecica.com/wp-content/uploads/2009/04/korat2eb3.jpg" TargetMode="External"/><Relationship Id="rId9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21region.org/uploads/posts/2010-11/1290930508_6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img0.liveinternet.ru/images/attach/c/5/85/404/85404274_a8.jpg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igralkino.ru/pictures/1994b_2.jpg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images.yandex.ru/yandsearch?fp=0&amp;img_url=http://www.sunhome.ru/UsersGallery/Cards/43/15234640.jpg&amp;iorient=&amp;ih=&amp;icolor=&amp;site=&amp;text=%D0%B2%D0%BE%D0%BB%D1%88%D0%B5%D0%B1%D0%BD%D0%B8%D0%BA&amp;iw=&amp;wp=&amp;pos=4&amp;recent=&amp;type=&amp;isize=&amp;rpt=simage&amp;itype=&amp;nojs=1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images.yandex.ru/yandsearch?fp=0&amp;img_url=http://img-fotki.yandex.ru/get/6203/153292660.1d6/0_701dc_f2c8d7bf_XL&amp;iorient=&amp;ih=&amp;icolor=&amp;site=&amp;text=%D0%BC%D0%B0%D1%82%D0%B5%D0%BC%D0%B0%D1%82%D0%B8%D0%BA&amp;iw=&amp;wp=&amp;pos=6&amp;recent=&amp;type=&amp;isize=&amp;rpt=simage&amp;itype=&amp;nojs=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3.jpeg"/><Relationship Id="rId2" Type="http://schemas.openxmlformats.org/officeDocument/2006/relationships/hyperlink" Target="http://images.yandex.ru/yandsearch?fp=0&amp;img_url=http://cs323516.userapi.com/v323516875/2920/_cN_NklmDF0.jpg&amp;iorient=&amp;ih=&amp;icolor=&amp;site=&amp;text=%D0%B7%D0%B5%D0%BB%D1%91%D0%BD%D0%BE%D0%B5%20%D1%8F%D0%B1%D0%BB%D0%BE%D0%BA%D0%BE%20%D1%84%D0%BE%D1%82%D0%BE&amp;iw=&amp;wp=&amp;pos=22&amp;recent=&amp;type=&amp;isize=&amp;rpt=simage&amp;itype=&amp;noj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fp=0&amp;img_url=http://www.sxc.hu/assets/182930/1829296167/green-tree-frog-573819-s.jpg&amp;iorient=&amp;ih=&amp;icolor=&amp;site=&amp;text=%D0%B7%D0%B5%D0%BB%D1%91%D0%BD%D0%B0%D1%8F%20%D0%BB%D1%8F%D0%B3%D1%83%D1%88%D0%BA%D0%B0%20%D1%84%D0%BE%D1%82%D0%BE&amp;iw=&amp;wp=&amp;pos=27&amp;recent=&amp;type=&amp;isize=&amp;rpt=simage&amp;itype=&amp;nojs=1" TargetMode="External"/><Relationship Id="rId5" Type="http://schemas.openxmlformats.org/officeDocument/2006/relationships/image" Target="../media/image22.jpeg"/><Relationship Id="rId4" Type="http://schemas.openxmlformats.org/officeDocument/2006/relationships/hyperlink" Target="http://images.yandex.ru/yandsearch?fp=1&amp;img_url=http://storage2.pressfoto.ru/2012.08/14578738186a83d4355630fae695ce3207723fd1674_b.jpg&amp;iorient=&amp;ih=&amp;icolor=&amp;p=1&amp;site=&amp;text=%D0%B7%D0%B5%D0%BB%D1%91%D0%BD%D1%8B%D0%B5%20%D1%8F%D0%B3%D0%BE%D0%B4%D1%8B&amp;iw=&amp;wp=&amp;pos=46&amp;recent=&amp;type=&amp;isize=&amp;rpt=simage&amp;itype=&amp;nojs=1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images.yandex.ru/yandsearch?fp=0&amp;img_url=http://www.anglaisfacile.com/cgi2/myexam/images2/27453.jpg&amp;iorient=&amp;ih=&amp;icolor=&amp;site=&amp;text=%D0%B3%D0%BD%D0%BE%D0%BC&amp;iw=&amp;wp=&amp;pos=1&amp;recent=&amp;type=&amp;isize=&amp;rpt=simage&amp;itype=&amp;nojs=1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skupiknigi.ru/multimedia/books_covers/1004779387.jpg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images.yandex.ru/yandsearch?fp=0&amp;img_url=http%3A%2F%2Fwww.lajme.gen.al%2Fphotos%2F13%2F07%2Fanemia-si-pasoje-e-mungeses-se-hekurit-shenjat-dhe-trajtimi.jpg&amp;iorient=&amp;ih=&amp;nojs=1&amp;icolor=&amp;site=&amp;text=%D1%81%D0%BB%D0%B8%D0%B2%D0%BE%D0%B2%D1%8B%D0%B9%20%D1%81%D0%BE%D0%BA&amp;iw=&amp;wp=&amp;pos=6&amp;recent=&amp;type=&amp;isize=&amp;rpt=simage&amp;itype=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forum.na-svyazi.ru/uploads/509/post-21443-1347509914.jpg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trucksale.ru/upload/catalog/images/1110/thumb1024x768w_3a626.jpg" TargetMode="External"/><Relationship Id="rId3" Type="http://schemas.openxmlformats.org/officeDocument/2006/relationships/image" Target="../media/image28.jpeg"/><Relationship Id="rId7" Type="http://schemas.openxmlformats.org/officeDocument/2006/relationships/image" Target="../media/image30.jpeg"/><Relationship Id="rId2" Type="http://schemas.openxmlformats.org/officeDocument/2006/relationships/hyperlink" Target="http://images.yandex.ru/yandsearch?fp=0&amp;img_url=http://pics.mobilluck.com.ua/photo/concrete_mixers/bragadir/Brigadir_140_l_600Vt_104953_166606.jpg&amp;iorient=&amp;ih=&amp;icolor=&amp;site=&amp;text=%D0%B1%D0%B5%D1%82%D0%BE%D0%BD%D0%BE%D0%BC%D0%B5%D1%88%D0%B0%D0%BB%D0%BA%D0%B0&amp;iw=&amp;wp=&amp;pos=1&amp;recent=&amp;type=&amp;isize=&amp;rpt=simage&amp;itype=&amp;noj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fp=0&amp;img_url=http://cs11049.userapi.com/u162917787/-14/x_43907715.jpg&amp;iorient=&amp;ih=&amp;icolor=&amp;site=&amp;text=%D1%81%D0%B0%D0%BC%D0%BE%D0%BA%D0%B0%D1%82&amp;iw=&amp;wp=&amp;pos=4&amp;recent=&amp;type=&amp;isize=&amp;rpt=simage&amp;itype=&amp;nojs=1" TargetMode="External"/><Relationship Id="rId5" Type="http://schemas.openxmlformats.org/officeDocument/2006/relationships/image" Target="../media/image29.jpeg"/><Relationship Id="rId4" Type="http://schemas.openxmlformats.org/officeDocument/2006/relationships/hyperlink" Target="http://images.yandex.ru/yandsearch?fp=0&amp;img_url=http://is.mixmarket.biz/images/of/15261/8198611.jpg&amp;iorient=&amp;ih=&amp;icolor=&amp;site=&amp;text=%D0%BC%D1%8F%D1%81%D0%BE%D1%80%D1%83%D0%B1%D0%BA%D0%B0&amp;iw=&amp;wp=&amp;pos=29&amp;recent=&amp;type=&amp;isize=&amp;rpt=simage&amp;itype=&amp;nojs=1" TargetMode="External"/><Relationship Id="rId9" Type="http://schemas.openxmlformats.org/officeDocument/2006/relationships/image" Target="../media/image31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img0.liveinternet.ru/images/attach/c/0/63/136/63136665_5f8350820dd8.pn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open.az/uploads/posts/2010-09/thumbs/1285562221_618266_6465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1947" y="1517073"/>
            <a:ext cx="8346332" cy="214074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 sz="6600"/>
              <a:t/>
            </a:r>
            <a:br>
              <a:rPr lang="ru-RU" sz="6600"/>
            </a:br>
            <a:r>
              <a:rPr lang="ru-RU" sz="6600" smtClean="0"/>
              <a:t>«Раз – словечко, два - словечко» </a:t>
            </a:r>
            <a:endParaRPr lang="ru-RU" sz="660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3375" y="4506913"/>
            <a:ext cx="8356600" cy="568325"/>
          </a:xfrm>
        </p:spPr>
        <p:txBody>
          <a:bodyPr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40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развитие лексико-грамматического строя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454650" y="5565775"/>
            <a:ext cx="3419475" cy="92233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Разработка учителя-логопеда </a:t>
            </a:r>
            <a:br>
              <a:rPr lang="ru-RU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МБДОУ №257 г.Красноярска </a:t>
            </a:r>
            <a:br>
              <a:rPr lang="ru-RU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Арефьевой З.А.</a:t>
            </a: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«Раз словечко, два словечко…»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71975"/>
          </a:xfrm>
        </p:spPr>
        <p:txBody>
          <a:bodyPr>
            <a:normAutofit fontScale="77500" lnSpcReduction="20000"/>
          </a:bodyPr>
          <a:lstStyle/>
          <a:p>
            <a:pPr marL="0" indent="0" algn="just" eaLnBrk="1" fontAlgn="auto" hangingPunct="1">
              <a:lnSpc>
                <a:spcPct val="134000"/>
              </a:lnSpc>
              <a:spcBef>
                <a:spcPts val="12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Участники игры поочерёдно называют слова, обозначающие предметы, находящиеся в поле зрения игроков (</a:t>
            </a:r>
            <a:r>
              <a:rPr lang="ru-RU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шкаф, пол, окно, занавеска, люстра, кошка</a:t>
            </a:r>
            <a:r>
              <a:rPr lang="ru-RU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….)</a:t>
            </a:r>
          </a:p>
          <a:p>
            <a:pPr marL="0" indent="0" algn="just" eaLnBrk="1" fontAlgn="auto" hangingPunct="1">
              <a:lnSpc>
                <a:spcPct val="134000"/>
              </a:lnSpc>
              <a:spcBef>
                <a:spcPts val="12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Постепенно можно усложнять игру, предлагая называть предметы, начинающиеся на определённый звук, и исключая зрительную опору (т.е. называем любые предметы, а не только те, что находятся в поле зрения, например на звук К – </a:t>
            </a:r>
            <a:r>
              <a:rPr lang="ru-RU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конфета, кактус, костюм, календарь</a:t>
            </a:r>
            <a:r>
              <a:rPr lang="ru-RU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…) </a:t>
            </a:r>
          </a:p>
          <a:p>
            <a:pPr marL="0" indent="0" algn="just" eaLnBrk="1" fontAlgn="auto" hangingPunct="1">
              <a:lnSpc>
                <a:spcPct val="134000"/>
              </a:lnSpc>
              <a:spcBef>
                <a:spcPts val="12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Ещё вариант – называть только живые или наоборот, неживые предметы</a:t>
            </a: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«Я знаю 5 имён…»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850" y="1955800"/>
            <a:ext cx="8531225" cy="4699000"/>
          </a:xfrm>
        </p:spPr>
        <p:txBody>
          <a:bodyPr>
            <a:noAutofit/>
          </a:bodyPr>
          <a:lstStyle/>
          <a:p>
            <a:pPr marL="0" indent="0" algn="just" eaLnBrk="1" fontAlgn="auto" hangingPunct="1">
              <a:lnSpc>
                <a:spcPct val="134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600" smtClean="0">
                <a:latin typeface="+mj-lt"/>
              </a:rPr>
              <a:t>Конечно, число может быть любым – чем старше ребёнок и чем выше уровень его речевого развития, тем большее количество слов на определённую лексическую тему нужно назвать. Обобщающие слова (темы) могут быть разные: от банальных овощей – фруктов - мебели до названий цветов, профессий, явлений природы, пород собак, марок машин или имён фей-Винкс. Темы нужно предлагать по очереди, обязательно включать те, которые интересуют ребёнка. </a:t>
            </a:r>
          </a:p>
          <a:p>
            <a:pPr marL="0" indent="0" eaLnBrk="1" fontAlgn="auto" hangingPunct="1">
              <a:lnSpc>
                <a:spcPct val="134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600" smtClean="0">
                <a:latin typeface="+mj-lt"/>
              </a:rPr>
              <a:t>Очень помогает в таких играх кубик с точками – его нужно бросать, </a:t>
            </a:r>
            <a:br>
              <a:rPr lang="ru-RU" sz="1600" smtClean="0">
                <a:latin typeface="+mj-lt"/>
              </a:rPr>
            </a:br>
            <a:r>
              <a:rPr lang="ru-RU" sz="1600" smtClean="0">
                <a:latin typeface="+mj-lt"/>
              </a:rPr>
              <a:t>чтобы узнать количество слов, которые нужно вспомнить. </a:t>
            </a:r>
            <a:br>
              <a:rPr lang="ru-RU" sz="1600" smtClean="0">
                <a:latin typeface="+mj-lt"/>
              </a:rPr>
            </a:br>
            <a:r>
              <a:rPr lang="ru-RU" sz="1600" smtClean="0">
                <a:latin typeface="+mj-lt"/>
              </a:rPr>
              <a:t>Элемент случайности добавляет азарта. Точно так же можно раскручивать </a:t>
            </a:r>
            <a:br>
              <a:rPr lang="ru-RU" sz="1600" smtClean="0">
                <a:latin typeface="+mj-lt"/>
              </a:rPr>
            </a:br>
            <a:r>
              <a:rPr lang="ru-RU" sz="1600" smtClean="0">
                <a:latin typeface="+mj-lt"/>
              </a:rPr>
              <a:t>волчок – он укажет на нужную цифру или поможет выбрать тему.</a:t>
            </a:r>
          </a:p>
          <a:p>
            <a:pPr marL="0" indent="0" algn="just" eaLnBrk="1" fontAlgn="auto" hangingPunct="1">
              <a:lnSpc>
                <a:spcPct val="134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600" smtClean="0">
                <a:latin typeface="+mj-lt"/>
              </a:rPr>
              <a:t>Вместо мячика можно использовать воздушный шар, машинку (катать друг другу), можно загибать пальчики, рисовать и зачёркивать кружочки, выдавать конфетки-драже за каждое слово – всё, что заинтересует малыша и поможет сделать игру действительно игрой, а не скучным занятием.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1800">
              <a:latin typeface="+mj-lt"/>
            </a:endParaRPr>
          </a:p>
        </p:txBody>
      </p:sp>
      <p:pic>
        <p:nvPicPr>
          <p:cNvPr id="13316" name="Рисунок 3" descr="http://im1-tub-ru.yandex.net/i?id=84552646-51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l="7225" t="3604" r="3583" b="4504"/>
          <a:stretch>
            <a:fillRect/>
          </a:stretch>
        </p:blipFill>
        <p:spPr bwMode="auto">
          <a:xfrm>
            <a:off x="487363" y="700088"/>
            <a:ext cx="12715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93875" y="1252538"/>
            <a:ext cx="7026275" cy="7159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34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>
                <a:latin typeface="+mj-lt"/>
              </a:rPr>
              <a:t>Известная с детства игра с мячом направлена на закрепление и конкретизацию обобщающих понятий. </a:t>
            </a:r>
          </a:p>
        </p:txBody>
      </p:sp>
      <p:pic>
        <p:nvPicPr>
          <p:cNvPr id="13318" name="Рисунок 5" descr="http://stol-podarkov.ru/components/com_virtuemart/shop_image/product/1348753939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 l="18327" t="23053" r="21967" b="26791"/>
          <a:stretch>
            <a:fillRect/>
          </a:stretch>
        </p:blipFill>
        <p:spPr bwMode="auto">
          <a:xfrm>
            <a:off x="7662863" y="4051300"/>
            <a:ext cx="1114425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«Загадки»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936875"/>
          </a:xfrm>
        </p:spPr>
        <p:txBody>
          <a:bodyPr>
            <a:normAutofit/>
          </a:bodyPr>
          <a:lstStyle/>
          <a:p>
            <a:pPr marL="0" indent="0" algn="ctr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Серьёзной проблемой для детей является незнание </a:t>
            </a:r>
            <a:br>
              <a:rPr lang="ru-RU" sz="2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названий частей предметов. </a:t>
            </a:r>
          </a:p>
          <a:p>
            <a:pPr marL="0" indent="0" algn="ctr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Помогут загадки, которые ребёнок сначала будет отгадывать, потом повторять их для папы или бабушки, </a:t>
            </a:r>
            <a:br>
              <a:rPr lang="ru-RU" sz="2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 затем и составлять сам. </a:t>
            </a:r>
          </a:p>
          <a:p>
            <a:pPr marL="0" indent="0" algn="ctr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8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0" indent="0" algn="ctr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Например: </a:t>
            </a:r>
            <a:r>
              <a:rPr lang="ru-RU" sz="20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ножки и сиденье – табурет; ножки, спинка и сиденье – стул; ножки, сиденье, спинка и подлокотники – кресло или диван.</a:t>
            </a:r>
            <a:endParaRPr lang="ru-RU"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1813" y="4652963"/>
            <a:ext cx="4746625" cy="157321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этой же игре можно поговорить и о многозначности слов в русском языке.</a:t>
            </a:r>
          </a:p>
          <a:p>
            <a:pPr algn="ctr" fontAlgn="auto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00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Спинка есть у стула, дивана, </a:t>
            </a:r>
            <a:br>
              <a:rPr lang="ru-RU" sz="200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 ещё у тебя, и у кошки тоже… </a:t>
            </a:r>
            <a:endParaRPr lang="ru-RU"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4341" name="Рисунок 4" descr="http://im6-tub-ru.yandex.net/i?id=172930483-1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35688" y="4838700"/>
            <a:ext cx="1131887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Рисунок 5" descr="http://im7-tub-ru.yandex.net/i?id=131438640-32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 l="6503" t="5405" r="11497"/>
          <a:stretch>
            <a:fillRect/>
          </a:stretch>
        </p:blipFill>
        <p:spPr bwMode="auto">
          <a:xfrm>
            <a:off x="7240588" y="5210175"/>
            <a:ext cx="611187" cy="76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Рисунок 6" descr="http://im7-tub-ru.yandex.net/i?id=450917737-71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 l="22537" r="26315"/>
          <a:stretch>
            <a:fillRect/>
          </a:stretch>
        </p:blipFill>
        <p:spPr bwMode="auto">
          <a:xfrm>
            <a:off x="7842250" y="4543425"/>
            <a:ext cx="72866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«Что делает?»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901950"/>
          </a:xfrm>
        </p:spPr>
        <p:txBody>
          <a:bodyPr>
            <a:normAutofit/>
          </a:bodyPr>
          <a:lstStyle/>
          <a:p>
            <a:pPr marL="0" indent="0" algn="ctr" eaLnBrk="1" fontAlgn="auto" hangingPunct="1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Перейдём к  глаголам – словам, обозначающим действия. </a:t>
            </a:r>
          </a:p>
          <a:p>
            <a:pPr marL="0" indent="0" algn="ctr" eaLnBrk="1" fontAlgn="auto" hangingPunct="1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Здесь полезен приём подбирания действий к определённому слову. Например, </a:t>
            </a:r>
            <a:r>
              <a:rPr lang="ru-RU" sz="18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кто больше скажет, что делает солнышко?</a:t>
            </a:r>
            <a:r>
              <a:rPr lang="ru-RU" sz="1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</a:p>
          <a:p>
            <a:pPr marL="0" indent="0" eaLnBrk="1" fontAlgn="auto" hangingPunct="1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</a:t>
            </a:r>
            <a:r>
              <a:rPr lang="ru-RU" sz="18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светит, греет, печёт, сияет, сверкает, восходит, </a:t>
            </a:r>
            <a:br>
              <a:rPr lang="ru-RU" sz="18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8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заходит, прячется, появляется, слепит, ласкает…</a:t>
            </a:r>
            <a:r>
              <a:rPr lang="ru-RU" sz="1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) </a:t>
            </a:r>
          </a:p>
          <a:p>
            <a:pPr marL="0" indent="0" eaLnBrk="1" fontAlgn="auto" hangingPunct="1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Если при этом на каждое названное слово вы будете </a:t>
            </a:r>
            <a:br>
              <a:rPr lang="ru-RU" sz="1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дорисовывать солнышку лучик – </a:t>
            </a:r>
            <a:br>
              <a:rPr lang="ru-RU" sz="1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малыш увидит результат собственных усилий. </a:t>
            </a:r>
            <a:endParaRPr lang="ru-RU" sz="1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5364" name="Рисунок 45" descr="http://fs103.jpe.ru/1114/2336127_823bba7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l="44685"/>
          <a:stretch>
            <a:fillRect/>
          </a:stretch>
        </p:blipFill>
        <p:spPr bwMode="auto">
          <a:xfrm>
            <a:off x="501650" y="4987925"/>
            <a:ext cx="666750" cy="74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49" descr="http://www.srecica.com/wp-content/uploads/2009/04/korat2eb3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lum bright="10000"/>
          </a:blip>
          <a:srcRect/>
          <a:stretch>
            <a:fillRect/>
          </a:stretch>
        </p:blipFill>
        <p:spPr bwMode="auto">
          <a:xfrm>
            <a:off x="1289050" y="5740400"/>
            <a:ext cx="725488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Рисунок 53" descr="http://im3-tub-ru.yandex.net/i?id=102690266-13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06613" y="5081588"/>
            <a:ext cx="809625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Рисунок 56" descr="http://im2-tub-ru.yandex.net/i?id=148737111-15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005138" y="5743575"/>
            <a:ext cx="804862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068763" y="4554538"/>
            <a:ext cx="4572000" cy="2108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Глаголы в русском языке тоже многозначны, поэтому не забываем поиграть в игру с обратным принципом – к слову-действию подбираются слова-предметы. </a:t>
            </a:r>
          </a:p>
          <a:p>
            <a:pPr algn="ctr">
              <a:spcBef>
                <a:spcPts val="600"/>
              </a:spcBef>
              <a:defRPr/>
            </a:pPr>
            <a:r>
              <a:rPr lang="ru-RU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Идёт – человек, цапля, дождь, время, платье к лицу….</a:t>
            </a:r>
            <a:r>
              <a: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lang="ru-RU" sz="2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70" name="Рисунок 10" descr="http://s008.radikal.ru/i306/1208/ef/82184637f10f.jpg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635750" y="2738438"/>
            <a:ext cx="1706563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«Какой? Какая? Какое?»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4000" y="1392238"/>
            <a:ext cx="8432800" cy="2497137"/>
          </a:xfrm>
        </p:spPr>
        <p:txBody>
          <a:bodyPr>
            <a:normAutofit lnSpcReduction="10000"/>
          </a:bodyPr>
          <a:lstStyle/>
          <a:p>
            <a:pPr marL="0" indent="0" algn="ctr" eaLnBrk="1" fontAlgn="auto" hangingPunct="1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Со словами-признаками играем точно так же,</a:t>
            </a:r>
            <a:br>
              <a:rPr lang="ru-RU" sz="1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подбирая слова-определения к предмету и визуализируя результат. </a:t>
            </a:r>
          </a:p>
          <a:p>
            <a:pPr marL="0" indent="0" algn="ctr" eaLnBrk="1" fontAlgn="auto" hangingPunct="1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Листья (какие?) – зелёные, красные, жёлтые, разноцветные, осенние, опадающие, сухие, вянущие, маленькие</a:t>
            </a:r>
            <a:r>
              <a:rPr lang="ru-RU" sz="1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…</a:t>
            </a:r>
          </a:p>
          <a:p>
            <a:pPr marL="0" indent="0" algn="ctr" eaLnBrk="1" fontAlgn="auto" hangingPunct="1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Не забываем про многозначность и переносное значение. </a:t>
            </a:r>
          </a:p>
          <a:p>
            <a:pPr marL="0" indent="0" algn="ctr" eaLnBrk="1" fontAlgn="auto" hangingPunct="1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Что может быть чистым? - огурец, пол, воздух, вода, совесть, правда…</a:t>
            </a:r>
          </a:p>
          <a:p>
            <a:pPr marL="0" indent="0" algn="ctr" eaLnBrk="1" fontAlgn="auto" hangingPunct="1">
              <a:lnSpc>
                <a:spcPct val="114000"/>
              </a:lnSpc>
              <a:spcBef>
                <a:spcPts val="12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Полезным будет попробовать привязать признаки к органам чувств. </a:t>
            </a:r>
          </a:p>
          <a:p>
            <a:pPr marL="0" indent="0" algn="ctr" eaLnBrk="1" fontAlgn="auto" hangingPunct="1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1800" smtClean="0">
              <a:latin typeface="+mj-lt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1800">
              <a:latin typeface="+mj-lt"/>
            </a:endParaRPr>
          </a:p>
        </p:txBody>
      </p:sp>
      <p:sp>
        <p:nvSpPr>
          <p:cNvPr id="1638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16389" name="Рисунок 59" descr="http://21region.org/uploads/posts/2010-11/1290930508_6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78713" y="4329113"/>
            <a:ext cx="1441450" cy="138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643063" y="3843338"/>
            <a:ext cx="5637212" cy="28495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4000"/>
              </a:lnSpc>
              <a:spcBef>
                <a:spcPts val="600"/>
              </a:spcBef>
              <a:defRPr/>
            </a:pPr>
            <a:r>
              <a:rPr lang="ru-RU" i="1" spc="-4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Что нам могут сказать о предметах наши ручки? </a:t>
            </a:r>
            <a:r>
              <a:rPr lang="ru-RU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(твёрдый - мягкий, гладкий - шершавый, лёгкий - тяжёлый, холодный - тёплый, пушистый - колючий, большой - маленький….) </a:t>
            </a:r>
          </a:p>
          <a:p>
            <a:pPr algn="ctr">
              <a:lnSpc>
                <a:spcPct val="114000"/>
              </a:lnSpc>
              <a:spcBef>
                <a:spcPts val="600"/>
              </a:spcBef>
              <a:defRPr/>
            </a:pPr>
            <a:r>
              <a:rPr lang="ru-RU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А наш язычок? </a:t>
            </a:r>
            <a:br>
              <a:rPr lang="ru-RU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ru-RU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(вкусный, горький – сладкий – кислый - солёный)</a:t>
            </a:r>
          </a:p>
          <a:p>
            <a:pPr algn="ctr">
              <a:lnSpc>
                <a:spcPct val="114000"/>
              </a:lnSpc>
              <a:spcBef>
                <a:spcPts val="600"/>
              </a:spcBef>
              <a:defRPr/>
            </a:pPr>
            <a:r>
              <a:rPr lang="ru-RU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Ушки? </a:t>
            </a:r>
          </a:p>
          <a:p>
            <a:pPr algn="ctr">
              <a:lnSpc>
                <a:spcPct val="114000"/>
              </a:lnSpc>
              <a:spcBef>
                <a:spcPts val="600"/>
              </a:spcBef>
              <a:defRPr/>
            </a:pPr>
            <a:r>
              <a:rPr lang="ru-RU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Глазки?</a:t>
            </a:r>
            <a:endParaRPr lang="ru-RU" sz="2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91" name="Рисунок 7" descr="развитие дыхани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663" y="4479925"/>
            <a:ext cx="1376362" cy="141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«Скажи наоборот»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235075"/>
          </a:xfrm>
        </p:spPr>
        <p:txBody>
          <a:bodyPr>
            <a:normAutofit/>
          </a:bodyPr>
          <a:lstStyle/>
          <a:p>
            <a:pPr marL="0" indent="0" algn="ctr" eaLnBrk="1" fontAlgn="auto" hangingPunct="1">
              <a:lnSpc>
                <a:spcPct val="124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Подбор слов-антонимов доступен ребёнку уже в возрасте 3-х лет. </a:t>
            </a:r>
          </a:p>
          <a:p>
            <a:pPr marL="0" indent="0" algn="ctr" eaLnBrk="1" fontAlgn="auto" hangingPunct="1">
              <a:lnSpc>
                <a:spcPct val="124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Чем старше ребёнок, тем сложнее слова надо предлагать ему для игры, не ограничиваясь банальными </a:t>
            </a:r>
            <a:r>
              <a:rPr lang="ru-RU" sz="18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большой - маленький</a:t>
            </a:r>
            <a:r>
              <a:rPr lang="ru-RU" sz="1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 </a:t>
            </a:r>
          </a:p>
        </p:txBody>
      </p:sp>
      <p:pic>
        <p:nvPicPr>
          <p:cNvPr id="17412" name="Рисунок 3" descr="http://img0.liveinternet.ru/images/attach/c/5/85/404/85404274_a8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l="4189" t="5035" r="4195" b="5721"/>
          <a:stretch>
            <a:fillRect/>
          </a:stretch>
        </p:blipFill>
        <p:spPr bwMode="auto">
          <a:xfrm>
            <a:off x="5961063" y="3543300"/>
            <a:ext cx="30099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3038" y="3208338"/>
            <a:ext cx="5580062" cy="27257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24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Обязательно используйте для тренировки глаголы </a:t>
            </a:r>
            <a:br>
              <a: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</a:t>
            </a:r>
            <a:r>
              <a:rPr lang="ru-RU" sz="160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ушёл – пришёл/вернулся, нашёл – потерял…</a:t>
            </a:r>
            <a:r>
              <a:rPr lang="ru-RU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), </a:t>
            </a:r>
            <a:r>
              <a: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наречия</a:t>
            </a:r>
            <a:br>
              <a: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1600" spc="-5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</a:t>
            </a:r>
            <a:r>
              <a:rPr lang="ru-RU" sz="1600" i="1" spc="-5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горячо – холодно, легко – трудно, прекрасно – ужасно…</a:t>
            </a:r>
            <a:r>
              <a:rPr lang="ru-RU" sz="1600" spc="-5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), </a:t>
            </a:r>
            <a:r>
              <a: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прилагательные </a:t>
            </a:r>
            <a:br>
              <a: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</a:t>
            </a:r>
            <a:r>
              <a:rPr lang="ru-RU" sz="160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здоровый – больной, ленивый - трудолюбивый…</a:t>
            </a:r>
            <a:r>
              <a:rPr lang="ru-RU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), </a:t>
            </a:r>
            <a:br>
              <a:rPr lang="ru-RU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существительные </a:t>
            </a:r>
            <a:br>
              <a: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</a:t>
            </a:r>
            <a:r>
              <a:rPr lang="ru-RU" sz="160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правда – ложь, польза – вред, пол - потолок…</a:t>
            </a:r>
            <a:r>
              <a:rPr lang="ru-RU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«Скажи по-другому»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3038" y="1878013"/>
            <a:ext cx="5661025" cy="4546600"/>
          </a:xfrm>
        </p:spPr>
        <p:txBody>
          <a:bodyPr>
            <a:normAutofit/>
          </a:bodyPr>
          <a:lstStyle/>
          <a:p>
            <a:pPr marL="0" indent="0" algn="ctr" eaLnBrk="1" fontAlgn="auto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отличие от антонимов, </a:t>
            </a:r>
            <a:br>
              <a:rPr lang="ru-RU" sz="2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подбор синонимов доставляет детям гораздо больше затруднений. </a:t>
            </a:r>
            <a:br>
              <a:rPr lang="ru-RU" sz="2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Поэтому учить этому надо целенаправленно. </a:t>
            </a:r>
          </a:p>
          <a:p>
            <a:pPr marL="0" indent="0" algn="ctr" eaLnBrk="1" fontAlgn="auto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sz="2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en-US" sz="2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Настроение у тебя хорошее, </a:t>
            </a:r>
            <a:br>
              <a:rPr lang="ru-RU" sz="20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 как ещё можно сказать? </a:t>
            </a:r>
          </a:p>
          <a:p>
            <a:pPr marL="0" indent="0" algn="ctr" eaLnBrk="1" fontAlgn="auto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– прекрасное, чудесное, замечател</a:t>
            </a:r>
            <a:r>
              <a:rPr lang="ru-RU" sz="2000" i="1" smtClean="0">
                <a:latin typeface="+mj-lt"/>
              </a:rPr>
              <a:t>ьное, превосходное, великолепное…</a:t>
            </a:r>
            <a:endParaRPr lang="ru-RU" sz="2000">
              <a:latin typeface="+mj-lt"/>
            </a:endParaRPr>
          </a:p>
        </p:txBody>
      </p:sp>
      <p:pic>
        <p:nvPicPr>
          <p:cNvPr id="18436" name="Рисунок 3" descr="http://www.igralkino.ru/pictures/1994b_2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8388" y="1724025"/>
            <a:ext cx="2717800" cy="482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22030" y="196770"/>
            <a:ext cx="8229600" cy="1585731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u="sng" smtClean="0"/>
              <a:t>Совершенствование грамматического строя.</a:t>
            </a:r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47700" y="2997200"/>
            <a:ext cx="7883525" cy="292893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Существуют две основные </a:t>
            </a:r>
            <a:br>
              <a:rPr lang="ru-RU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грамматические функции </a:t>
            </a:r>
            <a:br>
              <a:rPr lang="ru-RU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– словоизменения и словообразования.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Словоизменение</a:t>
            </a:r>
            <a:r>
              <a:rPr lang="ru-RU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– </a:t>
            </a:r>
            <a:br>
              <a:rPr lang="ru-RU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это изменение слов в роде, числе и падеже</a:t>
            </a:r>
            <a:r>
              <a:rPr lang="ru-RU" smtClean="0">
                <a:latin typeface="+mj-lt"/>
              </a:rPr>
              <a:t>.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«Один – много»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6088" y="1368425"/>
            <a:ext cx="8229600" cy="4710113"/>
          </a:xfrm>
        </p:spPr>
        <p:txBody>
          <a:bodyPr>
            <a:normAutofit fontScale="62500" lnSpcReduction="20000"/>
          </a:bodyPr>
          <a:lstStyle/>
          <a:p>
            <a:pPr marL="0" indent="0" algn="ctr" eaLnBrk="1" fontAlgn="auto" hangingPunct="1">
              <a:lnSpc>
                <a:spcPct val="134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Давай, ты будешь волшебником: я стану называть тебе один предмет, а ты превращай его во много таких же предметов</a:t>
            </a:r>
            <a:r>
              <a:rPr lang="ru-RU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 </a:t>
            </a:r>
          </a:p>
          <a:p>
            <a:pPr marL="0" indent="0" eaLnBrk="1" fontAlgn="auto" hangingPunct="1">
              <a:lnSpc>
                <a:spcPct val="134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Далее можно просто обмениваться словами, а можно (что гораздо интереснее для ребёнка) кидать друг другу мяч или шарик, катать машинку, передавать волшебную палочку… </a:t>
            </a:r>
          </a:p>
          <a:p>
            <a:pPr marL="0" indent="0" eaLnBrk="1" fontAlgn="auto" hangingPunct="1">
              <a:lnSpc>
                <a:spcPct val="134000"/>
              </a:lnSpc>
              <a:spcBef>
                <a:spcPts val="12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Каждый раз во время игры называйте новые слова за исключением случаев, когда нужно отработать трудные варианты – их лучше проговаривать многократно, до безошибочного употребления. </a:t>
            </a:r>
          </a:p>
          <a:p>
            <a:pPr marL="0" indent="0" eaLnBrk="1" fontAlgn="auto" hangingPunct="1">
              <a:lnSpc>
                <a:spcPct val="134000"/>
              </a:lnSpc>
              <a:spcBef>
                <a:spcPts val="12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Можно называть слова, касающиеся определённой лексической темы. </a:t>
            </a:r>
          </a:p>
          <a:p>
            <a:pPr marL="0" indent="0" eaLnBrk="1" fontAlgn="auto" hangingPunct="1">
              <a:lnSpc>
                <a:spcPct val="134000"/>
              </a:lnSpc>
              <a:spcBef>
                <a:spcPts val="12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Периодически меняйтесь с ребёнком ролями, </a:t>
            </a:r>
            <a:br>
              <a:rPr lang="ru-RU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специально допуская ошибки в своих ответах. </a:t>
            </a:r>
            <a:r>
              <a:rPr lang="en-US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en-US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Пусть малыш почувствует себя Знайкой, </a:t>
            </a:r>
            <a:br>
              <a:rPr lang="ru-RU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 заодно поучится контролировать речь окружающих.</a:t>
            </a: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0484" name="Рисунок 3" descr="http://im7-tub-ru.yandex.net/i?id=453860519-70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2463" y="4710113"/>
            <a:ext cx="1785937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«Посчитай»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813" y="1600200"/>
            <a:ext cx="8842375" cy="2138363"/>
          </a:xfrm>
        </p:spPr>
        <p:txBody>
          <a:bodyPr>
            <a:noAutofit/>
          </a:bodyPr>
          <a:lstStyle/>
          <a:p>
            <a:pPr marL="0" indent="0" algn="ctr" eaLnBrk="1" fontAlgn="auto" hangingPunct="1">
              <a:lnSpc>
                <a:spcPct val="114000"/>
              </a:lnSpc>
              <a:spcBef>
                <a:spcPts val="12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Ты будешь Великим Математиком. </a:t>
            </a:r>
            <a:br>
              <a:rPr lang="ru-RU" sz="20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Всё, что я скажу или покажу, ты будешь считать. </a:t>
            </a:r>
            <a:br>
              <a:rPr lang="ru-RU" sz="20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Вот так: «Один мяч, два мяча, три мяча, четыре мяча, пять мячей!»</a:t>
            </a:r>
            <a:r>
              <a:rPr lang="ru-RU" sz="2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</a:p>
          <a:p>
            <a:pPr marL="0" indent="0" algn="ctr" eaLnBrk="1" fontAlgn="auto" hangingPunct="1">
              <a:lnSpc>
                <a:spcPct val="114000"/>
              </a:lnSpc>
              <a:spcBef>
                <a:spcPts val="12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Считать достаточно до 5 и следить при этом </a:t>
            </a:r>
            <a:br>
              <a:rPr lang="ru-RU" sz="2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за правильностью употребления окончаний. </a:t>
            </a:r>
            <a:endParaRPr lang="ru-RU"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508" name="Рисунок 3" descr="http://im7-tub-ru.yandex.net/i?id=210268325-58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l="14571" t="9009" r="8102" b="10297"/>
          <a:stretch>
            <a:fillRect/>
          </a:stretch>
        </p:blipFill>
        <p:spPr bwMode="auto">
          <a:xfrm>
            <a:off x="609600" y="4073525"/>
            <a:ext cx="2584450" cy="239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484688" y="4302125"/>
            <a:ext cx="3524250" cy="19875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14000"/>
              </a:lnSpc>
              <a:spcBef>
                <a:spcPts val="1200"/>
              </a:spcBef>
              <a:spcAft>
                <a:spcPts val="0"/>
              </a:spcAft>
              <a:defRPr/>
            </a:pPr>
            <a:r>
              <a: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Остальные правила такие же, </a:t>
            </a:r>
            <a:br>
              <a: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как в упражнении выше – </a:t>
            </a:r>
            <a:br>
              <a: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разнообразие, </a:t>
            </a:r>
            <a:br>
              <a: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лексическая тема, </a:t>
            </a:r>
            <a:br>
              <a: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смена ролей </a:t>
            </a:r>
            <a:br>
              <a: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 контроль ошибок.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smtClean="0"/>
              <a:t>Что это такое?</a:t>
            </a:r>
            <a:endParaRPr lang="ru-RU" sz="600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1463" y="1839913"/>
            <a:ext cx="5191125" cy="3773487"/>
          </a:xfrm>
        </p:spPr>
        <p:txBody>
          <a:bodyPr>
            <a:normAutofit fontScale="77500" lnSpcReduction="20000"/>
          </a:bodyPr>
          <a:lstStyle/>
          <a:p>
            <a:pPr marL="0" indent="0" eaLnBrk="1" fontAlgn="auto" hangingPunct="1">
              <a:lnSpc>
                <a:spcPct val="124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600" b="1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Лексика, словарь</a:t>
            </a:r>
            <a:r>
              <a:rPr lang="ru-RU" sz="260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– это слова, обозначающие предметы, явления, действия и признаки окружающей действительности.</a:t>
            </a:r>
          </a:p>
          <a:p>
            <a:pPr marL="0" indent="0" eaLnBrk="1" fontAlgn="auto" hangingPunct="1">
              <a:lnSpc>
                <a:spcPct val="124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60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Активный словарный запас - это те слова, которые хорошо знакомы человеку и часто им употребляются. </a:t>
            </a:r>
          </a:p>
          <a:p>
            <a:pPr marL="0" indent="0" eaLnBrk="1" fontAlgn="auto" hangingPunct="1">
              <a:lnSpc>
                <a:spcPct val="124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60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Пассивный словарный запас - это все остальные слова, которые человек знает, однако либо совсем не употребляет, либо употребляет достаточно редко.</a:t>
            </a:r>
            <a:r>
              <a:rPr lang="ru-RU" sz="2600" b="1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endParaRPr lang="ru-RU" sz="2600" smtClean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Рисунок 5" descr="5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7363" y="1747838"/>
            <a:ext cx="3101975" cy="384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96850" y="5680075"/>
            <a:ext cx="8634413" cy="819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24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000" b="1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Грамматика</a:t>
            </a:r>
            <a:r>
              <a:rPr lang="ru-RU" sz="200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– это совокупность правил об изменении слов и сочетаний слов в предложении; основной закон языка.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25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25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25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25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«Дружные слова»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0663" y="1368425"/>
            <a:ext cx="8785225" cy="5257800"/>
          </a:xfrm>
        </p:spPr>
        <p:txBody>
          <a:bodyPr>
            <a:normAutofit/>
          </a:bodyPr>
          <a:lstStyle/>
          <a:p>
            <a:pPr marL="0" indent="0" algn="ctr" eaLnBrk="1" fontAlgn="auto" hangingPunct="1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i="1" smtClean="0">
                <a:latin typeface="+mj-lt"/>
              </a:rPr>
              <a:t>Послушай слово «ЗЕЛЁНАЯ». Давай найдём этому слову друзей. </a:t>
            </a:r>
            <a:br>
              <a:rPr lang="ru-RU" sz="1800" i="1" smtClean="0">
                <a:latin typeface="+mj-lt"/>
              </a:rPr>
            </a:br>
            <a:r>
              <a:rPr lang="ru-RU" sz="1800" i="1" smtClean="0">
                <a:latin typeface="+mj-lt"/>
              </a:rPr>
              <a:t>Про что можно сказать «зелёная»? (шапка, лягушка, книга, лужайка, ягода...) </a:t>
            </a:r>
            <a:br>
              <a:rPr lang="ru-RU" sz="1800" i="1" smtClean="0">
                <a:latin typeface="+mj-lt"/>
              </a:rPr>
            </a:br>
            <a:r>
              <a:rPr lang="ru-RU" sz="1800" i="1" smtClean="0">
                <a:latin typeface="+mj-lt"/>
              </a:rPr>
              <a:t>А про что мы скажем «зелёный»? (дом, дуб, карандаш, лес….) </a:t>
            </a:r>
            <a:br>
              <a:rPr lang="ru-RU" sz="1800" i="1" smtClean="0">
                <a:latin typeface="+mj-lt"/>
              </a:rPr>
            </a:br>
            <a:r>
              <a:rPr lang="ru-RU" sz="1800" i="1" smtClean="0">
                <a:latin typeface="+mj-lt"/>
              </a:rPr>
              <a:t>А теперь – про что говорят «зелёное»? (яблоко, полотенце, поле…)</a:t>
            </a:r>
            <a:r>
              <a:rPr lang="ru-RU" sz="1800" smtClean="0">
                <a:latin typeface="+mj-lt"/>
              </a:rPr>
              <a:t> </a:t>
            </a:r>
          </a:p>
          <a:p>
            <a:pPr marL="0" indent="0" algn="ctr" eaLnBrk="1" fontAlgn="auto" hangingPunct="1">
              <a:lnSpc>
                <a:spcPct val="114000"/>
              </a:lnSpc>
              <a:spcBef>
                <a:spcPts val="12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smtClean="0">
                <a:latin typeface="+mj-lt"/>
              </a:rPr>
              <a:t>Называйте слова по очереди, </a:t>
            </a:r>
            <a:br>
              <a:rPr lang="ru-RU" sz="1800" smtClean="0">
                <a:latin typeface="+mj-lt"/>
              </a:rPr>
            </a:br>
            <a:r>
              <a:rPr lang="ru-RU" sz="1800" smtClean="0">
                <a:latin typeface="+mj-lt"/>
              </a:rPr>
              <a:t>чётко проговаривайте вслух неправильные варианты, </a:t>
            </a:r>
            <a:br>
              <a:rPr lang="ru-RU" sz="1800" smtClean="0">
                <a:latin typeface="+mj-lt"/>
              </a:rPr>
            </a:br>
            <a:r>
              <a:rPr lang="ru-RU" sz="1800" smtClean="0">
                <a:latin typeface="+mj-lt"/>
              </a:rPr>
              <a:t>чтобы была слышна ошибка. </a:t>
            </a:r>
          </a:p>
          <a:p>
            <a:pPr marL="0" indent="0" algn="ctr" eaLnBrk="1" fontAlgn="auto" hangingPunct="1">
              <a:lnSpc>
                <a:spcPct val="114000"/>
              </a:lnSpc>
              <a:spcBef>
                <a:spcPts val="12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smtClean="0">
                <a:latin typeface="+mj-lt"/>
              </a:rPr>
              <a:t>Так, в игре, мы знакомимся с понятием рода. </a:t>
            </a:r>
          </a:p>
          <a:p>
            <a:pPr marL="0" indent="0" algn="ctr" eaLnBrk="1" fontAlgn="auto" hangingPunct="1">
              <a:lnSpc>
                <a:spcPct val="114000"/>
              </a:lnSpc>
              <a:spcBef>
                <a:spcPts val="12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1800" smtClean="0">
              <a:latin typeface="+mj-lt"/>
            </a:endParaRPr>
          </a:p>
          <a:p>
            <a:pPr marL="0" indent="0" algn="ctr" eaLnBrk="1" fontAlgn="auto" hangingPunct="1">
              <a:lnSpc>
                <a:spcPct val="114000"/>
              </a:lnSpc>
              <a:spcBef>
                <a:spcPts val="12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1800" smtClean="0">
              <a:latin typeface="+mj-lt"/>
            </a:endParaRPr>
          </a:p>
          <a:p>
            <a:pPr marL="0" indent="0" algn="ctr" eaLnBrk="1" fontAlgn="auto" hangingPunct="1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smtClean="0">
                <a:latin typeface="+mj-lt"/>
              </a:rPr>
              <a:t>Если упражнение вызывает серьёзные затруднения, </a:t>
            </a:r>
            <a:br>
              <a:rPr lang="ru-RU" sz="1800" smtClean="0">
                <a:latin typeface="+mj-lt"/>
              </a:rPr>
            </a:br>
            <a:r>
              <a:rPr lang="ru-RU" sz="1800" smtClean="0">
                <a:latin typeface="+mj-lt"/>
              </a:rPr>
              <a:t>поиграйте сначала со словами МОЙ, МОЯ, МОЁ или ОДИН,ОДНА, ОДНО, </a:t>
            </a:r>
            <a:br>
              <a:rPr lang="ru-RU" sz="1800" smtClean="0">
                <a:latin typeface="+mj-lt"/>
              </a:rPr>
            </a:br>
            <a:r>
              <a:rPr lang="ru-RU" sz="1800" smtClean="0">
                <a:latin typeface="+mj-lt"/>
              </a:rPr>
              <a:t>а затем вернитесь к разнообразным прилагательным, </a:t>
            </a:r>
            <a:br>
              <a:rPr lang="ru-RU" sz="1800" smtClean="0">
                <a:latin typeface="+mj-lt"/>
              </a:rPr>
            </a:br>
            <a:r>
              <a:rPr lang="ru-RU" sz="1800" smtClean="0">
                <a:latin typeface="+mj-lt"/>
              </a:rPr>
              <a:t>обозначающим цвет, форму или ещё какое-нибудь качество предметов. </a:t>
            </a:r>
            <a:endParaRPr lang="ru-RU" sz="1800">
              <a:latin typeface="+mj-lt"/>
            </a:endParaRPr>
          </a:p>
        </p:txBody>
      </p:sp>
      <p:pic>
        <p:nvPicPr>
          <p:cNvPr id="22532" name="Рисунок 3" descr="http://im4-tub-ru.yandex.net/i?id=721400511-06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l="19698" r="7101"/>
          <a:stretch>
            <a:fillRect/>
          </a:stretch>
        </p:blipFill>
        <p:spPr bwMode="auto">
          <a:xfrm>
            <a:off x="485775" y="3622675"/>
            <a:ext cx="1366838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Рисунок 4" descr="http://im4-tub-ru.yandex.net/i?id=510654149-12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 t="16667" r="1875" b="15765"/>
          <a:stretch>
            <a:fillRect/>
          </a:stretch>
        </p:blipFill>
        <p:spPr bwMode="auto">
          <a:xfrm>
            <a:off x="3778250" y="4259263"/>
            <a:ext cx="1846263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Рисунок 5" descr="http://im0-tub-ru.yandex.net/i?id=56783683-49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lum bright="20000" contrast="10000"/>
          </a:blip>
          <a:srcRect t="29730" r="6059" b="13963"/>
          <a:stretch>
            <a:fillRect/>
          </a:stretch>
        </p:blipFill>
        <p:spPr bwMode="auto">
          <a:xfrm>
            <a:off x="7280275" y="3657600"/>
            <a:ext cx="1365250" cy="13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22030" y="254643"/>
            <a:ext cx="8229600" cy="1701479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u="sng" smtClean="0"/>
              <a:t>Совершенствование грамматического строя.</a:t>
            </a:r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66738" y="2986088"/>
            <a:ext cx="8032750" cy="3368675"/>
          </a:xfrm>
        </p:spPr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Существуют две основные </a:t>
            </a:r>
            <a:br>
              <a:rPr lang="ru-RU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грамматические функции </a:t>
            </a:r>
            <a:br>
              <a:rPr lang="ru-RU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– словоизменения и словообразования.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Словообразование </a:t>
            </a:r>
            <a:r>
              <a:rPr lang="ru-RU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–</a:t>
            </a:r>
            <a:br>
              <a:rPr lang="ru-RU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это образование новых слов с помощью различных приставок и суффиксов, </a:t>
            </a:r>
            <a:br>
              <a:rPr lang="ru-RU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слияния слов.</a:t>
            </a:r>
            <a:endParaRPr lang="ru-RU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«Большой – маленький»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6850" y="1600200"/>
            <a:ext cx="8680450" cy="5043488"/>
          </a:xfrm>
        </p:spPr>
        <p:txBody>
          <a:bodyPr>
            <a:normAutofit/>
          </a:bodyPr>
          <a:lstStyle/>
          <a:p>
            <a:pPr marL="0" indent="0" algn="ctr" eaLnBrk="1" fontAlgn="auto" hangingPunct="1">
              <a:lnSpc>
                <a:spcPct val="124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Представь себе, что мы попали в жилище гнома. </a:t>
            </a:r>
            <a:br>
              <a:rPr lang="ru-RU" sz="18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8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Всё, что его окружает, гораздо меньше, чем у нас. </a:t>
            </a:r>
            <a:br>
              <a:rPr lang="ru-RU" sz="18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8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 нас стол, а у него столик</a:t>
            </a:r>
            <a:r>
              <a:rPr lang="ru-RU" sz="1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 </a:t>
            </a:r>
          </a:p>
          <a:p>
            <a:pPr marL="0" indent="0" algn="ctr" eaLnBrk="1" fontAlgn="auto" hangingPunct="1">
              <a:lnSpc>
                <a:spcPct val="124000"/>
              </a:lnSpc>
              <a:spcBef>
                <a:spcPts val="12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Далее предлагайте назвать ласковым словом всё, </a:t>
            </a:r>
            <a:br>
              <a:rPr lang="ru-RU" sz="1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что попадается на глаза, не исключая части предметов. </a:t>
            </a:r>
          </a:p>
          <a:p>
            <a:pPr marL="0" indent="0" eaLnBrk="1" fontAlgn="auto" hangingPunct="1">
              <a:lnSpc>
                <a:spcPct val="124000"/>
              </a:lnSpc>
              <a:spcBef>
                <a:spcPts val="12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8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0" indent="0" eaLnBrk="1" fontAlgn="auto" hangingPunct="1">
              <a:lnSpc>
                <a:spcPct val="124000"/>
              </a:lnSpc>
              <a:spcBef>
                <a:spcPts val="12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Можно использовать мячик (перебрасывать друг другу)</a:t>
            </a:r>
            <a:br>
              <a:rPr lang="ru-RU" sz="1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или палочку (прикасаться к предметам, чтобы они уменьшились). </a:t>
            </a:r>
          </a:p>
          <a:p>
            <a:pPr marL="0" indent="0" eaLnBrk="1" fontAlgn="auto" hangingPunct="1">
              <a:lnSpc>
                <a:spcPct val="124000"/>
              </a:lnSpc>
              <a:spcBef>
                <a:spcPts val="12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Меняться ролями и подстраивать ловушки </a:t>
            </a:r>
            <a:br>
              <a:rPr lang="ru-RU" sz="1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из неправильных ответов тоже полезно. </a:t>
            </a:r>
          </a:p>
          <a:p>
            <a:pPr marL="0" indent="0" eaLnBrk="1" fontAlgn="auto" hangingPunct="1">
              <a:lnSpc>
                <a:spcPct val="124000"/>
              </a:lnSpc>
              <a:spcBef>
                <a:spcPts val="12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Точно так же можно проводить это упражнение на материале </a:t>
            </a:r>
            <a:br>
              <a:rPr lang="ru-RU" sz="1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какой-нибудь лексической темы.</a:t>
            </a:r>
            <a:endParaRPr lang="ru-RU" sz="1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4580" name="Рисунок 3" descr="http://im7-tub-ru.yandex.net/i?id=56230085-69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77125" y="3773488"/>
            <a:ext cx="1516063" cy="275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«Детёныши»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790700"/>
          </a:xfrm>
        </p:spPr>
        <p:txBody>
          <a:bodyPr>
            <a:normAutofit/>
          </a:bodyPr>
          <a:lstStyle/>
          <a:p>
            <a:pPr marL="0" indent="0" eaLnBrk="1" fontAlgn="auto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 мам животных и птиц потерялись детёныши. </a:t>
            </a:r>
            <a:br>
              <a:rPr lang="ru-RU" sz="20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 они не могут позвать их, потому что забыли, как их зовут. </a:t>
            </a:r>
            <a:br>
              <a:rPr lang="ru-RU" sz="20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Только ты можешь им помочь</a:t>
            </a:r>
            <a:r>
              <a:rPr lang="ru-RU" sz="2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 </a:t>
            </a:r>
          </a:p>
        </p:txBody>
      </p:sp>
      <p:pic>
        <p:nvPicPr>
          <p:cNvPr id="25604" name="Рисунок 3" descr="http://skupiknigi.ru/multimedia/books_covers/1004779387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t="15051" b="17091"/>
          <a:stretch>
            <a:fillRect/>
          </a:stretch>
        </p:blipFill>
        <p:spPr bwMode="auto">
          <a:xfrm>
            <a:off x="4768850" y="2638425"/>
            <a:ext cx="3206750" cy="357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«Из чего же, из чего же»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6850" y="1600200"/>
            <a:ext cx="8634413" cy="1477963"/>
          </a:xfrm>
        </p:spPr>
        <p:txBody>
          <a:bodyPr>
            <a:normAutofit/>
          </a:bodyPr>
          <a:lstStyle/>
          <a:p>
            <a:pPr marL="0" indent="0" algn="just" eaLnBrk="1" fontAlgn="auto" hangingPunct="1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Как правило, дети легко справляются с этим заданием на образование относительных прилагательных, пока им предлагаются слова, ежедневно употребляемые в реальной жизни (</a:t>
            </a:r>
            <a:r>
              <a:rPr lang="ru-RU" sz="18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яблочный сок, деревянный стол</a:t>
            </a:r>
            <a:r>
              <a:rPr lang="ru-RU" sz="1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), но стоит лишь немного отклонится от повседневной жизни, начинаются ошибки…</a:t>
            </a:r>
            <a:endParaRPr lang="ru-RU" sz="18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2662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26629" name="Рисунок 29" descr="http://im1-tub-ru.yandex.net/i?id=181350195-18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0538" y="3298825"/>
            <a:ext cx="2881312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3668713" y="3159125"/>
            <a:ext cx="5035550" cy="340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114000"/>
              </a:lnSpc>
              <a:spcBef>
                <a:spcPts val="600"/>
              </a:spcBef>
              <a:defRPr/>
            </a:pPr>
            <a:r>
              <a:rPr lang="ru-RU" sz="200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itchFamily="34" charset="0"/>
                <a:cs typeface="Times New Roman" pitchFamily="18" charset="0"/>
              </a:rPr>
              <a:t>Будешь поваром. </a:t>
            </a:r>
            <a:br>
              <a:rPr lang="ru-RU" sz="200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itchFamily="34" charset="0"/>
                <a:cs typeface="Times New Roman" pitchFamily="18" charset="0"/>
              </a:rPr>
            </a:br>
            <a:r>
              <a:rPr lang="ru-RU" sz="200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itchFamily="34" charset="0"/>
                <a:cs typeface="Times New Roman" pitchFamily="18" charset="0"/>
              </a:rPr>
              <a:t>Какой салат приготовишь из капусты? </a:t>
            </a:r>
            <a:br>
              <a:rPr lang="ru-RU" sz="200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itchFamily="34" charset="0"/>
                <a:cs typeface="Times New Roman" pitchFamily="18" charset="0"/>
              </a:rPr>
            </a:br>
            <a:r>
              <a:rPr lang="ru-RU" sz="200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itchFamily="34" charset="0"/>
                <a:cs typeface="Times New Roman" pitchFamily="18" charset="0"/>
              </a:rPr>
              <a:t>А из моркови?...</a:t>
            </a:r>
          </a:p>
          <a:p>
            <a:pPr eaLnBrk="0" hangingPunct="0">
              <a:lnSpc>
                <a:spcPct val="114000"/>
              </a:lnSpc>
              <a:spcBef>
                <a:spcPts val="600"/>
              </a:spcBef>
              <a:defRPr/>
            </a:pPr>
            <a:r>
              <a:rPr lang="ru-RU" sz="200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itchFamily="34" charset="0"/>
                <a:cs typeface="Times New Roman" pitchFamily="18" charset="0"/>
              </a:rPr>
              <a:t>Будешь портным. </a:t>
            </a:r>
            <a:br>
              <a:rPr lang="ru-RU" sz="200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itchFamily="34" charset="0"/>
                <a:cs typeface="Times New Roman" pitchFamily="18" charset="0"/>
              </a:rPr>
            </a:br>
            <a:r>
              <a:rPr lang="ru-RU" sz="200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itchFamily="34" charset="0"/>
                <a:cs typeface="Times New Roman" pitchFamily="18" charset="0"/>
              </a:rPr>
              <a:t>Какое платье сошьёшь из шёлка?</a:t>
            </a:r>
            <a:br>
              <a:rPr lang="ru-RU" sz="200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itchFamily="34" charset="0"/>
                <a:cs typeface="Times New Roman" pitchFamily="18" charset="0"/>
              </a:rPr>
            </a:br>
            <a:r>
              <a:rPr lang="ru-RU" sz="200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itchFamily="34" charset="0"/>
                <a:cs typeface="Times New Roman" pitchFamily="18" charset="0"/>
              </a:rPr>
              <a:t>А из бархата?.....</a:t>
            </a:r>
          </a:p>
          <a:p>
            <a:pPr eaLnBrk="0" hangingPunct="0">
              <a:lnSpc>
                <a:spcPct val="114000"/>
              </a:lnSpc>
              <a:spcBef>
                <a:spcPts val="600"/>
              </a:spcBef>
              <a:defRPr/>
            </a:pPr>
            <a:r>
              <a:rPr lang="ru-RU" sz="200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itchFamily="34" charset="0"/>
                <a:cs typeface="Times New Roman" pitchFamily="18" charset="0"/>
              </a:rPr>
              <a:t>Будешь мастером. </a:t>
            </a:r>
            <a:br>
              <a:rPr lang="ru-RU" sz="200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itchFamily="34" charset="0"/>
                <a:cs typeface="Times New Roman" pitchFamily="18" charset="0"/>
              </a:rPr>
            </a:br>
            <a:r>
              <a:rPr lang="ru-RU" sz="200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itchFamily="34" charset="0"/>
                <a:cs typeface="Times New Roman" pitchFamily="18" charset="0"/>
              </a:rPr>
              <a:t>Какой стол получится из пластмассы? </a:t>
            </a:r>
            <a:br>
              <a:rPr lang="ru-RU" sz="200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itchFamily="34" charset="0"/>
                <a:cs typeface="Times New Roman" pitchFamily="18" charset="0"/>
              </a:rPr>
            </a:br>
            <a:r>
              <a:rPr lang="ru-RU" sz="200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itchFamily="34" charset="0"/>
                <a:cs typeface="Times New Roman" pitchFamily="18" charset="0"/>
              </a:rPr>
              <a:t>А из металла?...</a:t>
            </a:r>
            <a:r>
              <a:rPr lang="ru-RU"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«Чей? Чья? Чьё?»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73200"/>
            <a:ext cx="8229600" cy="3851275"/>
          </a:xfrm>
        </p:spPr>
        <p:txBody>
          <a:bodyPr>
            <a:normAutofit/>
          </a:bodyPr>
          <a:lstStyle/>
          <a:p>
            <a:pPr marL="0" indent="0" algn="just" eaLnBrk="1" fontAlgn="auto" hangingPunct="1">
              <a:lnSpc>
                <a:spcPct val="124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9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Ещё труднее даётся детям овладение навыком образования притяжательных прилагательных - </a:t>
            </a:r>
            <a:r>
              <a:rPr lang="ru-RU" sz="19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лисья шуба, петушиный гребень, поросячий хвостик...</a:t>
            </a:r>
            <a:r>
              <a:rPr lang="ru-RU" sz="19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</a:p>
          <a:p>
            <a:pPr marL="0" indent="0" algn="just" eaLnBrk="1" fontAlgn="auto" hangingPunct="1">
              <a:lnSpc>
                <a:spcPct val="124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9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Не так-то просто с этими словами справится ребёнку-дошкольнику. Снова позовём на помощь сказку. Прочитайте сказки (или даже посмотрите мультфильмы) Сутеева «Это что за птица?», «Хвосты». </a:t>
            </a:r>
          </a:p>
          <a:p>
            <a:pPr marL="0" indent="0" eaLnBrk="1" fontAlgn="auto" hangingPunct="1">
              <a:lnSpc>
                <a:spcPct val="124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9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Пусть ребёнок сам попробует нарисовать несуществующих (заколдованных) животных и птиц, </a:t>
            </a:r>
            <a:br>
              <a:rPr lang="ru-RU" sz="19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9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 потом вы вместе их расколдуете, </a:t>
            </a:r>
            <a:br>
              <a:rPr lang="ru-RU" sz="19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9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правильно назвав все части тела.</a:t>
            </a:r>
          </a:p>
        </p:txBody>
      </p:sp>
      <p:pic>
        <p:nvPicPr>
          <p:cNvPr id="27652" name="Рисунок 3" descr="http://forum.na-svyazi.ru/uploads/509/post-21443-1347509914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l="4185" t="8748" r="26607"/>
          <a:stretch>
            <a:fillRect/>
          </a:stretch>
        </p:blipFill>
        <p:spPr bwMode="auto">
          <a:xfrm>
            <a:off x="5035550" y="4340225"/>
            <a:ext cx="3633788" cy="236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«Словесная арифметика»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0200" y="1600200"/>
            <a:ext cx="8229600" cy="1281113"/>
          </a:xfrm>
        </p:spPr>
        <p:txBody>
          <a:bodyPr>
            <a:noAutofit/>
          </a:bodyPr>
          <a:lstStyle/>
          <a:p>
            <a:pPr marL="0" indent="0" algn="ctr" eaLnBrk="1" fontAlgn="auto" hangingPunct="1">
              <a:lnSpc>
                <a:spcPct val="124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Попробуйте сложить два слова: </a:t>
            </a:r>
            <a:br>
              <a:rPr lang="ru-RU" sz="2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Мясо рубит – мясорубка, </a:t>
            </a:r>
            <a:br>
              <a:rPr lang="ru-RU" sz="20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бензин возит - бензовоз, </a:t>
            </a:r>
            <a:br>
              <a:rPr lang="ru-RU" sz="20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сам летает – самолёт…</a:t>
            </a:r>
            <a:endParaRPr lang="ru-RU" sz="2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8676" name="Рисунок 3" descr="http://im6-tub-ru.yandex.net/i?id=40258182-09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35438" y="3540125"/>
            <a:ext cx="1628775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Рисунок 4" descr="http://im4-tub-ru.yandex.net/i?id=102953145-47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71538" y="3611563"/>
            <a:ext cx="1108075" cy="118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Рисунок 5" descr="http://im7-tub-ru.yandex.net/i?id=340283684-20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01888" y="4792663"/>
            <a:ext cx="1231900" cy="175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Рисунок 6" descr="http://images.trucksale.ru/upload/catalog/images/1110/thumb1024x768w_3a626.jpg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 l="4945" t="18475" r="3181" b="22542"/>
          <a:stretch>
            <a:fillRect/>
          </a:stretch>
        </p:blipFill>
        <p:spPr bwMode="auto">
          <a:xfrm>
            <a:off x="5561013" y="5208588"/>
            <a:ext cx="2911475" cy="130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30820" y="2078182"/>
            <a:ext cx="8229600" cy="1897461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600" smtClean="0"/>
              <a:t>Успехов вам </a:t>
            </a:r>
            <a:br>
              <a:rPr lang="ru-RU" sz="6600" smtClean="0"/>
            </a:br>
            <a:r>
              <a:rPr lang="ru-RU" sz="6600" smtClean="0"/>
              <a:t>и вашим детям!</a:t>
            </a:r>
            <a:endParaRPr lang="ru-RU" sz="6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smtClean="0"/>
              <a:t>Как правильно?</a:t>
            </a:r>
            <a:endParaRPr lang="ru-RU" sz="240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2100" y="1600200"/>
            <a:ext cx="8516938" cy="4927600"/>
          </a:xfrm>
        </p:spPr>
        <p:txBody>
          <a:bodyPr>
            <a:noAutofit/>
          </a:bodyPr>
          <a:lstStyle/>
          <a:p>
            <a:pPr marL="180000" indent="-180000" algn="just" eaLnBrk="1" fontAlgn="auto" hangingPunct="1">
              <a:lnSpc>
                <a:spcPct val="114000"/>
              </a:lnSpc>
              <a:spcBef>
                <a:spcPts val="12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</a:t>
            </a:r>
            <a:r>
              <a:rPr lang="ru-RU" sz="2000" b="1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1 году</a:t>
            </a:r>
            <a:r>
              <a:rPr lang="ru-RU" sz="200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при нормальном речевом развитии активный словарь ребенка должен достигнуть 10-15 слов («ко-ко», «би-би», мама, папа и др.). </a:t>
            </a:r>
          </a:p>
          <a:p>
            <a:pPr marL="180000" indent="-180000" algn="just" eaLnBrk="1" fontAlgn="auto" hangingPunct="1">
              <a:lnSpc>
                <a:spcPct val="114000"/>
              </a:lnSpc>
              <a:spcBef>
                <a:spcPts val="12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 </a:t>
            </a:r>
            <a:r>
              <a:rPr lang="ru-RU" sz="2000" b="1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концу 2-го</a:t>
            </a:r>
            <a:r>
              <a:rPr lang="ru-RU" sz="200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года — 300 слов, при этом в речи крохи должны появиться предложения. </a:t>
            </a:r>
          </a:p>
          <a:p>
            <a:pPr marL="180000" indent="-180000" algn="just" eaLnBrk="1" fontAlgn="auto" hangingPunct="1">
              <a:lnSpc>
                <a:spcPct val="114000"/>
              </a:lnSpc>
              <a:spcBef>
                <a:spcPts val="12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</a:t>
            </a:r>
            <a:r>
              <a:rPr lang="ru-RU" sz="2000" b="1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3 годам</a:t>
            </a:r>
            <a:r>
              <a:rPr lang="ru-RU" sz="200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словарь увеличивается примерно в три раза и достигает 1000 слов, ребенок строит простые распространенные или даже сложносочиненные предложения. </a:t>
            </a:r>
          </a:p>
          <a:p>
            <a:pPr marL="180000" indent="-180000" algn="just" eaLnBrk="1" fontAlgn="auto" hangingPunct="1">
              <a:lnSpc>
                <a:spcPct val="114000"/>
              </a:lnSpc>
              <a:spcBef>
                <a:spcPts val="12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</a:t>
            </a:r>
            <a:r>
              <a:rPr lang="ru-RU" sz="2000" b="1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4 годам</a:t>
            </a:r>
            <a:r>
              <a:rPr lang="ru-RU" sz="200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речевые возможности ребенка возрастают. Дошкольник имеет достаточный словарный запас для общения со взрослыми и сверстниками, который достигает 2000 слов, использует сложные, в том числе сложоподчиненные предложения.</a:t>
            </a:r>
          </a:p>
          <a:p>
            <a:pPr marL="180000" indent="-180000" eaLnBrk="1" fontAlgn="auto" hangingPunct="1">
              <a:lnSpc>
                <a:spcPct val="134000"/>
              </a:lnSpc>
              <a:spcBef>
                <a:spcPts val="4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1600" smtClean="0">
              <a:solidFill>
                <a:schemeClr val="accent4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4788" y="5535613"/>
            <a:ext cx="8783637" cy="3492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14000"/>
              </a:lnSpc>
              <a:spcBef>
                <a:spcPts val="400"/>
              </a:spcBef>
              <a:spcAft>
                <a:spcPts val="0"/>
              </a:spcAft>
              <a:defRPr/>
            </a:pPr>
            <a:r>
              <a:rPr lang="ru-RU" sz="160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6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6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6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6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6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49334"/>
            <a:ext cx="8229600" cy="7386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700" smtClean="0"/>
              <a:t>Зачем это нужно?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0663" y="3270250"/>
            <a:ext cx="8750300" cy="3373438"/>
          </a:xfrm>
        </p:spPr>
        <p:txBody>
          <a:bodyPr>
            <a:noAutofit/>
          </a:bodyPr>
          <a:lstStyle/>
          <a:p>
            <a:pPr marL="0" indent="0" algn="just" eaLnBrk="1" fontAlgn="auto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60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Бедность словаря мешает полноценному общению, а следовательно, и общему развитию ребенка. И напротив, богатство словаря является признаком хорошо развитой речи и показателем высокого уровня умственного развития.</a:t>
            </a:r>
          </a:p>
          <a:p>
            <a:pPr marL="0" indent="0" algn="just" eaLnBrk="1" fontAlgn="auto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60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Без знания грамматики все слова были бы мертвым капиталом. Чтобы построить осмысленное предложение из отдельных слов, надо их изменить, связать между собой, расположить в определенном порядке. Без знания грамматики этого сделать нельзя! </a:t>
            </a:r>
          </a:p>
          <a:p>
            <a:pPr marL="0" indent="0" algn="just" eaLnBrk="1" fontAlgn="auto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60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Своевременное развитие лексико-грамматического строя — один из важных факторов подготовки к школьному обучению. Дети, не владеющие достаточным лексическим запасом, испытывают большие трудности в обучении, не находя подходящих слов для выражения своих мыслей. Учителя отмечают, что ученики с богатым словарем лучше решают арифметические задачи, легче овладевают навыком чтения, грамматикой, активнее в умственной работе на уроках </a:t>
            </a:r>
            <a:endParaRPr lang="ru-RU" sz="160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i-main-pic" descr="Картинка 130 из 9036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l="4938" r="4938"/>
          <a:stretch>
            <a:fillRect/>
          </a:stretch>
        </p:blipFill>
        <p:spPr bwMode="auto">
          <a:xfrm>
            <a:off x="155575" y="1420813"/>
            <a:ext cx="2351088" cy="172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489200" y="1317625"/>
            <a:ext cx="6481763" cy="19891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defRPr/>
            </a:pPr>
            <a:r>
              <a:rPr lang="ru-RU" sz="160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Слово вводит ребёнка в мир людей, помогает понять его и освоиться в нём, осознать себя как индивидуальность и стать активным участником в жизни общества. Слово является основным средством коммуникации и формой самовыражения малыша. Оно служит средством регуляции его поведения. С помощью слова ребёнок познаёт природное и предметное окружение.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75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75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75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175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0870"/>
            <a:ext cx="8229600" cy="94754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Почему нарушено?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33363" y="1052513"/>
            <a:ext cx="8580437" cy="2928937"/>
          </a:xfrm>
        </p:spPr>
        <p:txBody>
          <a:bodyPr>
            <a:noAutofit/>
          </a:bodyPr>
          <a:lstStyle/>
          <a:p>
            <a:pPr marL="0" indent="0" algn="just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Частые и устойчивые грамматические ошибки, затруднения в овладении грамматическим строем языка, сопровождаемое и другими недостатками в развитии речи ребёнка определяется как общее недоразвитие речи. Его причиной могут служить различные неблагоприятные воздействия, как во внутриутробном периоде развития, так и во время родов, а также в первые годы жизни ребенка.</a:t>
            </a:r>
          </a:p>
          <a:p>
            <a:pPr marL="0" indent="0" algn="just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Возникновение общего недоразвития речи может быть связано с неблагоприятными условиями окружения и воспитания. Психическая депривация в период наиболее интенсивного формирования речи приводит к отставанию в ее развитии. </a:t>
            </a:r>
          </a:p>
        </p:txBody>
      </p:sp>
      <p:pic>
        <p:nvPicPr>
          <p:cNvPr id="8" name="i-main-pic" descr="Картинка 31 из 9117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t="5882" b="8978"/>
          <a:stretch>
            <a:fillRect/>
          </a:stretch>
        </p:blipFill>
        <p:spPr bwMode="auto">
          <a:xfrm>
            <a:off x="6967538" y="4027488"/>
            <a:ext cx="1960562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07963" y="3924300"/>
            <a:ext cx="6632575" cy="2862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Для развития словарного запаса важно постоянное общение взрослых с ребёнком. Объем и качество словаря дошкольника зависят от того, насколько полноценным является его общение. Поэтому родителям необходимо знакомить ребенка с новыми предметами, явлениями, их названиями. Важно беседовать с дошкольником, задавать вопросы, создавать ситуации, в которых раскроются вероятные недочеты понимания и употребления слов ребенком. Активный образ жизни семьи предоставляет благодатный материал для расширения словаря.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6217"/>
            <a:ext cx="8229600" cy="68290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Что делать?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8" y="2732088"/>
            <a:ext cx="8715375" cy="3576637"/>
          </a:xfrm>
        </p:spPr>
        <p:txBody>
          <a:bodyPr>
            <a:noAutofit/>
          </a:bodyPr>
          <a:lstStyle/>
          <a:p>
            <a:pPr marL="0" indent="0" algn="ctr" eaLnBrk="1" fontAlgn="auto" hangingPunct="1">
              <a:lnSpc>
                <a:spcPct val="114000"/>
              </a:lnSpc>
              <a:spcBef>
                <a:spcPts val="12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Разграничить игры и упражнения на формирование лексического запаса </a:t>
            </a:r>
            <a:br>
              <a:rPr lang="ru-RU" sz="180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80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 развитие грамматических функций </a:t>
            </a:r>
            <a:br>
              <a:rPr lang="ru-RU" sz="180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80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сложно. </a:t>
            </a:r>
          </a:p>
          <a:p>
            <a:pPr marL="0" indent="0" algn="ctr" eaLnBrk="1" fontAlgn="auto" hangingPunct="1">
              <a:lnSpc>
                <a:spcPct val="114000"/>
              </a:lnSpc>
              <a:spcBef>
                <a:spcPts val="12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 самом деле, пополнение словаря происходит не только благодаря введению в него новых слов, уточнению их значения, </a:t>
            </a:r>
            <a:br>
              <a:rPr lang="ru-RU" sz="180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80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но и за счёт постепенно формирующихся в ходе занятий словообразовательных и словоизменительных умений и навыков. </a:t>
            </a:r>
          </a:p>
          <a:p>
            <a:pPr marL="0" indent="0" algn="ctr" eaLnBrk="1" fontAlgn="auto" hangingPunct="1">
              <a:lnSpc>
                <a:spcPct val="114000"/>
              </a:lnSpc>
              <a:spcBef>
                <a:spcPts val="12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80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Образно говоря, ребёнок получает инструмент </a:t>
            </a:r>
            <a:br>
              <a:rPr lang="ru-RU" sz="180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80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для наращивания словарного запаса, что, в свою очередь, </a:t>
            </a:r>
            <a:br>
              <a:rPr lang="ru-RU" sz="180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80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увеличивает возможность упражнений для тренировки грамматического строя.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1600"/>
          </a:p>
        </p:txBody>
      </p:sp>
      <p:sp>
        <p:nvSpPr>
          <p:cNvPr id="4" name="Прямоугольник 3"/>
          <p:cNvSpPr/>
          <p:nvPr/>
        </p:nvSpPr>
        <p:spPr>
          <a:xfrm>
            <a:off x="2627313" y="1554163"/>
            <a:ext cx="3541712" cy="4222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34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ru-RU" b="1" cap="all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Играть в речевые игры!</a:t>
            </a:r>
            <a:endParaRPr lang="ru-RU" cap="all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75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250"/>
                            </p:stCondLst>
                            <p:childTnLst>
                              <p:par>
                                <p:cTn id="15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250"/>
                            </p:stCondLst>
                            <p:childTnLst>
                              <p:par>
                                <p:cTn id="18" presetID="8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2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25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25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4" grpId="1"/>
      <p:bldP spid="4" grpId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195" y="668177"/>
            <a:ext cx="8958805" cy="67448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Правила выполнения упражнений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963" y="1403350"/>
            <a:ext cx="8669337" cy="2405063"/>
          </a:xfrm>
        </p:spPr>
        <p:txBody>
          <a:bodyPr>
            <a:normAutofit fontScale="92500" lnSpcReduction="20000"/>
          </a:bodyPr>
          <a:lstStyle/>
          <a:p>
            <a:pPr marL="0" indent="0" algn="ctr" eaLnBrk="1" fontAlgn="auto" hangingPunct="1">
              <a:lnSpc>
                <a:spcPct val="134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Необходимо помнить, что все ниже перечисленные задания должны стать не занятиями, а играми для вашего ребёнка, </a:t>
            </a:r>
            <a:br>
              <a:rPr lang="ru-RU" sz="240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которые вы будете играть вместе, азартно, с увлечением. Только так можно пробудить интерес малыша </a:t>
            </a:r>
            <a:br>
              <a:rPr lang="ru-RU" sz="240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 родному языку, живому русскому слову, </a:t>
            </a:r>
            <a:br>
              <a:rPr lang="ru-RU" sz="240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сформировать чувство языка. </a:t>
            </a:r>
            <a:endParaRPr lang="ru-RU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13088" y="3924300"/>
            <a:ext cx="3067050" cy="6064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34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80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Играйте!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44513" y="4973638"/>
            <a:ext cx="7881937" cy="16811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20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 дороге в сад или на дачу, в очереди в поликлинику </a:t>
            </a:r>
            <a:br>
              <a:rPr lang="ru-RU" sz="220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20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или во время приготовления ужина. </a:t>
            </a:r>
          </a:p>
          <a:p>
            <a:pPr algn="ctr" fontAlgn="auto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20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Общайтесь со своим ребёнком, и пусть вам это доставляет только положительные эмоции.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2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120"/>
                            </p:stCondLst>
                            <p:childTnLst>
                              <p:par>
                                <p:cTn id="17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120"/>
                            </p:stCondLst>
                            <p:childTnLst>
                              <p:par>
                                <p:cTn id="21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12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4" grpId="1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682" y="2078182"/>
            <a:ext cx="8323118" cy="94557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600" u="sng" smtClean="0"/>
              <a:t>Упражнения и игры</a:t>
            </a:r>
            <a:endParaRPr lang="ru-RU" sz="6600"/>
          </a:p>
        </p:txBody>
      </p:sp>
      <p:sp>
        <p:nvSpPr>
          <p:cNvPr id="3" name="Содержимое 2"/>
          <p:cNvSpPr>
            <a:spLocks noGrp="1"/>
          </p:cNvSpPr>
          <p:nvPr>
            <p:ph type="body" idx="1"/>
          </p:nvPr>
        </p:nvSpPr>
        <p:spPr>
          <a:xfrm>
            <a:off x="623888" y="3490913"/>
            <a:ext cx="8062912" cy="1101725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b="1" i="1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Цель:</a:t>
            </a:r>
            <a:r>
              <a:rPr lang="ru-RU" sz="280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br>
              <a:rPr lang="ru-RU" sz="280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80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развитие лексико-грамматического строя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312515" y="1371600"/>
            <a:ext cx="8449519" cy="1828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u="sng" smtClean="0"/>
              <a:t>Расширение и активизация словарного запаса.</a:t>
            </a:r>
            <a:endParaRPr lang="ru-RU" sz="400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395413" y="3956050"/>
            <a:ext cx="6400800" cy="2190750"/>
          </a:xfrm>
        </p:spPr>
        <p:txBody>
          <a:bodyPr>
            <a:noAutofit/>
          </a:bodyPr>
          <a:lstStyle/>
          <a:p>
            <a:pPr eaLnBrk="1" fontAlgn="auto" hangingPunct="1">
              <a:lnSpc>
                <a:spcPct val="114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Обогащение словарного запаса </a:t>
            </a:r>
            <a:br>
              <a:rPr lang="ru-RU" sz="200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происходит путём активизации пассивного словаря, введения новых слов, преимущественно качественных и относительных прилагательных, формирования обобщающих понятий </a:t>
            </a:r>
            <a:br>
              <a:rPr lang="ru-RU" sz="200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 насыщения их конкретной лексикой</a:t>
            </a:r>
            <a:r>
              <a:rPr lang="ru-RU" sz="2000" smtClean="0">
                <a:latin typeface="+mj-lt"/>
              </a:rPr>
              <a:t>.</a:t>
            </a:r>
            <a:endParaRPr lang="ru-RU" sz="200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121</TotalTime>
  <Words>1326</Words>
  <Application>Microsoft Office PowerPoint</Application>
  <PresentationFormat>Экран (4:3)</PresentationFormat>
  <Paragraphs>124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5" baseType="lpstr">
      <vt:lpstr>Arial</vt:lpstr>
      <vt:lpstr>Times New Roman</vt:lpstr>
      <vt:lpstr>Wingdings 2</vt:lpstr>
      <vt:lpstr>Wingdings</vt:lpstr>
      <vt:lpstr>Wingdings 3</vt:lpstr>
      <vt:lpstr>Calibri</vt:lpstr>
      <vt:lpstr>Lucida Sans</vt:lpstr>
      <vt:lpstr>Апекс</vt:lpstr>
      <vt:lpstr>   «Раз – словечко, два - словечко» </vt:lpstr>
      <vt:lpstr>Что это такое?</vt:lpstr>
      <vt:lpstr>Как правильно?</vt:lpstr>
      <vt:lpstr>Зачем это нужно?</vt:lpstr>
      <vt:lpstr>Почему нарушено?</vt:lpstr>
      <vt:lpstr>Что делать?</vt:lpstr>
      <vt:lpstr>Правила выполнения упражнений</vt:lpstr>
      <vt:lpstr>Упражнения и игры</vt:lpstr>
      <vt:lpstr>Расширение и активизация словарного запаса.</vt:lpstr>
      <vt:lpstr>«Раз словечко, два словечко…»</vt:lpstr>
      <vt:lpstr>«Я знаю 5 имён…»</vt:lpstr>
      <vt:lpstr>«Загадки»</vt:lpstr>
      <vt:lpstr>«Что делает?»</vt:lpstr>
      <vt:lpstr>«Какой? Какая? Какое?»</vt:lpstr>
      <vt:lpstr>«Скажи наоборот»</vt:lpstr>
      <vt:lpstr>«Скажи по-другому»</vt:lpstr>
      <vt:lpstr>Совершенствование грамматического строя.</vt:lpstr>
      <vt:lpstr>«Один – много»</vt:lpstr>
      <vt:lpstr>«Посчитай»</vt:lpstr>
      <vt:lpstr>«Дружные слова»</vt:lpstr>
      <vt:lpstr>Совершенствование грамматического строя.</vt:lpstr>
      <vt:lpstr>«Большой – маленький»</vt:lpstr>
      <vt:lpstr>«Детёныши»</vt:lpstr>
      <vt:lpstr>«Из чего же, из чего же»</vt:lpstr>
      <vt:lpstr>«Чей? Чья? Чьё?»</vt:lpstr>
      <vt:lpstr>«Словесная арифметика»</vt:lpstr>
      <vt:lpstr>Успехов вам  и вашим детям!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«как много я могу сказать» </dc:title>
  <dc:creator>Admin</dc:creator>
  <cp:lastModifiedBy>Admin</cp:lastModifiedBy>
  <cp:revision>13</cp:revision>
  <dcterms:created xsi:type="dcterms:W3CDTF">2014-02-16T15:47:47Z</dcterms:created>
  <dcterms:modified xsi:type="dcterms:W3CDTF">2017-09-13T15:01:38Z</dcterms:modified>
</cp:coreProperties>
</file>