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62" r:id="rId3"/>
    <p:sldId id="259" r:id="rId4"/>
    <p:sldId id="263" r:id="rId5"/>
    <p:sldId id="264" r:id="rId6"/>
    <p:sldId id="265" r:id="rId7"/>
    <p:sldId id="266" r:id="rId8"/>
    <p:sldId id="268" r:id="rId9"/>
    <p:sldId id="269" r:id="rId10"/>
    <p:sldId id="270" r:id="rId11"/>
    <p:sldId id="280" r:id="rId12"/>
    <p:sldId id="271" r:id="rId13"/>
    <p:sldId id="274" r:id="rId14"/>
    <p:sldId id="275" r:id="rId15"/>
    <p:sldId id="276" r:id="rId16"/>
    <p:sldId id="277" r:id="rId17"/>
    <p:sldId id="279"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74" d="100"/>
          <a:sy n="74" d="100"/>
        </p:scale>
        <p:origin x="-394"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F9B31C89-BB93-4D5D-BF97-026ADA71C019}" type="datetimeFigureOut">
              <a:rPr lang="ru-RU"/>
              <a:pPr>
                <a:defRPr/>
              </a:pPr>
              <a:t>13.09.2017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BB07D77B-73A8-4338-A270-FB192340F3AA}"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07B9A44C-06F5-4A2D-9B85-1FF886A51FA1}" type="datetimeFigureOut">
              <a:rPr lang="ru-RU"/>
              <a:pPr>
                <a:defRPr/>
              </a:pPr>
              <a:t>13.09.2017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99FC61F3-8C62-4A48-B0A6-1A26FC75F2F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EDDAC74A-67B2-4881-A80C-4434ABAB3359}" type="datetimeFigureOut">
              <a:rPr lang="ru-RU"/>
              <a:pPr>
                <a:defRPr/>
              </a:pPr>
              <a:t>13.09.2017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657E9143-A66A-4B66-A21E-BA7FB7B3630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598FCECF-0ECF-45C3-B926-C60A3D5C7C71}" type="datetimeFigureOut">
              <a:rPr lang="ru-RU"/>
              <a:pPr>
                <a:defRPr/>
              </a:pPr>
              <a:t>13.09.2017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A918FCEA-BB41-4CA9-8253-C9CC8B5D1263}"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74F9B6F-2CD0-4367-9003-470970B61605}" type="datetimeFigureOut">
              <a:rPr lang="ru-RU"/>
              <a:pPr>
                <a:defRPr/>
              </a:pPr>
              <a:t>13.09.2017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4ABCBA3-E61B-42E0-A9F2-4E4A81C2163D}"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C4A59762-0C52-4BA4-8FAB-3412EB599D1F}" type="datetimeFigureOut">
              <a:rPr lang="ru-RU"/>
              <a:pPr>
                <a:defRPr/>
              </a:pPr>
              <a:t>13.09.2017</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7C50D6C7-E705-4387-82FF-AE84FF9A56D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A2B978AF-FAFD-4192-9D6C-5C8F526E8AC1}" type="datetimeFigureOut">
              <a:rPr lang="ru-RU"/>
              <a:pPr>
                <a:defRPr/>
              </a:pPr>
              <a:t>13.09.2017</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FA4B39C4-03E5-4DE2-BA8C-F08916594FF9}"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3F763E1A-4D47-4A64-A3FD-EBC533292756}" type="datetimeFigureOut">
              <a:rPr lang="ru-RU"/>
              <a:pPr>
                <a:defRPr/>
              </a:pPr>
              <a:t>13.09.2017</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B1023CBF-6A53-41C9-8173-39BC734B090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1F0FC675-B810-4367-92C9-844B32A715AD}" type="datetimeFigureOut">
              <a:rPr lang="ru-RU"/>
              <a:pPr>
                <a:defRPr/>
              </a:pPr>
              <a:t>13.09.2017</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B8BE1F9D-18E5-42A3-AAEB-507724C7485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CF6BE519-768E-4487-9CC3-6E5B9A3123C6}" type="datetimeFigureOut">
              <a:rPr lang="ru-RU"/>
              <a:pPr>
                <a:defRPr/>
              </a:pPr>
              <a:t>13.09.2017</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8560084B-51FE-4D59-A0FE-49A18022120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30DF40AF-35E1-4DB1-A90E-88A10F326605}" type="datetimeFigureOut">
              <a:rPr lang="ru-RU"/>
              <a:pPr>
                <a:defRPr/>
              </a:pPr>
              <a:t>13.09.2017</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4A2610F3-8D76-4922-8B76-7B6D45DD437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defRPr>
            </a:lvl1pPr>
          </a:lstStyle>
          <a:p>
            <a:pPr>
              <a:defRPr/>
            </a:pPr>
            <a:fld id="{21C6F827-1F92-469D-B141-986C36B7C82B}" type="datetimeFigureOut">
              <a:rPr lang="ru-RU"/>
              <a:pPr>
                <a:defRPr/>
              </a:pPr>
              <a:t>13.09.2017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defRPr>
            </a:lvl1pPr>
          </a:lstStyle>
          <a:p>
            <a:pPr>
              <a:defRPr/>
            </a:pPr>
            <a:fld id="{9C400CBF-C01E-4D10-9CEC-6AAACC0CD4CA}"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31"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Arial" charset="0"/>
        </a:defRPr>
      </a:lvl2pPr>
      <a:lvl3pPr algn="ctr" rtl="0" eaLnBrk="0" fontAlgn="base" hangingPunct="0">
        <a:spcBef>
          <a:spcPct val="0"/>
        </a:spcBef>
        <a:spcAft>
          <a:spcPct val="0"/>
        </a:spcAft>
        <a:defRPr sz="4100" b="1">
          <a:solidFill>
            <a:schemeClr val="tx1"/>
          </a:solidFill>
          <a:latin typeface="Arial" charset="0"/>
        </a:defRPr>
      </a:lvl3pPr>
      <a:lvl4pPr algn="ctr" rtl="0" eaLnBrk="0" fontAlgn="base" hangingPunct="0">
        <a:spcBef>
          <a:spcPct val="0"/>
        </a:spcBef>
        <a:spcAft>
          <a:spcPct val="0"/>
        </a:spcAft>
        <a:defRPr sz="4100" b="1">
          <a:solidFill>
            <a:schemeClr val="tx1"/>
          </a:solidFill>
          <a:latin typeface="Arial" charset="0"/>
        </a:defRPr>
      </a:lvl4pPr>
      <a:lvl5pPr algn="ctr" rtl="0" eaLnBrk="0" fontAlgn="base" hangingPunct="0">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mamusik.ru/upload/userimages/ubvosvgxlmsiffojztxfo.jpeg" TargetMode="External"/><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http://www.marlboroughmuseum.org.nz/museum/images/Hand_alligator.jpg" TargetMode="Externa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19.jpeg"/><Relationship Id="rId2" Type="http://schemas.openxmlformats.org/officeDocument/2006/relationships/hyperlink" Target="http://baby.web-3.ru/data/articles/889/3.jpg" TargetMode="Externa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hyperlink" Target="http://persona-rs.com/uploads/posts/2013-10/c10njwc10aej.jpg" TargetMode="External"/><Relationship Id="rId4" Type="http://schemas.openxmlformats.org/officeDocument/2006/relationships/image" Target="http://baby.web-3.ru/data/articles/889/3.jpg"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20.jpeg"/><Relationship Id="rId7" Type="http://schemas.openxmlformats.org/officeDocument/2006/relationships/image" Target="http://p.nahalyavu.com/photos/big/8/8061.jpg" TargetMode="External"/><Relationship Id="rId12" Type="http://schemas.openxmlformats.org/officeDocument/2006/relationships/image" Target="http://img1.liveinternet.ru/images/attach/b/3/25/866/25866966_DSC_2836.JPG" TargetMode="External"/><Relationship Id="rId2" Type="http://schemas.openxmlformats.org/officeDocument/2006/relationships/hyperlink" Target="http://www.mamapicks.com/wp-content/uploads/2009/10/klim.jpg" TargetMode="External"/><Relationship Id="rId1" Type="http://schemas.openxmlformats.org/officeDocument/2006/relationships/slideLayout" Target="../slideLayouts/slideLayout2.xml"/><Relationship Id="rId6" Type="http://schemas.openxmlformats.org/officeDocument/2006/relationships/image" Target="../media/image21.jpeg"/><Relationship Id="rId11" Type="http://schemas.openxmlformats.org/officeDocument/2006/relationships/image" Target="../media/image24.jpeg"/><Relationship Id="rId5" Type="http://schemas.openxmlformats.org/officeDocument/2006/relationships/hyperlink" Target="http://p.nahalyavu.com/photos/big/8/8061.jpg" TargetMode="External"/><Relationship Id="rId10" Type="http://schemas.openxmlformats.org/officeDocument/2006/relationships/hyperlink" Target="http://img1.liveinternet.ru/images/attach/b/3/25/866/25866966_DSC_2836.JPG" TargetMode="External"/><Relationship Id="rId4" Type="http://schemas.openxmlformats.org/officeDocument/2006/relationships/image" Target="http://www.mamapicks.com/wp-content/uploads/2009/10/klim.jpg" TargetMode="External"/><Relationship Id="rId9" Type="http://schemas.openxmlformats.org/officeDocument/2006/relationships/image" Target="../media/image2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adalin.mospsy.ru/img3/r_21.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govoritexpert.ru/images/topic/image1.jpg" TargetMode="External"/><Relationship Id="rId1" Type="http://schemas.openxmlformats.org/officeDocument/2006/relationships/slideLayout" Target="../slideLayouts/slideLayout2.xml"/><Relationship Id="rId4" Type="http://schemas.openxmlformats.org/officeDocument/2006/relationships/image" Target="http://govoritexpert.ru/images/topic/image1.jp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http://allsekrets.ru/wp-content/uploads/2011/09/g02.jpg"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11947" y="1517073"/>
            <a:ext cx="8346332" cy="2140748"/>
          </a:xfrm>
        </p:spPr>
        <p:txBody>
          <a:bodyPr>
            <a:noAutofit/>
          </a:bodyPr>
          <a:lstStyle/>
          <a:p>
            <a:pPr eaLnBrk="1" fontAlgn="auto" hangingPunct="1">
              <a:spcAft>
                <a:spcPts val="0"/>
              </a:spcAft>
              <a:defRPr/>
            </a:pPr>
            <a:r>
              <a:rPr lang="ru-RU"/>
              <a:t/>
            </a:r>
            <a:br>
              <a:rPr lang="ru-RU"/>
            </a:br>
            <a:r>
              <a:rPr lang="ru-RU"/>
              <a:t/>
            </a:r>
            <a:br>
              <a:rPr lang="ru-RU"/>
            </a:br>
            <a:r>
              <a:rPr lang="ru-RU" sz="6600"/>
              <a:t/>
            </a:r>
            <a:br>
              <a:rPr lang="ru-RU" sz="6600"/>
            </a:br>
            <a:r>
              <a:rPr lang="ru-RU" sz="6600" smtClean="0"/>
              <a:t>«Разговорчивые пальчики» </a:t>
            </a:r>
            <a:endParaRPr lang="ru-RU" sz="6600"/>
          </a:p>
        </p:txBody>
      </p:sp>
      <p:sp>
        <p:nvSpPr>
          <p:cNvPr id="3" name="Подзаголовок 2"/>
          <p:cNvSpPr>
            <a:spLocks noGrp="1"/>
          </p:cNvSpPr>
          <p:nvPr>
            <p:ph type="subTitle" idx="1"/>
          </p:nvPr>
        </p:nvSpPr>
        <p:spPr>
          <a:xfrm>
            <a:off x="311150" y="4210050"/>
            <a:ext cx="8356600" cy="827088"/>
          </a:xfrm>
        </p:spPr>
        <p:txBody>
          <a:bodyPr>
            <a:normAutofit/>
          </a:bodyPr>
          <a:lstStyle/>
          <a:p>
            <a:pPr eaLnBrk="1" fontAlgn="auto" hangingPunct="1">
              <a:spcAft>
                <a:spcPts val="0"/>
              </a:spcAft>
              <a:buClr>
                <a:schemeClr val="tx1">
                  <a:shade val="95000"/>
                </a:schemeClr>
              </a:buClr>
              <a:buFont typeface="Wingdings 2"/>
              <a:buNone/>
              <a:defRPr/>
            </a:pPr>
            <a:r>
              <a:rPr lang="ru-RU" sz="4400" smtClean="0">
                <a:solidFill>
                  <a:schemeClr val="accent1">
                    <a:lumMod val="60000"/>
                    <a:lumOff val="40000"/>
                  </a:schemeClr>
                </a:solidFill>
                <a:effectLst>
                  <a:outerShdw blurRad="38100" dist="38100" dir="2700000" algn="tl">
                    <a:srgbClr val="000000">
                      <a:alpha val="43137"/>
                    </a:srgbClr>
                  </a:outerShdw>
                </a:effectLst>
                <a:latin typeface="+mj-lt"/>
              </a:rPr>
              <a:t>развитие мелкой моторики</a:t>
            </a:r>
          </a:p>
        </p:txBody>
      </p:sp>
      <p:sp>
        <p:nvSpPr>
          <p:cNvPr id="4" name="Прямоугольник 3"/>
          <p:cNvSpPr/>
          <p:nvPr/>
        </p:nvSpPr>
        <p:spPr>
          <a:xfrm>
            <a:off x="5454650" y="5565775"/>
            <a:ext cx="3419475" cy="922338"/>
          </a:xfrm>
          <a:prstGeom prst="rect">
            <a:avLst/>
          </a:prstGeom>
        </p:spPr>
        <p:txBody>
          <a:bodyPr>
            <a:spAutoFit/>
          </a:bodyPr>
          <a:lstStyle/>
          <a:p>
            <a:pPr fontAlgn="auto">
              <a:spcBef>
                <a:spcPts val="0"/>
              </a:spcBef>
              <a:spcAft>
                <a:spcPts val="0"/>
              </a:spcAft>
              <a:defRPr/>
            </a:pPr>
            <a:r>
              <a:rPr lang="ru-RU">
                <a:solidFill>
                  <a:schemeClr val="accent1">
                    <a:lumMod val="60000"/>
                    <a:lumOff val="40000"/>
                  </a:schemeClr>
                </a:solidFill>
                <a:effectLst>
                  <a:outerShdw blurRad="38100" dist="38100" dir="2700000" algn="tl">
                    <a:srgbClr val="000000">
                      <a:alpha val="43137"/>
                    </a:srgbClr>
                  </a:outerShdw>
                </a:effectLst>
                <a:latin typeface="+mj-lt"/>
              </a:rPr>
              <a:t>Разработка учителя-логопеда </a:t>
            </a:r>
            <a:br>
              <a:rPr lang="ru-RU">
                <a:solidFill>
                  <a:schemeClr val="accent1">
                    <a:lumMod val="60000"/>
                    <a:lumOff val="40000"/>
                  </a:schemeClr>
                </a:solidFill>
                <a:effectLst>
                  <a:outerShdw blurRad="38100" dist="38100" dir="2700000" algn="tl">
                    <a:srgbClr val="000000">
                      <a:alpha val="43137"/>
                    </a:srgbClr>
                  </a:outerShdw>
                </a:effectLst>
                <a:latin typeface="+mj-lt"/>
              </a:rPr>
            </a:br>
            <a:r>
              <a:rPr lang="ru-RU">
                <a:solidFill>
                  <a:schemeClr val="accent1">
                    <a:lumMod val="60000"/>
                    <a:lumOff val="40000"/>
                  </a:schemeClr>
                </a:solidFill>
                <a:effectLst>
                  <a:outerShdw blurRad="38100" dist="38100" dir="2700000" algn="tl">
                    <a:srgbClr val="000000">
                      <a:alpha val="43137"/>
                    </a:srgbClr>
                  </a:outerShdw>
                </a:effectLst>
                <a:latin typeface="+mj-lt"/>
              </a:rPr>
              <a:t>МБДОУ №257 г.Красноярска </a:t>
            </a:r>
            <a:br>
              <a:rPr lang="ru-RU">
                <a:solidFill>
                  <a:schemeClr val="accent1">
                    <a:lumMod val="60000"/>
                    <a:lumOff val="40000"/>
                  </a:schemeClr>
                </a:solidFill>
                <a:effectLst>
                  <a:outerShdw blurRad="38100" dist="38100" dir="2700000" algn="tl">
                    <a:srgbClr val="000000">
                      <a:alpha val="43137"/>
                    </a:srgbClr>
                  </a:outerShdw>
                </a:effectLst>
                <a:latin typeface="+mj-lt"/>
              </a:rPr>
            </a:br>
            <a:r>
              <a:rPr lang="ru-RU">
                <a:solidFill>
                  <a:schemeClr val="accent1">
                    <a:lumMod val="60000"/>
                    <a:lumOff val="40000"/>
                  </a:schemeClr>
                </a:solidFill>
                <a:effectLst>
                  <a:outerShdw blurRad="38100" dist="38100" dir="2700000" algn="tl">
                    <a:srgbClr val="000000">
                      <a:alpha val="43137"/>
                    </a:srgbClr>
                  </a:outerShdw>
                </a:effectLst>
                <a:latin typeface="+mj-lt"/>
              </a:rPr>
              <a:t>Арефьевой З.А.</a:t>
            </a:r>
            <a:endParaRPr lang="ru-RU">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00200"/>
            <a:ext cx="8229600" cy="1579563"/>
          </a:xfrm>
        </p:spPr>
        <p:txBody>
          <a:bodyPr>
            <a:normAutofit/>
          </a:bodyPr>
          <a:lstStyle/>
          <a:p>
            <a:pPr marL="0" indent="0" algn="ctr" eaLnBrk="1" fontAlgn="auto" hangingPunct="1">
              <a:spcAft>
                <a:spcPts val="0"/>
              </a:spcAft>
              <a:buClr>
                <a:schemeClr val="tx1">
                  <a:shade val="95000"/>
                </a:schemeClr>
              </a:buClr>
              <a:buFont typeface="Wingdings 2"/>
              <a:buNone/>
              <a:defRPr/>
            </a:pPr>
            <a:r>
              <a:rPr lang="ru-RU" sz="2000" smtClean="0">
                <a:effectLst>
                  <a:outerShdw blurRad="38100" dist="38100" dir="2700000" algn="tl">
                    <a:srgbClr val="000000">
                      <a:alpha val="43137"/>
                    </a:srgbClr>
                  </a:outerShdw>
                </a:effectLst>
                <a:latin typeface="+mj-lt"/>
              </a:rPr>
              <a:t>Макароны, разрезанные трубочки от сока, бусины, бисер </a:t>
            </a:r>
            <a:br>
              <a:rPr lang="ru-RU" sz="2000" smtClean="0">
                <a:effectLst>
                  <a:outerShdw blurRad="38100" dist="38100" dir="2700000" algn="tl">
                    <a:srgbClr val="000000">
                      <a:alpha val="43137"/>
                    </a:srgbClr>
                  </a:outerShdw>
                </a:effectLst>
                <a:latin typeface="+mj-lt"/>
              </a:rPr>
            </a:br>
            <a:r>
              <a:rPr lang="ru-RU" sz="2000" smtClean="0">
                <a:effectLst>
                  <a:outerShdw blurRad="38100" dist="38100" dir="2700000" algn="tl">
                    <a:srgbClr val="000000">
                      <a:alpha val="43137"/>
                    </a:srgbClr>
                  </a:outerShdw>
                </a:effectLst>
                <a:latin typeface="+mj-lt"/>
              </a:rPr>
              <a:t>можно сортировать по цвету, размеру или форме, </a:t>
            </a:r>
            <a:br>
              <a:rPr lang="ru-RU" sz="2000" smtClean="0">
                <a:effectLst>
                  <a:outerShdw blurRad="38100" dist="38100" dir="2700000" algn="tl">
                    <a:srgbClr val="000000">
                      <a:alpha val="43137"/>
                    </a:srgbClr>
                  </a:outerShdw>
                </a:effectLst>
                <a:latin typeface="+mj-lt"/>
              </a:rPr>
            </a:br>
            <a:r>
              <a:rPr lang="ru-RU" sz="2000" smtClean="0">
                <a:effectLst>
                  <a:outerShdw blurRad="38100" dist="38100" dir="2700000" algn="tl">
                    <a:srgbClr val="000000">
                      <a:alpha val="43137"/>
                    </a:srgbClr>
                  </a:outerShdw>
                </a:effectLst>
                <a:latin typeface="+mj-lt"/>
              </a:rPr>
              <a:t>а потом нанизывать на проволоку, шнурок, верёвочку – </a:t>
            </a:r>
            <a:br>
              <a:rPr lang="ru-RU" sz="2000" smtClean="0">
                <a:effectLst>
                  <a:outerShdw blurRad="38100" dist="38100" dir="2700000" algn="tl">
                    <a:srgbClr val="000000">
                      <a:alpha val="43137"/>
                    </a:srgbClr>
                  </a:outerShdw>
                </a:effectLst>
                <a:latin typeface="+mj-lt"/>
              </a:rPr>
            </a:br>
            <a:r>
              <a:rPr lang="ru-RU" sz="2000" smtClean="0">
                <a:effectLst>
                  <a:outerShdw blurRad="38100" dist="38100" dir="2700000" algn="tl">
                    <a:srgbClr val="000000">
                      <a:alpha val="43137"/>
                    </a:srgbClr>
                  </a:outerShdw>
                </a:effectLst>
                <a:latin typeface="+mj-lt"/>
              </a:rPr>
              <a:t>в зависимости от возраста и способностей вашего малыша</a:t>
            </a:r>
            <a:endParaRPr lang="ru-RU" sz="2000">
              <a:effectLst>
                <a:outerShdw blurRad="38100" dist="38100" dir="2700000" algn="tl">
                  <a:srgbClr val="000000">
                    <a:alpha val="43137"/>
                  </a:srgbClr>
                </a:outerShdw>
              </a:effectLst>
              <a:latin typeface="+mj-lt"/>
            </a:endParaRPr>
          </a:p>
        </p:txBody>
      </p:sp>
      <p:pic>
        <p:nvPicPr>
          <p:cNvPr id="12291" name="Рисунок 9" descr="PB091312"/>
          <p:cNvPicPr>
            <a:picLocks noChangeAspect="1" noChangeArrowheads="1"/>
          </p:cNvPicPr>
          <p:nvPr/>
        </p:nvPicPr>
        <p:blipFill>
          <a:blip r:embed="rId2"/>
          <a:srcRect/>
          <a:stretch>
            <a:fillRect/>
          </a:stretch>
        </p:blipFill>
        <p:spPr bwMode="auto">
          <a:xfrm>
            <a:off x="214313" y="3429000"/>
            <a:ext cx="2211387" cy="3179763"/>
          </a:xfrm>
          <a:prstGeom prst="rect">
            <a:avLst/>
          </a:prstGeom>
          <a:noFill/>
          <a:ln w="9525">
            <a:noFill/>
            <a:miter lim="800000"/>
            <a:headEnd/>
            <a:tailEnd/>
          </a:ln>
        </p:spPr>
      </p:pic>
      <p:pic>
        <p:nvPicPr>
          <p:cNvPr id="12292" name="Рисунок 10" descr="mot6"/>
          <p:cNvPicPr>
            <a:picLocks noChangeAspect="1" noChangeArrowheads="1"/>
          </p:cNvPicPr>
          <p:nvPr/>
        </p:nvPicPr>
        <p:blipFill>
          <a:blip r:embed="rId3"/>
          <a:srcRect/>
          <a:stretch>
            <a:fillRect/>
          </a:stretch>
        </p:blipFill>
        <p:spPr bwMode="auto">
          <a:xfrm>
            <a:off x="3054350" y="3803650"/>
            <a:ext cx="2795588" cy="2649538"/>
          </a:xfrm>
          <a:prstGeom prst="rect">
            <a:avLst/>
          </a:prstGeom>
          <a:noFill/>
          <a:ln w="9525">
            <a:noFill/>
            <a:miter lim="800000"/>
            <a:headEnd/>
            <a:tailEnd/>
          </a:ln>
        </p:spPr>
      </p:pic>
      <p:pic>
        <p:nvPicPr>
          <p:cNvPr id="12293" name="i-main-pic" descr="Картинка 12 из 7052"/>
          <p:cNvPicPr>
            <a:picLocks noChangeAspect="1" noChangeArrowheads="1"/>
          </p:cNvPicPr>
          <p:nvPr/>
        </p:nvPicPr>
        <p:blipFill>
          <a:blip r:embed="rId4"/>
          <a:srcRect/>
          <a:stretch>
            <a:fillRect/>
          </a:stretch>
        </p:blipFill>
        <p:spPr bwMode="auto">
          <a:xfrm>
            <a:off x="6473825" y="3408363"/>
            <a:ext cx="2151063" cy="3209925"/>
          </a:xfrm>
          <a:prstGeom prst="rect">
            <a:avLst/>
          </a:prstGeom>
          <a:noFill/>
          <a:ln w="9525">
            <a:noFill/>
            <a:miter lim="800000"/>
            <a:headEnd/>
            <a:tailEnd/>
          </a:ln>
        </p:spPr>
      </p:pic>
      <p:sp>
        <p:nvSpPr>
          <p:cNvPr id="8" name="Заголовок 7"/>
          <p:cNvSpPr>
            <a:spLocks noGrp="1"/>
          </p:cNvSpPr>
          <p:nvPr>
            <p:ph type="title"/>
          </p:nvPr>
        </p:nvSpPr>
        <p:spPr/>
        <p:txBody>
          <a:bodyPr/>
          <a:lstStyle/>
          <a:p>
            <a:pPr eaLnBrk="1" fontAlgn="auto" hangingPunct="1">
              <a:spcAft>
                <a:spcPts val="0"/>
              </a:spcAft>
              <a:defRPr/>
            </a:pPr>
            <a:r>
              <a:rPr lang="ru-RU" smtClean="0"/>
              <a:t>«Бусы для мамы»</a:t>
            </a: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00200"/>
            <a:ext cx="8229600" cy="2151063"/>
          </a:xfrm>
        </p:spPr>
        <p:txBody>
          <a:bodyPr>
            <a:normAutofit/>
          </a:bodyPr>
          <a:lstStyle/>
          <a:p>
            <a:pPr marL="0" indent="0" algn="ctr" eaLnBrk="1" fontAlgn="auto" hangingPunct="1">
              <a:spcAft>
                <a:spcPts val="0"/>
              </a:spcAft>
              <a:buClr>
                <a:schemeClr val="tx1">
                  <a:shade val="95000"/>
                </a:schemeClr>
              </a:buClr>
              <a:buFont typeface="Wingdings 2"/>
              <a:buNone/>
              <a:defRPr/>
            </a:pPr>
            <a:r>
              <a:rPr lang="ru-RU" sz="2000" smtClean="0">
                <a:effectLst>
                  <a:outerShdw blurRad="38100" dist="38100" dir="2700000" algn="tl">
                    <a:srgbClr val="000000">
                      <a:alpha val="43137"/>
                    </a:srgbClr>
                  </a:outerShdw>
                </a:effectLst>
                <a:latin typeface="+mj-lt"/>
              </a:rPr>
              <a:t>Это модное, но весьма не дешёвое увлечение </a:t>
            </a:r>
            <a:br>
              <a:rPr lang="ru-RU" sz="2000" smtClean="0">
                <a:effectLst>
                  <a:outerShdw blurRad="38100" dist="38100" dir="2700000" algn="tl">
                    <a:srgbClr val="000000">
                      <a:alpha val="43137"/>
                    </a:srgbClr>
                  </a:outerShdw>
                </a:effectLst>
                <a:latin typeface="+mj-lt"/>
              </a:rPr>
            </a:br>
            <a:r>
              <a:rPr lang="ru-RU" sz="2000" smtClean="0">
                <a:effectLst>
                  <a:outerShdw blurRad="38100" dist="38100" dir="2700000" algn="tl">
                    <a:srgbClr val="000000">
                      <a:alpha val="43137"/>
                    </a:srgbClr>
                  </a:outerShdw>
                </a:effectLst>
                <a:latin typeface="+mj-lt"/>
              </a:rPr>
              <a:t>можно организовать на собственной кухне – </a:t>
            </a:r>
            <a:br>
              <a:rPr lang="ru-RU" sz="2000" smtClean="0">
                <a:effectLst>
                  <a:outerShdw blurRad="38100" dist="38100" dir="2700000" algn="tl">
                    <a:srgbClr val="000000">
                      <a:alpha val="43137"/>
                    </a:srgbClr>
                  </a:outerShdw>
                </a:effectLst>
                <a:latin typeface="+mj-lt"/>
              </a:rPr>
            </a:br>
            <a:r>
              <a:rPr lang="ru-RU" sz="2000" smtClean="0">
                <a:effectLst>
                  <a:outerShdw blurRad="38100" dist="38100" dir="2700000" algn="tl">
                    <a:srgbClr val="000000">
                      <a:alpha val="43137"/>
                    </a:srgbClr>
                  </a:outerShdw>
                </a:effectLst>
                <a:latin typeface="+mj-lt"/>
              </a:rPr>
              <a:t>рассыпать по подносу песок (манную, пшеничную крупы) </a:t>
            </a:r>
            <a:br>
              <a:rPr lang="ru-RU" sz="2000" smtClean="0">
                <a:effectLst>
                  <a:outerShdw blurRad="38100" dist="38100" dir="2700000" algn="tl">
                    <a:srgbClr val="000000">
                      <a:alpha val="43137"/>
                    </a:srgbClr>
                  </a:outerShdw>
                </a:effectLst>
                <a:latin typeface="+mj-lt"/>
              </a:rPr>
            </a:br>
            <a:r>
              <a:rPr lang="ru-RU" sz="2000" smtClean="0">
                <a:effectLst>
                  <a:outerShdw blurRad="38100" dist="38100" dir="2700000" algn="tl">
                    <a:srgbClr val="000000">
                      <a:alpha val="43137"/>
                    </a:srgbClr>
                  </a:outerShdw>
                </a:effectLst>
                <a:latin typeface="+mj-lt"/>
              </a:rPr>
              <a:t>и рисовать пальчиком (лучше поочерёдно каждым) </a:t>
            </a:r>
            <a:br>
              <a:rPr lang="ru-RU" sz="2000" smtClean="0">
                <a:effectLst>
                  <a:outerShdw blurRad="38100" dist="38100" dir="2700000" algn="tl">
                    <a:srgbClr val="000000">
                      <a:alpha val="43137"/>
                    </a:srgbClr>
                  </a:outerShdw>
                </a:effectLst>
                <a:latin typeface="+mj-lt"/>
              </a:rPr>
            </a:br>
            <a:r>
              <a:rPr lang="ru-RU" sz="2000" smtClean="0">
                <a:effectLst>
                  <a:outerShdw blurRad="38100" dist="38100" dir="2700000" algn="tl">
                    <a:srgbClr val="000000">
                      <a:alpha val="43137"/>
                    </a:srgbClr>
                  </a:outerShdw>
                </a:effectLst>
                <a:latin typeface="+mj-lt"/>
              </a:rPr>
              <a:t>различные линии, фигуры, буквы. </a:t>
            </a:r>
            <a:endParaRPr lang="ru-RU" sz="2000">
              <a:effectLst>
                <a:outerShdw blurRad="38100" dist="38100" dir="2700000" algn="tl">
                  <a:srgbClr val="000000">
                    <a:alpha val="43137"/>
                  </a:srgbClr>
                </a:outerShdw>
              </a:effectLst>
              <a:latin typeface="+mj-lt"/>
            </a:endParaRPr>
          </a:p>
        </p:txBody>
      </p:sp>
      <p:sp>
        <p:nvSpPr>
          <p:cNvPr id="5" name="Заголовок 1"/>
          <p:cNvSpPr>
            <a:spLocks noGrp="1"/>
          </p:cNvSpPr>
          <p:nvPr>
            <p:ph type="title"/>
          </p:nvPr>
        </p:nvSpPr>
        <p:spPr/>
        <p:txBody>
          <a:bodyPr/>
          <a:lstStyle/>
          <a:p>
            <a:pPr eaLnBrk="1" fontAlgn="auto" hangingPunct="1">
              <a:spcAft>
                <a:spcPts val="0"/>
              </a:spcAft>
              <a:defRPr/>
            </a:pPr>
            <a:r>
              <a:rPr lang="ru-RU" smtClean="0"/>
              <a:t>«Рисование песком»</a:t>
            </a:r>
            <a:endParaRPr lang="ru-RU"/>
          </a:p>
        </p:txBody>
      </p:sp>
      <p:pic>
        <p:nvPicPr>
          <p:cNvPr id="13316" name="Рисунок 8" descr="PB091308"/>
          <p:cNvPicPr>
            <a:picLocks noChangeAspect="1" noChangeArrowheads="1"/>
          </p:cNvPicPr>
          <p:nvPr/>
        </p:nvPicPr>
        <p:blipFill>
          <a:blip r:embed="rId2"/>
          <a:srcRect/>
          <a:stretch>
            <a:fillRect/>
          </a:stretch>
        </p:blipFill>
        <p:spPr bwMode="auto">
          <a:xfrm>
            <a:off x="4051300" y="3279775"/>
            <a:ext cx="4635500" cy="3370263"/>
          </a:xfrm>
          <a:prstGeom prst="rect">
            <a:avLst/>
          </a:prstGeom>
          <a:noFill/>
          <a:ln w="9525">
            <a:noFill/>
            <a:miter lim="800000"/>
            <a:headEnd/>
            <a:tailEnd/>
          </a:ln>
        </p:spPr>
      </p:pic>
      <p:sp>
        <p:nvSpPr>
          <p:cNvPr id="7" name="Прямоугольник 6"/>
          <p:cNvSpPr/>
          <p:nvPr/>
        </p:nvSpPr>
        <p:spPr>
          <a:xfrm>
            <a:off x="374650" y="3541713"/>
            <a:ext cx="3500438" cy="2862262"/>
          </a:xfrm>
          <a:prstGeom prst="rect">
            <a:avLst/>
          </a:prstGeom>
        </p:spPr>
        <p:txBody>
          <a:bodyPr>
            <a:spAutoFit/>
          </a:bodyPr>
          <a:lstStyle/>
          <a:p>
            <a:pPr algn="ctr" fontAlgn="auto">
              <a:spcBef>
                <a:spcPts val="0"/>
              </a:spcBef>
              <a:spcAft>
                <a:spcPts val="0"/>
              </a:spcAft>
              <a:defRPr/>
            </a:pPr>
            <a:r>
              <a:rPr lang="ru-RU" sz="2000">
                <a:effectLst>
                  <a:outerShdw blurRad="38100" dist="38100" dir="2700000" algn="tl">
                    <a:srgbClr val="000000">
                      <a:alpha val="43137"/>
                    </a:srgbClr>
                  </a:outerShdw>
                </a:effectLst>
                <a:latin typeface="+mj-lt"/>
              </a:rPr>
              <a:t>Тем, кто постарше, можно попробовать рисовать, высыпая песок тоненькой струйкой из кулачка. </a:t>
            </a:r>
          </a:p>
          <a:p>
            <a:pPr fontAlgn="auto">
              <a:spcBef>
                <a:spcPts val="0"/>
              </a:spcBef>
              <a:spcAft>
                <a:spcPts val="0"/>
              </a:spcAft>
              <a:defRPr/>
            </a:pPr>
            <a:endParaRPr lang="ru-RU" sz="2000">
              <a:effectLst>
                <a:outerShdw blurRad="38100" dist="38100" dir="2700000" algn="tl">
                  <a:srgbClr val="000000">
                    <a:alpha val="43137"/>
                  </a:srgbClr>
                </a:outerShdw>
              </a:effectLst>
              <a:latin typeface="+mj-lt"/>
            </a:endParaRPr>
          </a:p>
          <a:p>
            <a:pPr algn="ctr" fontAlgn="auto">
              <a:spcBef>
                <a:spcPts val="0"/>
              </a:spcBef>
              <a:spcAft>
                <a:spcPts val="0"/>
              </a:spcAft>
              <a:defRPr/>
            </a:pPr>
            <a:r>
              <a:rPr lang="ru-RU" sz="2000">
                <a:effectLst>
                  <a:outerShdw blurRad="38100" dist="38100" dir="2700000" algn="tl">
                    <a:srgbClr val="000000">
                      <a:alpha val="43137"/>
                    </a:srgbClr>
                  </a:outerShdw>
                </a:effectLst>
                <a:latin typeface="+mj-lt"/>
              </a:rPr>
              <a:t>И песок и манку </a:t>
            </a:r>
            <a:br>
              <a:rPr lang="ru-RU" sz="2000">
                <a:effectLst>
                  <a:outerShdw blurRad="38100" dist="38100" dir="2700000" algn="tl">
                    <a:srgbClr val="000000">
                      <a:alpha val="43137"/>
                    </a:srgbClr>
                  </a:outerShdw>
                </a:effectLst>
                <a:latin typeface="+mj-lt"/>
              </a:rPr>
            </a:br>
            <a:r>
              <a:rPr lang="ru-RU" sz="2000">
                <a:effectLst>
                  <a:outerShdw blurRad="38100" dist="38100" dir="2700000" algn="tl">
                    <a:srgbClr val="000000">
                      <a:alpha val="43137"/>
                    </a:srgbClr>
                  </a:outerShdw>
                </a:effectLst>
                <a:latin typeface="+mj-lt"/>
              </a:rPr>
              <a:t>можно раскрасить </a:t>
            </a:r>
            <a:br>
              <a:rPr lang="ru-RU" sz="2000">
                <a:effectLst>
                  <a:outerShdw blurRad="38100" dist="38100" dir="2700000" algn="tl">
                    <a:srgbClr val="000000">
                      <a:alpha val="43137"/>
                    </a:srgbClr>
                  </a:outerShdw>
                </a:effectLst>
                <a:latin typeface="+mj-lt"/>
              </a:rPr>
            </a:br>
            <a:r>
              <a:rPr lang="ru-RU" sz="2000">
                <a:effectLst>
                  <a:outerShdw blurRad="38100" dist="38100" dir="2700000" algn="tl">
                    <a:srgbClr val="000000">
                      <a:alpha val="43137"/>
                    </a:srgbClr>
                  </a:outerShdw>
                </a:effectLst>
                <a:latin typeface="+mj-lt"/>
              </a:rPr>
              <a:t>с помощью обычного цветного мела.</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«Щипки и прищепки»</a:t>
            </a:r>
            <a:endParaRPr lang="ru-RU"/>
          </a:p>
        </p:txBody>
      </p:sp>
      <p:sp>
        <p:nvSpPr>
          <p:cNvPr id="3" name="Содержимое 2"/>
          <p:cNvSpPr>
            <a:spLocks noGrp="1"/>
          </p:cNvSpPr>
          <p:nvPr>
            <p:ph idx="1"/>
          </p:nvPr>
        </p:nvSpPr>
        <p:spPr>
          <a:xfrm>
            <a:off x="468313" y="1454150"/>
            <a:ext cx="8229600" cy="1133475"/>
          </a:xfrm>
        </p:spPr>
        <p:txBody>
          <a:bodyPr>
            <a:normAutofit/>
          </a:bodyPr>
          <a:lstStyle/>
          <a:p>
            <a:pPr marL="0" indent="0" algn="just" eaLnBrk="1" fontAlgn="auto" hangingPunct="1">
              <a:lnSpc>
                <a:spcPct val="124000"/>
              </a:lnSpc>
              <a:spcAft>
                <a:spcPts val="0"/>
              </a:spcAft>
              <a:buClr>
                <a:schemeClr val="tx1">
                  <a:shade val="95000"/>
                </a:schemeClr>
              </a:buClr>
              <a:buFont typeface="Wingdings 2"/>
              <a:buNone/>
              <a:defRPr/>
            </a:pPr>
            <a:r>
              <a:rPr lang="ru-RU" sz="2400" smtClean="0">
                <a:effectLst>
                  <a:outerShdw blurRad="38100" dist="38100" dir="2700000" algn="tl">
                    <a:srgbClr val="000000">
                      <a:alpha val="43137"/>
                    </a:srgbClr>
                  </a:outerShdw>
                </a:effectLst>
                <a:latin typeface="+mj-lt"/>
              </a:rPr>
              <a:t>Обычные геометрические фигуры, вырезанные из картона, превращаются в солнышко, травку, ёжика….</a:t>
            </a:r>
          </a:p>
          <a:p>
            <a:pPr marL="548640" indent="-411480" eaLnBrk="1" fontAlgn="auto" hangingPunct="1">
              <a:spcAft>
                <a:spcPts val="0"/>
              </a:spcAft>
              <a:buClr>
                <a:schemeClr val="tx1">
                  <a:shade val="95000"/>
                </a:schemeClr>
              </a:buClr>
              <a:buFont typeface="Wingdings 2"/>
              <a:buChar char=""/>
              <a:defRPr/>
            </a:pPr>
            <a:endParaRPr lang="ru-RU"/>
          </a:p>
        </p:txBody>
      </p:sp>
      <p:pic>
        <p:nvPicPr>
          <p:cNvPr id="14340" name="Рисунок 5" descr="конкурс 017"/>
          <p:cNvPicPr>
            <a:picLocks noChangeAspect="1" noChangeArrowheads="1"/>
          </p:cNvPicPr>
          <p:nvPr/>
        </p:nvPicPr>
        <p:blipFill>
          <a:blip r:embed="rId2"/>
          <a:srcRect/>
          <a:stretch>
            <a:fillRect/>
          </a:stretch>
        </p:blipFill>
        <p:spPr bwMode="auto">
          <a:xfrm>
            <a:off x="538163" y="2673350"/>
            <a:ext cx="3057525" cy="3040063"/>
          </a:xfrm>
          <a:prstGeom prst="rect">
            <a:avLst/>
          </a:prstGeom>
          <a:noFill/>
          <a:ln w="9525">
            <a:noFill/>
            <a:miter lim="800000"/>
            <a:headEnd/>
            <a:tailEnd/>
          </a:ln>
        </p:spPr>
      </p:pic>
      <p:pic>
        <p:nvPicPr>
          <p:cNvPr id="14341" name="Рисунок 37" descr="http://www.mamusik.ru/upload/userimages/ubvosvgxlmsiffojztxft.jpeg">
            <a:hlinkClick r:id="rId3"/>
          </p:cNvPr>
          <p:cNvPicPr>
            <a:picLocks noChangeAspect="1" noChangeArrowheads="1"/>
          </p:cNvPicPr>
          <p:nvPr/>
        </p:nvPicPr>
        <p:blipFill>
          <a:blip r:embed="rId4"/>
          <a:srcRect/>
          <a:stretch>
            <a:fillRect/>
          </a:stretch>
        </p:blipFill>
        <p:spPr bwMode="auto">
          <a:xfrm>
            <a:off x="4279900" y="4519613"/>
            <a:ext cx="1749425" cy="1049337"/>
          </a:xfrm>
          <a:prstGeom prst="rect">
            <a:avLst/>
          </a:prstGeom>
          <a:noFill/>
          <a:ln w="9525">
            <a:noFill/>
            <a:miter lim="800000"/>
            <a:headEnd/>
            <a:tailEnd/>
          </a:ln>
        </p:spPr>
      </p:pic>
      <p:pic>
        <p:nvPicPr>
          <p:cNvPr id="14342" name="Рисунок 37" descr="http://www.mamusik.ru/upload/userimages/ubvosvgxlmsiffojztxft.jpeg">
            <a:hlinkClick r:id="rId3"/>
          </p:cNvPr>
          <p:cNvPicPr>
            <a:picLocks noChangeAspect="1" noChangeArrowheads="1"/>
          </p:cNvPicPr>
          <p:nvPr/>
        </p:nvPicPr>
        <p:blipFill>
          <a:blip r:embed="rId5"/>
          <a:srcRect/>
          <a:stretch>
            <a:fillRect/>
          </a:stretch>
        </p:blipFill>
        <p:spPr bwMode="auto">
          <a:xfrm>
            <a:off x="6384925" y="2971800"/>
            <a:ext cx="2159000" cy="2046288"/>
          </a:xfrm>
          <a:prstGeom prst="rect">
            <a:avLst/>
          </a:prstGeom>
          <a:noFill/>
          <a:ln w="9525">
            <a:noFill/>
            <a:miter lim="800000"/>
            <a:headEnd/>
            <a:tailEnd/>
          </a:ln>
        </p:spPr>
      </p:pic>
      <p:sp>
        <p:nvSpPr>
          <p:cNvPr id="7" name="Прямоугольник 6"/>
          <p:cNvSpPr/>
          <p:nvPr/>
        </p:nvSpPr>
        <p:spPr>
          <a:xfrm>
            <a:off x="571500" y="5959475"/>
            <a:ext cx="8197850" cy="746125"/>
          </a:xfrm>
          <a:prstGeom prst="rect">
            <a:avLst/>
          </a:prstGeom>
        </p:spPr>
        <p:txBody>
          <a:bodyPr>
            <a:spAutoFit/>
          </a:bodyPr>
          <a:lstStyle/>
          <a:p>
            <a:pPr algn="ctr" fontAlgn="auto">
              <a:lnSpc>
                <a:spcPct val="124000"/>
              </a:lnSpc>
              <a:spcBef>
                <a:spcPts val="0"/>
              </a:spcBef>
              <a:spcAft>
                <a:spcPts val="0"/>
              </a:spcAft>
              <a:defRPr/>
            </a:pPr>
            <a:r>
              <a:rPr lang="ru-RU">
                <a:effectLst>
                  <a:outerShdw blurRad="38100" dist="38100" dir="2700000" algn="tl">
                    <a:srgbClr val="000000">
                      <a:alpha val="43137"/>
                    </a:srgbClr>
                  </a:outerShdw>
                </a:effectLst>
                <a:latin typeface="+mj-lt"/>
              </a:rPr>
              <a:t>А ещё прищепки могут осторожно «покусать» малыша за кончики пальцев </a:t>
            </a:r>
            <a:r>
              <a:rPr lang="ru-RU" b="1">
                <a:effectLst>
                  <a:outerShdw blurRad="38100" dist="38100" dir="2700000" algn="tl">
                    <a:srgbClr val="000000">
                      <a:alpha val="43137"/>
                    </a:srgbClr>
                  </a:outerShdw>
                </a:effectLst>
                <a:latin typeface="+mj-lt"/>
              </a:rPr>
              <a:t>- </a:t>
            </a:r>
            <a:r>
              <a:rPr lang="ru-RU">
                <a:effectLst>
                  <a:outerShdw blurRad="38100" dist="38100" dir="2700000" algn="tl">
                    <a:srgbClr val="000000">
                      <a:alpha val="43137"/>
                    </a:srgbClr>
                  </a:outerShdw>
                </a:effectLst>
                <a:latin typeface="+mj-lt"/>
              </a:rPr>
              <a:t>отличный массаж, стимулирующий кровообращение</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«Массаж»</a:t>
            </a:r>
            <a:endParaRPr lang="ru-RU"/>
          </a:p>
        </p:txBody>
      </p:sp>
      <p:sp>
        <p:nvSpPr>
          <p:cNvPr id="3" name="Содержимое 2"/>
          <p:cNvSpPr>
            <a:spLocks noGrp="1"/>
          </p:cNvSpPr>
          <p:nvPr>
            <p:ph idx="1"/>
          </p:nvPr>
        </p:nvSpPr>
        <p:spPr>
          <a:xfrm>
            <a:off x="4208463" y="3241675"/>
            <a:ext cx="4551362" cy="2992438"/>
          </a:xfrm>
        </p:spPr>
        <p:txBody>
          <a:bodyPr>
            <a:noAutofit/>
          </a:bodyPr>
          <a:lstStyle/>
          <a:p>
            <a:pPr marL="0" indent="0" eaLnBrk="1" fontAlgn="auto" hangingPunct="1">
              <a:lnSpc>
                <a:spcPct val="134000"/>
              </a:lnSpc>
              <a:spcBef>
                <a:spcPts val="600"/>
              </a:spcBef>
              <a:spcAft>
                <a:spcPts val="0"/>
              </a:spcAft>
              <a:buClr>
                <a:schemeClr val="tx1">
                  <a:shade val="95000"/>
                </a:schemeClr>
              </a:buClr>
              <a:buFont typeface="Wingdings 2"/>
              <a:buNone/>
              <a:defRPr/>
            </a:pPr>
            <a:r>
              <a:rPr lang="ru-RU" sz="2000" smtClean="0">
                <a:effectLst>
                  <a:outerShdw blurRad="38100" dist="38100" dir="2700000" algn="tl">
                    <a:srgbClr val="000000">
                      <a:alpha val="43137"/>
                    </a:srgbClr>
                  </a:outerShdw>
                </a:effectLst>
                <a:latin typeface="+mj-lt"/>
              </a:rPr>
              <a:t>В качестве вспомогательного массажёра можно использовать </a:t>
            </a:r>
            <a:br>
              <a:rPr lang="ru-RU" sz="2000" smtClean="0">
                <a:effectLst>
                  <a:outerShdw blurRad="38100" dist="38100" dir="2700000" algn="tl">
                    <a:srgbClr val="000000">
                      <a:alpha val="43137"/>
                    </a:srgbClr>
                  </a:outerShdw>
                </a:effectLst>
                <a:latin typeface="+mj-lt"/>
              </a:rPr>
            </a:br>
            <a:r>
              <a:rPr lang="ru-RU" sz="2000" smtClean="0">
                <a:effectLst>
                  <a:outerShdw blurRad="38100" dist="38100" dir="2700000" algn="tl">
                    <a:srgbClr val="000000">
                      <a:alpha val="43137"/>
                    </a:srgbClr>
                  </a:outerShdw>
                </a:effectLst>
                <a:latin typeface="+mj-lt"/>
              </a:rPr>
              <a:t>теннисный шарик, </a:t>
            </a:r>
            <a:br>
              <a:rPr lang="ru-RU" sz="2000" smtClean="0">
                <a:effectLst>
                  <a:outerShdw blurRad="38100" dist="38100" dir="2700000" algn="tl">
                    <a:srgbClr val="000000">
                      <a:alpha val="43137"/>
                    </a:srgbClr>
                  </a:outerShdw>
                </a:effectLst>
                <a:latin typeface="+mj-lt"/>
              </a:rPr>
            </a:br>
            <a:r>
              <a:rPr lang="ru-RU" sz="2000" smtClean="0">
                <a:effectLst>
                  <a:outerShdw blurRad="38100" dist="38100" dir="2700000" algn="tl">
                    <a:srgbClr val="000000">
                      <a:alpha val="43137"/>
                    </a:srgbClr>
                  </a:outerShdw>
                </a:effectLst>
                <a:latin typeface="+mj-lt"/>
              </a:rPr>
              <a:t>грецкий орех, </a:t>
            </a:r>
            <a:br>
              <a:rPr lang="ru-RU" sz="2000" smtClean="0">
                <a:effectLst>
                  <a:outerShdw blurRad="38100" dist="38100" dir="2700000" algn="tl">
                    <a:srgbClr val="000000">
                      <a:alpha val="43137"/>
                    </a:srgbClr>
                  </a:outerShdw>
                </a:effectLst>
                <a:latin typeface="+mj-lt"/>
              </a:rPr>
            </a:br>
            <a:r>
              <a:rPr lang="ru-RU" sz="2000" smtClean="0">
                <a:effectLst>
                  <a:outerShdw blurRad="38100" dist="38100" dir="2700000" algn="tl">
                    <a:srgbClr val="000000">
                      <a:alpha val="43137"/>
                    </a:srgbClr>
                  </a:outerShdw>
                </a:effectLst>
                <a:latin typeface="+mj-lt"/>
              </a:rPr>
              <a:t>сосновую шишку, </a:t>
            </a:r>
            <a:br>
              <a:rPr lang="ru-RU" sz="2000" smtClean="0">
                <a:effectLst>
                  <a:outerShdw blurRad="38100" dist="38100" dir="2700000" algn="tl">
                    <a:srgbClr val="000000">
                      <a:alpha val="43137"/>
                    </a:srgbClr>
                  </a:outerShdw>
                </a:effectLst>
                <a:latin typeface="+mj-lt"/>
              </a:rPr>
            </a:br>
            <a:r>
              <a:rPr lang="ru-RU" sz="2000" smtClean="0">
                <a:effectLst>
                  <a:outerShdw blurRad="38100" dist="38100" dir="2700000" algn="tl">
                    <a:srgbClr val="000000">
                      <a:alpha val="43137"/>
                    </a:srgbClr>
                  </a:outerShdw>
                </a:effectLst>
                <a:latin typeface="+mj-lt"/>
              </a:rPr>
              <a:t>обычный шестигранный карандаш</a:t>
            </a:r>
            <a:br>
              <a:rPr lang="ru-RU" sz="2000" smtClean="0">
                <a:effectLst>
                  <a:outerShdw blurRad="38100" dist="38100" dir="2700000" algn="tl">
                    <a:srgbClr val="000000">
                      <a:alpha val="43137"/>
                    </a:srgbClr>
                  </a:outerShdw>
                </a:effectLst>
                <a:latin typeface="+mj-lt"/>
              </a:rPr>
            </a:br>
            <a:r>
              <a:rPr lang="ru-RU" sz="2000" smtClean="0">
                <a:effectLst>
                  <a:outerShdw blurRad="38100" dist="38100" dir="2700000" algn="tl">
                    <a:srgbClr val="000000">
                      <a:alpha val="43137"/>
                    </a:srgbClr>
                  </a:outerShdw>
                </a:effectLst>
                <a:latin typeface="+mj-lt"/>
              </a:rPr>
              <a:t>или даже круглую щётку для волос.</a:t>
            </a:r>
            <a:endParaRPr lang="ru-RU" sz="2000">
              <a:effectLst>
                <a:outerShdw blurRad="38100" dist="38100" dir="2700000" algn="tl">
                  <a:srgbClr val="000000">
                    <a:alpha val="43137"/>
                  </a:srgbClr>
                </a:outerShdw>
              </a:effectLst>
              <a:latin typeface="+mj-lt"/>
            </a:endParaRPr>
          </a:p>
        </p:txBody>
      </p:sp>
      <p:pic>
        <p:nvPicPr>
          <p:cNvPr id="15364" name="Рисунок 7" descr="конкурс 012"/>
          <p:cNvPicPr>
            <a:picLocks noChangeAspect="1" noChangeArrowheads="1"/>
          </p:cNvPicPr>
          <p:nvPr/>
        </p:nvPicPr>
        <p:blipFill>
          <a:blip r:embed="rId2"/>
          <a:srcRect/>
          <a:stretch>
            <a:fillRect/>
          </a:stretch>
        </p:blipFill>
        <p:spPr bwMode="auto">
          <a:xfrm>
            <a:off x="220663" y="2928938"/>
            <a:ext cx="3738562" cy="3714750"/>
          </a:xfrm>
          <a:prstGeom prst="rect">
            <a:avLst/>
          </a:prstGeom>
          <a:noFill/>
          <a:ln w="9525">
            <a:noFill/>
            <a:miter lim="800000"/>
            <a:headEnd/>
            <a:tailEnd/>
          </a:ln>
        </p:spPr>
      </p:pic>
      <p:sp>
        <p:nvSpPr>
          <p:cNvPr id="5" name="Прямоугольник 4"/>
          <p:cNvSpPr/>
          <p:nvPr/>
        </p:nvSpPr>
        <p:spPr>
          <a:xfrm>
            <a:off x="301625" y="1489075"/>
            <a:ext cx="8602663" cy="1014413"/>
          </a:xfrm>
          <a:prstGeom prst="rect">
            <a:avLst/>
          </a:prstGeom>
        </p:spPr>
        <p:txBody>
          <a:bodyPr>
            <a:spAutoFit/>
          </a:bodyPr>
          <a:lstStyle/>
          <a:p>
            <a:pPr algn="ctr" fontAlgn="auto">
              <a:spcBef>
                <a:spcPts val="0"/>
              </a:spcBef>
              <a:spcAft>
                <a:spcPts val="0"/>
              </a:spcAft>
              <a:defRPr/>
            </a:pPr>
            <a:r>
              <a:rPr lang="ru-RU" sz="2000">
                <a:effectLst>
                  <a:outerShdw blurRad="38100" dist="38100" dir="2700000" algn="tl">
                    <a:srgbClr val="000000">
                      <a:alpha val="43137"/>
                    </a:srgbClr>
                  </a:outerShdw>
                </a:effectLst>
                <a:latin typeface="+mj-lt"/>
              </a:rPr>
              <a:t>Приучите ребёнка к самомассажу – </a:t>
            </a:r>
            <a:br>
              <a:rPr lang="ru-RU" sz="2000">
                <a:effectLst>
                  <a:outerShdw blurRad="38100" dist="38100" dir="2700000" algn="tl">
                    <a:srgbClr val="000000">
                      <a:alpha val="43137"/>
                    </a:srgbClr>
                  </a:outerShdw>
                </a:effectLst>
                <a:latin typeface="+mj-lt"/>
              </a:rPr>
            </a:br>
            <a:r>
              <a:rPr lang="ru-RU" sz="2000">
                <a:effectLst>
                  <a:outerShdw blurRad="38100" dist="38100" dir="2700000" algn="tl">
                    <a:srgbClr val="000000">
                      <a:alpha val="43137"/>
                    </a:srgbClr>
                  </a:outerShdw>
                </a:effectLst>
                <a:latin typeface="+mj-lt"/>
              </a:rPr>
              <a:t>растирать, разминать ладошки и каждый пальчик в отдельности</a:t>
            </a:r>
            <a:br>
              <a:rPr lang="ru-RU" sz="2000">
                <a:effectLst>
                  <a:outerShdw blurRad="38100" dist="38100" dir="2700000" algn="tl">
                    <a:srgbClr val="000000">
                      <a:alpha val="43137"/>
                    </a:srgbClr>
                  </a:outerShdw>
                </a:effectLst>
                <a:latin typeface="+mj-lt"/>
              </a:rPr>
            </a:br>
            <a:r>
              <a:rPr lang="ru-RU" sz="2000">
                <a:effectLst>
                  <a:outerShdw blurRad="38100" dist="38100" dir="2700000" algn="tl">
                    <a:srgbClr val="000000">
                      <a:alpha val="43137"/>
                    </a:srgbClr>
                  </a:outerShdw>
                </a:effectLst>
                <a:latin typeface="+mj-lt"/>
              </a:rPr>
              <a:t> нужно каждый день.</a:t>
            </a:r>
            <a:r>
              <a:rPr lang="ru-RU">
                <a:latin typeface="+mj-lt"/>
              </a:rPr>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«Гимнастика для пальчиков»</a:t>
            </a:r>
            <a:endParaRPr lang="ru-RU"/>
          </a:p>
        </p:txBody>
      </p:sp>
      <p:sp>
        <p:nvSpPr>
          <p:cNvPr id="3" name="Содержимое 2"/>
          <p:cNvSpPr>
            <a:spLocks noGrp="1"/>
          </p:cNvSpPr>
          <p:nvPr>
            <p:ph idx="1"/>
          </p:nvPr>
        </p:nvSpPr>
        <p:spPr>
          <a:xfrm>
            <a:off x="354013" y="3792538"/>
            <a:ext cx="8426450" cy="2898775"/>
          </a:xfrm>
        </p:spPr>
        <p:txBody>
          <a:bodyPr>
            <a:normAutofit/>
          </a:bodyPr>
          <a:lstStyle/>
          <a:p>
            <a:pPr marL="0" indent="0" algn="ctr" eaLnBrk="1" fontAlgn="auto" hangingPunct="1">
              <a:lnSpc>
                <a:spcPct val="114000"/>
              </a:lnSpc>
              <a:spcBef>
                <a:spcPts val="600"/>
              </a:spcBef>
              <a:spcAft>
                <a:spcPts val="0"/>
              </a:spcAft>
              <a:buClr>
                <a:schemeClr val="tx1">
                  <a:shade val="95000"/>
                </a:schemeClr>
              </a:buClr>
              <a:buFont typeface="Wingdings 2"/>
              <a:buNone/>
              <a:defRPr/>
            </a:pPr>
            <a:r>
              <a:rPr lang="ru-RU" sz="2400" smtClean="0">
                <a:effectLst>
                  <a:outerShdw blurRad="38100" dist="38100" dir="2700000" algn="tl">
                    <a:srgbClr val="000000">
                      <a:alpha val="43137"/>
                    </a:srgbClr>
                  </a:outerShdw>
                </a:effectLst>
                <a:latin typeface="+mj-lt"/>
              </a:rPr>
              <a:t>Ловкие пальчики могут изобразить </a:t>
            </a:r>
            <a:br>
              <a:rPr lang="ru-RU" sz="2400" smtClean="0">
                <a:effectLst>
                  <a:outerShdw blurRad="38100" dist="38100" dir="2700000" algn="tl">
                    <a:srgbClr val="000000">
                      <a:alpha val="43137"/>
                    </a:srgbClr>
                  </a:outerShdw>
                </a:effectLst>
                <a:latin typeface="+mj-lt"/>
              </a:rPr>
            </a:br>
            <a:r>
              <a:rPr lang="ru-RU" sz="2400" smtClean="0">
                <a:effectLst>
                  <a:outerShdw blurRad="38100" dist="38100" dir="2700000" algn="tl">
                    <a:srgbClr val="000000">
                      <a:alpha val="43137"/>
                    </a:srgbClr>
                  </a:outerShdw>
                </a:effectLst>
                <a:latin typeface="+mj-lt"/>
              </a:rPr>
              <a:t>шагающего человечка, скачущего зайку, летящую птицу – </a:t>
            </a:r>
            <a:br>
              <a:rPr lang="ru-RU" sz="2400" smtClean="0">
                <a:effectLst>
                  <a:outerShdw blurRad="38100" dist="38100" dir="2700000" algn="tl">
                    <a:srgbClr val="000000">
                      <a:alpha val="43137"/>
                    </a:srgbClr>
                  </a:outerShdw>
                </a:effectLst>
                <a:latin typeface="+mj-lt"/>
              </a:rPr>
            </a:br>
            <a:r>
              <a:rPr lang="ru-RU" sz="2400" smtClean="0">
                <a:effectLst>
                  <a:outerShdw blurRad="38100" dist="38100" dir="2700000" algn="tl">
                    <a:srgbClr val="000000">
                      <a:alpha val="43137"/>
                    </a:srgbClr>
                  </a:outerShdw>
                </a:effectLst>
                <a:latin typeface="+mj-lt"/>
              </a:rPr>
              <a:t>и много чего ещё. </a:t>
            </a:r>
          </a:p>
          <a:p>
            <a:pPr marL="0" indent="0" algn="ctr" eaLnBrk="1" fontAlgn="auto" hangingPunct="1">
              <a:lnSpc>
                <a:spcPct val="114000"/>
              </a:lnSpc>
              <a:spcBef>
                <a:spcPts val="600"/>
              </a:spcBef>
              <a:spcAft>
                <a:spcPts val="0"/>
              </a:spcAft>
              <a:buClr>
                <a:schemeClr val="tx1">
                  <a:shade val="95000"/>
                </a:schemeClr>
              </a:buClr>
              <a:buFont typeface="Wingdings 2"/>
              <a:buNone/>
              <a:defRPr/>
            </a:pPr>
            <a:r>
              <a:rPr lang="ru-RU" sz="2400" smtClean="0">
                <a:effectLst>
                  <a:outerShdw blurRad="38100" dist="38100" dir="2700000" algn="tl">
                    <a:srgbClr val="000000">
                      <a:alpha val="43137"/>
                    </a:srgbClr>
                  </a:outerShdw>
                </a:effectLst>
                <a:latin typeface="+mj-lt"/>
              </a:rPr>
              <a:t>Упражнения можно сопровождать забавными стихами, можно разыграть настоящий мини-спектакль, </a:t>
            </a:r>
            <a:br>
              <a:rPr lang="ru-RU" sz="2400" smtClean="0">
                <a:effectLst>
                  <a:outerShdw blurRad="38100" dist="38100" dir="2700000" algn="tl">
                    <a:srgbClr val="000000">
                      <a:alpha val="43137"/>
                    </a:srgbClr>
                  </a:outerShdw>
                </a:effectLst>
                <a:latin typeface="+mj-lt"/>
              </a:rPr>
            </a:br>
            <a:r>
              <a:rPr lang="ru-RU" sz="2400" smtClean="0">
                <a:effectLst>
                  <a:outerShdw blurRad="38100" dist="38100" dir="2700000" algn="tl">
                    <a:srgbClr val="000000">
                      <a:alpha val="43137"/>
                    </a:srgbClr>
                  </a:outerShdw>
                </a:effectLst>
                <a:latin typeface="+mj-lt"/>
              </a:rPr>
              <a:t>а можно дождаться темноты и поиграть в театр теней.</a:t>
            </a:r>
            <a:endParaRPr lang="ru-RU" sz="2400">
              <a:effectLst>
                <a:outerShdw blurRad="38100" dist="38100" dir="2700000" algn="tl">
                  <a:srgbClr val="000000">
                    <a:alpha val="43137"/>
                  </a:srgbClr>
                </a:outerShdw>
              </a:effectLst>
              <a:latin typeface="+mj-lt"/>
            </a:endParaRPr>
          </a:p>
        </p:txBody>
      </p:sp>
      <p:pic>
        <p:nvPicPr>
          <p:cNvPr id="16388" name="Picture 2" descr="http://www.marlboroughmuseum.org.nz/museum/images/Hand_alligator.jpg"/>
          <p:cNvPicPr>
            <a:picLocks noChangeAspect="1" noChangeArrowheads="1"/>
          </p:cNvPicPr>
          <p:nvPr/>
        </p:nvPicPr>
        <p:blipFill>
          <a:blip r:embed="rId2" r:link="rId3"/>
          <a:srcRect/>
          <a:stretch>
            <a:fillRect/>
          </a:stretch>
        </p:blipFill>
        <p:spPr bwMode="auto">
          <a:xfrm>
            <a:off x="2805113" y="1565275"/>
            <a:ext cx="3302000" cy="1911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«Шнуровки»</a:t>
            </a:r>
            <a:endParaRPr lang="ru-RU"/>
          </a:p>
        </p:txBody>
      </p:sp>
      <p:sp>
        <p:nvSpPr>
          <p:cNvPr id="3" name="Содержимое 2"/>
          <p:cNvSpPr>
            <a:spLocks noGrp="1"/>
          </p:cNvSpPr>
          <p:nvPr>
            <p:ph idx="1"/>
          </p:nvPr>
        </p:nvSpPr>
        <p:spPr>
          <a:xfrm>
            <a:off x="363538" y="1465263"/>
            <a:ext cx="8355012" cy="2295525"/>
          </a:xfrm>
        </p:spPr>
        <p:txBody>
          <a:bodyPr>
            <a:normAutofit/>
          </a:bodyPr>
          <a:lstStyle/>
          <a:p>
            <a:pPr marL="0" indent="0" algn="ctr" eaLnBrk="1" fontAlgn="auto" hangingPunct="1">
              <a:lnSpc>
                <a:spcPct val="114000"/>
              </a:lnSpc>
              <a:spcAft>
                <a:spcPts val="0"/>
              </a:spcAft>
              <a:buClr>
                <a:schemeClr val="tx1">
                  <a:shade val="95000"/>
                </a:schemeClr>
              </a:buClr>
              <a:buFont typeface="Wingdings 2"/>
              <a:buNone/>
              <a:defRPr/>
            </a:pPr>
            <a:r>
              <a:rPr lang="ru-RU" sz="2400" smtClean="0">
                <a:effectLst>
                  <a:outerShdw blurRad="38100" dist="38100" dir="2700000" algn="tl">
                    <a:srgbClr val="000000">
                      <a:alpha val="43137"/>
                    </a:srgbClr>
                  </a:outerShdw>
                </a:effectLst>
                <a:latin typeface="+mj-lt"/>
              </a:rPr>
              <a:t>Продаются в любом магазине игрушек – </a:t>
            </a:r>
            <a:br>
              <a:rPr lang="ru-RU" sz="2400" smtClean="0">
                <a:effectLst>
                  <a:outerShdw blurRad="38100" dist="38100" dir="2700000" algn="tl">
                    <a:srgbClr val="000000">
                      <a:alpha val="43137"/>
                    </a:srgbClr>
                  </a:outerShdw>
                </a:effectLst>
                <a:latin typeface="+mj-lt"/>
              </a:rPr>
            </a:br>
            <a:r>
              <a:rPr lang="ru-RU" sz="2400" smtClean="0">
                <a:effectLst>
                  <a:outerShdw blurRad="38100" dist="38100" dir="2700000" algn="tl">
                    <a:srgbClr val="000000">
                      <a:alpha val="43137"/>
                    </a:srgbClr>
                  </a:outerShdw>
                </a:effectLst>
                <a:latin typeface="+mj-lt"/>
              </a:rPr>
              <a:t>на любой вкус и кошелёк. </a:t>
            </a:r>
          </a:p>
          <a:p>
            <a:pPr marL="0" indent="0" algn="ctr" eaLnBrk="1" fontAlgn="auto" hangingPunct="1">
              <a:lnSpc>
                <a:spcPct val="114000"/>
              </a:lnSpc>
              <a:spcAft>
                <a:spcPts val="0"/>
              </a:spcAft>
              <a:buClr>
                <a:schemeClr val="tx1">
                  <a:shade val="95000"/>
                </a:schemeClr>
              </a:buClr>
              <a:buFont typeface="Wingdings 2"/>
              <a:buNone/>
              <a:defRPr/>
            </a:pPr>
            <a:r>
              <a:rPr lang="ru-RU" sz="2400" smtClean="0">
                <a:effectLst>
                  <a:outerShdw blurRad="38100" dist="38100" dir="2700000" algn="tl">
                    <a:srgbClr val="000000">
                      <a:alpha val="43137"/>
                    </a:srgbClr>
                  </a:outerShdw>
                </a:effectLst>
                <a:latin typeface="+mj-lt"/>
              </a:rPr>
              <a:t>Однако их с лёгкостью можно изготовить и самостоятельно, не только с помощью сверла, </a:t>
            </a:r>
            <a:br>
              <a:rPr lang="ru-RU" sz="2400" smtClean="0">
                <a:effectLst>
                  <a:outerShdw blurRad="38100" dist="38100" dir="2700000" algn="tl">
                    <a:srgbClr val="000000">
                      <a:alpha val="43137"/>
                    </a:srgbClr>
                  </a:outerShdw>
                </a:effectLst>
                <a:latin typeface="+mj-lt"/>
              </a:rPr>
            </a:br>
            <a:r>
              <a:rPr lang="ru-RU" sz="2400" smtClean="0">
                <a:effectLst>
                  <a:outerShdw blurRad="38100" dist="38100" dir="2700000" algn="tl">
                    <a:srgbClr val="000000">
                      <a:alpha val="43137"/>
                    </a:srgbClr>
                  </a:outerShdw>
                </a:effectLst>
                <a:latin typeface="+mj-lt"/>
              </a:rPr>
              <a:t>но и с помощью дырокола или шила</a:t>
            </a:r>
            <a:endParaRPr lang="ru-RU" sz="2400">
              <a:effectLst>
                <a:outerShdw blurRad="38100" dist="38100" dir="2700000" algn="tl">
                  <a:srgbClr val="000000">
                    <a:alpha val="43137"/>
                  </a:srgbClr>
                </a:outerShdw>
              </a:effectLst>
              <a:latin typeface="+mj-lt"/>
            </a:endParaRPr>
          </a:p>
        </p:txBody>
      </p:sp>
      <p:pic>
        <p:nvPicPr>
          <p:cNvPr id="17412" name="i-main-pic" descr="Картинка 12 из 12653">
            <a:hlinkClick r:id="rId2"/>
          </p:cNvPr>
          <p:cNvPicPr>
            <a:picLocks noChangeAspect="1" noChangeArrowheads="1"/>
          </p:cNvPicPr>
          <p:nvPr/>
        </p:nvPicPr>
        <p:blipFill>
          <a:blip r:embed="rId3" r:link="rId4"/>
          <a:srcRect/>
          <a:stretch>
            <a:fillRect/>
          </a:stretch>
        </p:blipFill>
        <p:spPr bwMode="auto">
          <a:xfrm>
            <a:off x="215900" y="3963988"/>
            <a:ext cx="3898900" cy="2667000"/>
          </a:xfrm>
          <a:prstGeom prst="rect">
            <a:avLst/>
          </a:prstGeom>
          <a:noFill/>
          <a:ln w="9525">
            <a:noFill/>
            <a:miter lim="800000"/>
            <a:headEnd/>
            <a:tailEnd/>
          </a:ln>
        </p:spPr>
      </p:pic>
      <p:pic>
        <p:nvPicPr>
          <p:cNvPr id="17413" name="Picture 4" descr="c10njwc10aej">
            <a:hlinkClick r:id="rId5"/>
          </p:cNvPr>
          <p:cNvPicPr>
            <a:picLocks noChangeAspect="1" noChangeArrowheads="1"/>
          </p:cNvPicPr>
          <p:nvPr/>
        </p:nvPicPr>
        <p:blipFill>
          <a:blip r:embed="rId6"/>
          <a:srcRect/>
          <a:stretch>
            <a:fillRect/>
          </a:stretch>
        </p:blipFill>
        <p:spPr bwMode="auto">
          <a:xfrm>
            <a:off x="4322763" y="3984625"/>
            <a:ext cx="2244725" cy="2105025"/>
          </a:xfrm>
          <a:prstGeom prst="rect">
            <a:avLst/>
          </a:prstGeom>
          <a:noFill/>
          <a:ln w="9525">
            <a:noFill/>
            <a:miter lim="800000"/>
            <a:headEnd/>
            <a:tailEnd/>
          </a:ln>
        </p:spPr>
      </p:pic>
      <p:pic>
        <p:nvPicPr>
          <p:cNvPr id="17414" name="Рисунок 1" descr="T2YZ1OmiYqE"/>
          <p:cNvPicPr>
            <a:picLocks noChangeAspect="1" noChangeArrowheads="1"/>
          </p:cNvPicPr>
          <p:nvPr/>
        </p:nvPicPr>
        <p:blipFill>
          <a:blip r:embed="rId7"/>
          <a:srcRect/>
          <a:stretch>
            <a:fillRect/>
          </a:stretch>
        </p:blipFill>
        <p:spPr bwMode="auto">
          <a:xfrm>
            <a:off x="6505575" y="5040313"/>
            <a:ext cx="2430463" cy="1582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smtClean="0"/>
              <a:t>«Изобразительное творчество и конструирование»</a:t>
            </a:r>
            <a:endParaRPr lang="ru-RU"/>
          </a:p>
        </p:txBody>
      </p:sp>
      <p:sp>
        <p:nvSpPr>
          <p:cNvPr id="3" name="Содержимое 2"/>
          <p:cNvSpPr>
            <a:spLocks noGrp="1"/>
          </p:cNvSpPr>
          <p:nvPr>
            <p:ph idx="1"/>
          </p:nvPr>
        </p:nvSpPr>
        <p:spPr>
          <a:xfrm>
            <a:off x="457200" y="1600200"/>
            <a:ext cx="8229600" cy="2368550"/>
          </a:xfrm>
        </p:spPr>
        <p:txBody>
          <a:bodyPr>
            <a:normAutofit/>
          </a:bodyPr>
          <a:lstStyle/>
          <a:p>
            <a:pPr marL="0" indent="0" algn="just" eaLnBrk="1" fontAlgn="auto" hangingPunct="1">
              <a:spcAft>
                <a:spcPts val="0"/>
              </a:spcAft>
              <a:buClr>
                <a:schemeClr val="tx1">
                  <a:shade val="95000"/>
                </a:schemeClr>
              </a:buClr>
              <a:buFont typeface="Wingdings 2"/>
              <a:buNone/>
              <a:defRPr/>
            </a:pPr>
            <a:r>
              <a:rPr lang="ru-RU" sz="2000" smtClean="0">
                <a:effectLst>
                  <a:outerShdw blurRad="38100" dist="38100" dir="2700000" algn="tl">
                    <a:srgbClr val="000000">
                      <a:alpha val="43137"/>
                    </a:srgbClr>
                  </a:outerShdw>
                </a:effectLst>
                <a:latin typeface="+mj-lt"/>
              </a:rPr>
              <a:t>Любые занятия рисованием, вырезанием, аппликацией, конструированием, бисероплетением, макраме и т.п. оказывает положительное воздействие на формирование моторного навыка. Найдите то занятие, которое увлечёт именно вашего ребёнка, доставит ему радость творчества. </a:t>
            </a:r>
          </a:p>
          <a:p>
            <a:pPr marL="0" indent="0" algn="just" eaLnBrk="1" fontAlgn="auto" hangingPunct="1">
              <a:spcAft>
                <a:spcPts val="0"/>
              </a:spcAft>
              <a:buClr>
                <a:schemeClr val="tx1">
                  <a:shade val="95000"/>
                </a:schemeClr>
              </a:buClr>
              <a:buFont typeface="Wingdings 2"/>
              <a:buNone/>
              <a:defRPr/>
            </a:pPr>
            <a:r>
              <a:rPr lang="ru-RU" sz="2000" smtClean="0">
                <a:effectLst>
                  <a:outerShdw blurRad="38100" dist="38100" dir="2700000" algn="tl">
                    <a:srgbClr val="000000">
                      <a:alpha val="43137"/>
                    </a:srgbClr>
                  </a:outerShdw>
                </a:effectLst>
                <a:latin typeface="+mj-lt"/>
              </a:rPr>
              <a:t>И, конечно, с уважением относитесь к результатам труда ребёнка. Впрочем, это уже тема для совсем другого разговора…</a:t>
            </a:r>
            <a:endParaRPr lang="ru-RU" sz="2000">
              <a:effectLst>
                <a:outerShdw blurRad="38100" dist="38100" dir="2700000" algn="tl">
                  <a:srgbClr val="000000">
                    <a:alpha val="43137"/>
                  </a:srgbClr>
                </a:outerShdw>
              </a:effectLst>
              <a:latin typeface="+mj-lt"/>
            </a:endParaRPr>
          </a:p>
        </p:txBody>
      </p:sp>
      <p:pic>
        <p:nvPicPr>
          <p:cNvPr id="18436" name="i-main-pic" descr="Картинка 3 из 124235">
            <a:hlinkClick r:id="rId2"/>
          </p:cNvPr>
          <p:cNvPicPr>
            <a:picLocks noChangeAspect="1" noChangeArrowheads="1"/>
          </p:cNvPicPr>
          <p:nvPr/>
        </p:nvPicPr>
        <p:blipFill>
          <a:blip r:embed="rId3" r:link="rId4"/>
          <a:srcRect/>
          <a:stretch>
            <a:fillRect/>
          </a:stretch>
        </p:blipFill>
        <p:spPr bwMode="auto">
          <a:xfrm>
            <a:off x="298450" y="4533900"/>
            <a:ext cx="1482725" cy="1939925"/>
          </a:xfrm>
          <a:prstGeom prst="rect">
            <a:avLst/>
          </a:prstGeom>
          <a:noFill/>
          <a:ln w="9525">
            <a:noFill/>
            <a:miter lim="800000"/>
            <a:headEnd/>
            <a:tailEnd/>
          </a:ln>
        </p:spPr>
      </p:pic>
      <p:pic>
        <p:nvPicPr>
          <p:cNvPr id="18437" name="i-main-pic" descr="Картинка 10 из 124235">
            <a:hlinkClick r:id="rId5"/>
          </p:cNvPr>
          <p:cNvPicPr>
            <a:picLocks noChangeAspect="1" noChangeArrowheads="1"/>
          </p:cNvPicPr>
          <p:nvPr/>
        </p:nvPicPr>
        <p:blipFill>
          <a:blip r:embed="rId6" r:link="rId7"/>
          <a:srcRect/>
          <a:stretch>
            <a:fillRect/>
          </a:stretch>
        </p:blipFill>
        <p:spPr bwMode="auto">
          <a:xfrm>
            <a:off x="7216775" y="4578350"/>
            <a:ext cx="1506538" cy="1895475"/>
          </a:xfrm>
          <a:prstGeom prst="rect">
            <a:avLst/>
          </a:prstGeom>
          <a:noFill/>
          <a:ln w="9525">
            <a:noFill/>
            <a:miter lim="800000"/>
            <a:headEnd/>
            <a:tailEnd/>
          </a:ln>
        </p:spPr>
      </p:pic>
      <p:pic>
        <p:nvPicPr>
          <p:cNvPr id="18438" name="i-main-pic" descr="Картинка 6 из 7052"/>
          <p:cNvPicPr>
            <a:picLocks noChangeAspect="1" noChangeArrowheads="1"/>
          </p:cNvPicPr>
          <p:nvPr/>
        </p:nvPicPr>
        <p:blipFill>
          <a:blip r:embed="rId8"/>
          <a:srcRect/>
          <a:stretch>
            <a:fillRect/>
          </a:stretch>
        </p:blipFill>
        <p:spPr bwMode="auto">
          <a:xfrm>
            <a:off x="1979613" y="3995738"/>
            <a:ext cx="2063750" cy="1593850"/>
          </a:xfrm>
          <a:prstGeom prst="rect">
            <a:avLst/>
          </a:prstGeom>
          <a:noFill/>
          <a:ln w="9525">
            <a:noFill/>
            <a:miter lim="800000"/>
            <a:headEnd/>
            <a:tailEnd/>
          </a:ln>
        </p:spPr>
      </p:pic>
      <p:pic>
        <p:nvPicPr>
          <p:cNvPr id="18439" name="i-main-pic" descr="Картинка 35 из 7052"/>
          <p:cNvPicPr>
            <a:picLocks noChangeAspect="1" noChangeArrowheads="1"/>
          </p:cNvPicPr>
          <p:nvPr/>
        </p:nvPicPr>
        <p:blipFill>
          <a:blip r:embed="rId9"/>
          <a:srcRect/>
          <a:stretch>
            <a:fillRect/>
          </a:stretch>
        </p:blipFill>
        <p:spPr bwMode="auto">
          <a:xfrm>
            <a:off x="4999038" y="4005263"/>
            <a:ext cx="2085975" cy="1606550"/>
          </a:xfrm>
          <a:prstGeom prst="rect">
            <a:avLst/>
          </a:prstGeom>
          <a:noFill/>
          <a:ln w="9525">
            <a:noFill/>
            <a:miter lim="800000"/>
            <a:headEnd/>
            <a:tailEnd/>
          </a:ln>
        </p:spPr>
      </p:pic>
      <p:pic>
        <p:nvPicPr>
          <p:cNvPr id="18440" name="i-main-pic" descr="Картинка 9 из 12327">
            <a:hlinkClick r:id="rId10"/>
          </p:cNvPr>
          <p:cNvPicPr>
            <a:picLocks noChangeAspect="1" noChangeArrowheads="1"/>
          </p:cNvPicPr>
          <p:nvPr/>
        </p:nvPicPr>
        <p:blipFill>
          <a:blip r:embed="rId11" r:link="rId12"/>
          <a:srcRect/>
          <a:stretch>
            <a:fillRect/>
          </a:stretch>
        </p:blipFill>
        <p:spPr bwMode="auto">
          <a:xfrm>
            <a:off x="3317875" y="5162550"/>
            <a:ext cx="2352675" cy="1560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30820" y="2078182"/>
            <a:ext cx="8229600" cy="1897461"/>
          </a:xfrm>
        </p:spPr>
        <p:txBody>
          <a:bodyPr>
            <a:noAutofit/>
          </a:bodyPr>
          <a:lstStyle/>
          <a:p>
            <a:pPr eaLnBrk="1" fontAlgn="auto" hangingPunct="1">
              <a:spcAft>
                <a:spcPts val="0"/>
              </a:spcAft>
              <a:defRPr/>
            </a:pPr>
            <a:r>
              <a:rPr lang="ru-RU" sz="6600" smtClean="0"/>
              <a:t>Успехов вам </a:t>
            </a:r>
            <a:br>
              <a:rPr lang="ru-RU" sz="6600" smtClean="0"/>
            </a:br>
            <a:r>
              <a:rPr lang="ru-RU" sz="6600" smtClean="0"/>
              <a:t>и вашим детям!</a:t>
            </a:r>
            <a:endParaRPr lang="ru-RU" sz="6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1"/>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z="6000" smtClean="0"/>
              <a:t>Что это такое?</a:t>
            </a:r>
            <a:endParaRPr lang="ru-RU" sz="6000"/>
          </a:p>
        </p:txBody>
      </p:sp>
      <p:sp>
        <p:nvSpPr>
          <p:cNvPr id="3" name="Содержимое 2"/>
          <p:cNvSpPr>
            <a:spLocks noGrp="1"/>
          </p:cNvSpPr>
          <p:nvPr>
            <p:ph idx="1"/>
          </p:nvPr>
        </p:nvSpPr>
        <p:spPr>
          <a:xfrm>
            <a:off x="271463" y="3141663"/>
            <a:ext cx="4378325" cy="2811462"/>
          </a:xfrm>
        </p:spPr>
        <p:txBody>
          <a:bodyPr>
            <a:normAutofit lnSpcReduction="10000"/>
          </a:bodyPr>
          <a:lstStyle/>
          <a:p>
            <a:pPr marL="0" indent="0" algn="ctr" eaLnBrk="1" fontAlgn="auto" hangingPunct="1">
              <a:lnSpc>
                <a:spcPct val="124000"/>
              </a:lnSpc>
              <a:spcBef>
                <a:spcPts val="600"/>
              </a:spcBef>
              <a:spcAft>
                <a:spcPts val="0"/>
              </a:spcAft>
              <a:buClr>
                <a:schemeClr val="tx1">
                  <a:shade val="95000"/>
                </a:schemeClr>
              </a:buClr>
              <a:buFont typeface="Wingdings 2"/>
              <a:buNone/>
              <a:defRPr/>
            </a:pPr>
            <a:r>
              <a:rPr lang="ru-RU" sz="2400" smtClean="0">
                <a:latin typeface="+mj-lt"/>
              </a:rPr>
              <a:t/>
            </a:r>
            <a:br>
              <a:rPr lang="ru-RU" sz="2400" smtClean="0">
                <a:latin typeface="+mj-lt"/>
              </a:rPr>
            </a:br>
            <a:r>
              <a:rPr lang="ru-RU" sz="2400" smtClean="0">
                <a:solidFill>
                  <a:schemeClr val="accent5">
                    <a:lumMod val="20000"/>
                    <a:lumOff val="80000"/>
                  </a:schemeClr>
                </a:solidFill>
                <a:latin typeface="+mj-lt"/>
              </a:rPr>
              <a:t>Когда мы говорим </a:t>
            </a:r>
            <a:br>
              <a:rPr lang="ru-RU" sz="2400" smtClean="0">
                <a:solidFill>
                  <a:schemeClr val="accent5">
                    <a:lumMod val="20000"/>
                    <a:lumOff val="80000"/>
                  </a:schemeClr>
                </a:solidFill>
                <a:latin typeface="+mj-lt"/>
              </a:rPr>
            </a:br>
            <a:r>
              <a:rPr lang="ru-RU" sz="2400" smtClean="0">
                <a:solidFill>
                  <a:schemeClr val="accent5">
                    <a:lumMod val="20000"/>
                    <a:lumOff val="80000"/>
                  </a:schemeClr>
                </a:solidFill>
                <a:latin typeface="+mj-lt"/>
              </a:rPr>
              <a:t>"мелкая моторика", </a:t>
            </a:r>
            <a:br>
              <a:rPr lang="ru-RU" sz="2400" smtClean="0">
                <a:solidFill>
                  <a:schemeClr val="accent5">
                    <a:lumMod val="20000"/>
                    <a:lumOff val="80000"/>
                  </a:schemeClr>
                </a:solidFill>
                <a:latin typeface="+mj-lt"/>
              </a:rPr>
            </a:br>
            <a:r>
              <a:rPr lang="ru-RU" sz="2400" smtClean="0">
                <a:solidFill>
                  <a:schemeClr val="accent5">
                    <a:lumMod val="20000"/>
                    <a:lumOff val="80000"/>
                  </a:schemeClr>
                </a:solidFill>
                <a:latin typeface="+mj-lt"/>
              </a:rPr>
              <a:t>мы подразумеваем движения мелких мышц кистей рук. </a:t>
            </a:r>
            <a:endParaRPr lang="ru-RU" sz="2400">
              <a:solidFill>
                <a:schemeClr val="accent5">
                  <a:lumMod val="20000"/>
                  <a:lumOff val="80000"/>
                </a:schemeClr>
              </a:solidFill>
              <a:latin typeface="+mj-lt"/>
            </a:endParaRPr>
          </a:p>
        </p:txBody>
      </p:sp>
      <p:pic>
        <p:nvPicPr>
          <p:cNvPr id="1026" name="Рисунок 34" descr="r_21">
            <a:hlinkClick r:id="rId2"/>
          </p:cNvPr>
          <p:cNvPicPr>
            <a:picLocks noChangeAspect="1" noChangeArrowheads="1"/>
          </p:cNvPicPr>
          <p:nvPr/>
        </p:nvPicPr>
        <p:blipFill>
          <a:blip r:embed="rId3"/>
          <a:srcRect/>
          <a:stretch>
            <a:fillRect/>
          </a:stretch>
        </p:blipFill>
        <p:spPr bwMode="auto">
          <a:xfrm>
            <a:off x="4689475" y="2898775"/>
            <a:ext cx="4105275" cy="3744913"/>
          </a:xfrm>
          <a:prstGeom prst="rect">
            <a:avLst/>
          </a:prstGeom>
          <a:noFill/>
          <a:ln w="9525">
            <a:noFill/>
            <a:miter lim="800000"/>
            <a:headEnd/>
            <a:tailEnd/>
          </a:ln>
        </p:spPr>
      </p:pic>
      <p:sp>
        <p:nvSpPr>
          <p:cNvPr id="5" name="Прямоугольник 4"/>
          <p:cNvSpPr/>
          <p:nvPr/>
        </p:nvSpPr>
        <p:spPr>
          <a:xfrm>
            <a:off x="585788" y="1530350"/>
            <a:ext cx="7878762" cy="1109663"/>
          </a:xfrm>
          <a:prstGeom prst="rect">
            <a:avLst/>
          </a:prstGeom>
        </p:spPr>
        <p:txBody>
          <a:bodyPr>
            <a:spAutoFit/>
          </a:bodyPr>
          <a:lstStyle/>
          <a:p>
            <a:pPr algn="ctr" fontAlgn="auto">
              <a:lnSpc>
                <a:spcPct val="124000"/>
              </a:lnSpc>
              <a:spcBef>
                <a:spcPts val="600"/>
              </a:spcBef>
              <a:spcAft>
                <a:spcPts val="0"/>
              </a:spcAft>
              <a:defRPr/>
            </a:pPr>
            <a:r>
              <a:rPr lang="ru-RU" sz="2800">
                <a:solidFill>
                  <a:schemeClr val="accent5">
                    <a:lumMod val="20000"/>
                    <a:lumOff val="80000"/>
                  </a:schemeClr>
                </a:solidFill>
                <a:latin typeface="+mj-lt"/>
              </a:rPr>
              <a:t>Моторика – </a:t>
            </a:r>
            <a:br>
              <a:rPr lang="ru-RU" sz="2800">
                <a:solidFill>
                  <a:schemeClr val="accent5">
                    <a:lumMod val="20000"/>
                    <a:lumOff val="80000"/>
                  </a:schemeClr>
                </a:solidFill>
                <a:latin typeface="+mj-lt"/>
              </a:rPr>
            </a:br>
            <a:r>
              <a:rPr lang="ru-RU" sz="2800">
                <a:solidFill>
                  <a:schemeClr val="accent5">
                    <a:lumMod val="20000"/>
                    <a:lumOff val="80000"/>
                  </a:schemeClr>
                </a:solidFill>
                <a:latin typeface="+mj-lt"/>
              </a:rPr>
              <a:t>совокупность двигательных реакций.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par>
                                <p:cTn id="10" presetID="14" presetClass="entr" presetSubtype="10" fill="hold" nodeType="with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randombar(horizontal)">
                                      <p:cBhvr>
                                        <p:cTn id="12" dur="3000"/>
                                        <p:tgtEl>
                                          <p:spTgt spid="1026"/>
                                        </p:tgtEl>
                                      </p:cBhvr>
                                    </p:animEffect>
                                  </p:childTnLst>
                                </p:cTn>
                              </p:par>
                            </p:childTnLst>
                          </p:cTn>
                        </p:par>
                        <p:par>
                          <p:cTn id="13" fill="hold">
                            <p:stCondLst>
                              <p:cond delay="3250"/>
                            </p:stCondLst>
                            <p:childTnLst>
                              <p:par>
                                <p:cTn id="14" presetID="42"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anim calcmode="lin" valueType="num">
                                      <p:cBhvr>
                                        <p:cTn id="17" dur="2000" fill="hold"/>
                                        <p:tgtEl>
                                          <p:spTgt spid="5"/>
                                        </p:tgtEl>
                                        <p:attrNameLst>
                                          <p:attrName>ppt_x</p:attrName>
                                        </p:attrNameLst>
                                      </p:cBhvr>
                                      <p:tavLst>
                                        <p:tav tm="0">
                                          <p:val>
                                            <p:strVal val="#ppt_x"/>
                                          </p:val>
                                        </p:tav>
                                        <p:tav tm="100000">
                                          <p:val>
                                            <p:strVal val="#ppt_x"/>
                                          </p:val>
                                        </p:tav>
                                      </p:tavLst>
                                    </p:anim>
                                    <p:anim calcmode="lin" valueType="num">
                                      <p:cBhvr>
                                        <p:cTn id="18" dur="2000" fill="hold"/>
                                        <p:tgtEl>
                                          <p:spTgt spid="5"/>
                                        </p:tgtEl>
                                        <p:attrNameLst>
                                          <p:attrName>ppt_y</p:attrName>
                                        </p:attrNameLst>
                                      </p:cBhvr>
                                      <p:tavLst>
                                        <p:tav tm="0">
                                          <p:val>
                                            <p:strVal val="#ppt_y+.1"/>
                                          </p:val>
                                        </p:tav>
                                        <p:tav tm="100000">
                                          <p:val>
                                            <p:strVal val="#ppt_y"/>
                                          </p:val>
                                        </p:tav>
                                      </p:tavLst>
                                    </p:anim>
                                  </p:childTnLst>
                                </p:cTn>
                              </p:par>
                            </p:childTnLst>
                          </p:cTn>
                        </p:par>
                        <p:par>
                          <p:cTn id="19" fill="hold">
                            <p:stCondLst>
                              <p:cond delay="5250"/>
                            </p:stCondLst>
                            <p:childTnLst>
                              <p:par>
                                <p:cTn id="20" presetID="9" presetClass="entr" presetSubtype="0" fill="hold" grpId="0" nodeType="after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dissolve">
                                      <p:cBhvr>
                                        <p:cTn id="2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54"/>
            <a:ext cx="8229600" cy="940983"/>
          </a:xfrm>
        </p:spPr>
        <p:txBody>
          <a:bodyPr>
            <a:normAutofit fontScale="90000"/>
          </a:bodyPr>
          <a:lstStyle/>
          <a:p>
            <a:pPr eaLnBrk="1" fontAlgn="auto" hangingPunct="1">
              <a:spcAft>
                <a:spcPts val="0"/>
              </a:spcAft>
              <a:defRPr/>
            </a:pPr>
            <a:r>
              <a:rPr lang="ru-RU" sz="6700" smtClean="0"/>
              <a:t>Зачем это нужно?</a:t>
            </a:r>
            <a:endParaRPr lang="ru-RU"/>
          </a:p>
        </p:txBody>
      </p:sp>
      <p:sp>
        <p:nvSpPr>
          <p:cNvPr id="3" name="Содержимое 2"/>
          <p:cNvSpPr>
            <a:spLocks noGrp="1"/>
          </p:cNvSpPr>
          <p:nvPr>
            <p:ph idx="1"/>
          </p:nvPr>
        </p:nvSpPr>
        <p:spPr>
          <a:xfrm>
            <a:off x="261938" y="1600200"/>
            <a:ext cx="8589962" cy="4708525"/>
          </a:xfrm>
        </p:spPr>
        <p:txBody>
          <a:bodyPr>
            <a:noAutofit/>
          </a:bodyPr>
          <a:lstStyle/>
          <a:p>
            <a:pPr marL="0" indent="0" algn="just" eaLnBrk="1" fontAlgn="auto" hangingPunct="1">
              <a:lnSpc>
                <a:spcPct val="114000"/>
              </a:lnSpc>
              <a:spcBef>
                <a:spcPts val="1200"/>
              </a:spcBef>
              <a:spcAft>
                <a:spcPts val="0"/>
              </a:spcAft>
              <a:buClr>
                <a:schemeClr val="tx1">
                  <a:shade val="95000"/>
                </a:schemeClr>
              </a:buClr>
              <a:buFont typeface="Wingdings 2"/>
              <a:buNone/>
              <a:defRPr/>
            </a:pPr>
            <a:r>
              <a:rPr lang="ru-RU" sz="1600" smtClean="0">
                <a:solidFill>
                  <a:schemeClr val="accent5">
                    <a:lumMod val="20000"/>
                    <a:lumOff val="80000"/>
                  </a:schemeClr>
                </a:solidFill>
                <a:latin typeface="+mj-lt"/>
              </a:rPr>
              <a:t>Созревание зон коры головного мозга, развитие мелких мышц кисти в основном заканчивается к 6-7 годам. Важно, чтобы к этому возрасту ребенок был подготовлен к усвоению новых двигательных навыков (в том числе и навыка письма), а не был вынужден исправлять неправильно сформированные старые. Изменение неправильного сформированного двигательного навыка требует много сил и времени. Это не только осложняет обучение письму, но и создает дополнительную нагрузку на центральную нервную систему.</a:t>
            </a:r>
          </a:p>
          <a:p>
            <a:pPr marL="0" indent="0" algn="just" eaLnBrk="1" fontAlgn="auto" hangingPunct="1">
              <a:lnSpc>
                <a:spcPct val="114000"/>
              </a:lnSpc>
              <a:spcBef>
                <a:spcPts val="1200"/>
              </a:spcBef>
              <a:spcAft>
                <a:spcPts val="0"/>
              </a:spcAft>
              <a:buClr>
                <a:schemeClr val="tx1">
                  <a:shade val="95000"/>
                </a:schemeClr>
              </a:buClr>
              <a:buFont typeface="Wingdings 2"/>
              <a:buNone/>
              <a:defRPr/>
            </a:pPr>
            <a:r>
              <a:rPr lang="ru-RU" sz="1600" smtClean="0">
                <a:solidFill>
                  <a:schemeClr val="accent5">
                    <a:lumMod val="20000"/>
                    <a:lumOff val="80000"/>
                  </a:schemeClr>
                </a:solidFill>
                <a:latin typeface="+mj-lt"/>
              </a:rPr>
              <a:t>Полноценное развитие мелких движений рук обычно происходит под контролем зрения, поэтому, развивая мелкую моторику, мы развиваем и внимание, и глазомер. </a:t>
            </a:r>
          </a:p>
          <a:p>
            <a:pPr marL="0" indent="0" algn="just" eaLnBrk="1" fontAlgn="auto" hangingPunct="1">
              <a:lnSpc>
                <a:spcPct val="114000"/>
              </a:lnSpc>
              <a:spcBef>
                <a:spcPts val="1200"/>
              </a:spcBef>
              <a:spcAft>
                <a:spcPts val="0"/>
              </a:spcAft>
              <a:buClr>
                <a:schemeClr val="tx1">
                  <a:shade val="95000"/>
                </a:schemeClr>
              </a:buClr>
              <a:buFont typeface="Wingdings 2"/>
              <a:buNone/>
              <a:defRPr/>
            </a:pPr>
            <a:r>
              <a:rPr lang="ru-RU" sz="1600" smtClean="0">
                <a:solidFill>
                  <a:schemeClr val="accent5">
                    <a:lumMod val="20000"/>
                    <a:lumOff val="80000"/>
                  </a:schemeClr>
                </a:solidFill>
                <a:latin typeface="+mj-lt"/>
              </a:rPr>
              <a:t>К тому же развитие мелкой моторики напрямую связано с формированием речи. Ученые доказали, что около трети всей площади двигательной проекции коры головного мозга занимает проекция кисти руки, расположенная очень близко к речевой зоне. Это даёт основание рассматривать кисть руки как «орган речи», такой же, как артикуляционный аппарат. Стимулируя тонкую моторику и активизируя тем самым соответствующие отделы мозга, мы активизируем и соседние зоны, отвечающие за речь</a:t>
            </a:r>
            <a:endParaRPr lang="ru-RU" sz="1600">
              <a:solidFill>
                <a:schemeClr val="accent5">
                  <a:lumMod val="20000"/>
                  <a:lumOff val="80000"/>
                </a:schemeClr>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par>
                          <p:cTn id="10" fill="hold">
                            <p:stCondLst>
                              <p:cond delay="3750"/>
                            </p:stCondLst>
                            <p:childTnLst>
                              <p:par>
                                <p:cTn id="11" presetID="42" presetClass="entr" presetSubtype="0"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3000"/>
                                        <p:tgtEl>
                                          <p:spTgt spid="3">
                                            <p:txEl>
                                              <p:pRg st="0" end="0"/>
                                            </p:txEl>
                                          </p:spTgt>
                                        </p:tgtEl>
                                      </p:cBhvr>
                                    </p:animEffect>
                                    <p:anim calcmode="lin" valueType="num">
                                      <p:cBhvr>
                                        <p:cTn id="14"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3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6750"/>
                            </p:stCondLst>
                            <p:childTnLst>
                              <p:par>
                                <p:cTn id="17" presetID="42"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3000"/>
                                        <p:tgtEl>
                                          <p:spTgt spid="3">
                                            <p:txEl>
                                              <p:pRg st="1" end="1"/>
                                            </p:txEl>
                                          </p:spTgt>
                                        </p:tgtEl>
                                      </p:cBhvr>
                                    </p:animEffect>
                                    <p:anim calcmode="lin" valueType="num">
                                      <p:cBhvr>
                                        <p:cTn id="20"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3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9750"/>
                            </p:stCondLst>
                            <p:childTnLst>
                              <p:par>
                                <p:cTn id="23" presetID="42" presetClass="entr" presetSubtype="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3000"/>
                                        <p:tgtEl>
                                          <p:spTgt spid="3">
                                            <p:txEl>
                                              <p:pRg st="2" end="2"/>
                                            </p:txEl>
                                          </p:spTgt>
                                        </p:tgtEl>
                                      </p:cBhvr>
                                    </p:animEffect>
                                    <p:anim calcmode="lin" valueType="num">
                                      <p:cBhvr>
                                        <p:cTn id="26"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3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sz="6000" smtClean="0"/>
              <a:t>Как правильно?</a:t>
            </a:r>
            <a:r>
              <a:rPr lang="ru-RU" smtClean="0"/>
              <a:t/>
            </a:r>
            <a:br>
              <a:rPr lang="ru-RU" smtClean="0"/>
            </a:br>
            <a:endParaRPr lang="ru-RU" sz="2400"/>
          </a:p>
        </p:txBody>
      </p:sp>
      <p:sp>
        <p:nvSpPr>
          <p:cNvPr id="3" name="Содержимое 2"/>
          <p:cNvSpPr>
            <a:spLocks noGrp="1"/>
          </p:cNvSpPr>
          <p:nvPr>
            <p:ph idx="1"/>
          </p:nvPr>
        </p:nvSpPr>
        <p:spPr>
          <a:xfrm>
            <a:off x="174625" y="1254125"/>
            <a:ext cx="6138863" cy="3532188"/>
          </a:xfrm>
        </p:spPr>
        <p:txBody>
          <a:bodyPr>
            <a:noAutofit/>
          </a:bodyPr>
          <a:lstStyle/>
          <a:p>
            <a:pPr marL="180000" indent="-180000" eaLnBrk="1" fontAlgn="auto" hangingPunct="1">
              <a:spcAft>
                <a:spcPts val="0"/>
              </a:spcAft>
              <a:buClr>
                <a:schemeClr val="tx1">
                  <a:shade val="95000"/>
                </a:schemeClr>
              </a:buClr>
              <a:buFont typeface="Wingdings 2"/>
              <a:buChar char=""/>
              <a:defRPr/>
            </a:pPr>
            <a:r>
              <a:rPr lang="ru-RU" sz="1500" smtClean="0">
                <a:solidFill>
                  <a:schemeClr val="accent5">
                    <a:lumMod val="20000"/>
                    <a:lumOff val="80000"/>
                  </a:schemeClr>
                </a:solidFill>
                <a:effectLst>
                  <a:outerShdw blurRad="38100" dist="38100" dir="2700000" algn="tl">
                    <a:srgbClr val="000000">
                      <a:alpha val="43137"/>
                    </a:srgbClr>
                  </a:outerShdw>
                </a:effectLst>
                <a:latin typeface="+mj-lt"/>
              </a:rPr>
              <a:t>От рождения до 1,5 лет ребёнок учится брать небольшие легкие предметы, рисовать мелком каракули, стаскивать с себя носки или шапку, используя захват-клешни (большой палец отдельно от всех остальных)</a:t>
            </a:r>
          </a:p>
          <a:p>
            <a:pPr marL="180000" indent="-180000" eaLnBrk="1" fontAlgn="auto" hangingPunct="1">
              <a:spcAft>
                <a:spcPts val="0"/>
              </a:spcAft>
              <a:buClr>
                <a:schemeClr val="tx1">
                  <a:shade val="95000"/>
                </a:schemeClr>
              </a:buClr>
              <a:buFont typeface="Wingdings 2"/>
              <a:buChar char=""/>
              <a:defRPr/>
            </a:pPr>
            <a:r>
              <a:rPr lang="ru-RU" sz="1500" smtClean="0">
                <a:solidFill>
                  <a:schemeClr val="accent5">
                    <a:lumMod val="20000"/>
                    <a:lumOff val="80000"/>
                  </a:schemeClr>
                </a:solidFill>
                <a:effectLst>
                  <a:outerShdw blurRad="38100" dist="38100" dir="2700000" algn="tl">
                    <a:srgbClr val="000000">
                      <a:alpha val="43137"/>
                    </a:srgbClr>
                  </a:outerShdw>
                </a:effectLst>
                <a:latin typeface="+mj-lt"/>
              </a:rPr>
              <a:t>От 1,5 лет движения становятся более точными, ребёнок уже может обособлять остальные пальцы, появляются щипковые и щепотковые захваты (тремя пальцами). Совершенствуется связь между полушариями мозга, поэтому дети начинают учиться рисовать не каракули, а линии и круги, учатся резать бумагу ножницами, снимать и надевать свободную одежду.</a:t>
            </a:r>
          </a:p>
          <a:p>
            <a:pPr marL="180000" indent="-180000" eaLnBrk="1" fontAlgn="auto" hangingPunct="1">
              <a:spcAft>
                <a:spcPts val="0"/>
              </a:spcAft>
              <a:buClr>
                <a:schemeClr val="tx1">
                  <a:shade val="95000"/>
                </a:schemeClr>
              </a:buClr>
              <a:buFont typeface="Wingdings 2"/>
              <a:buChar char=""/>
              <a:defRPr/>
            </a:pPr>
            <a:r>
              <a:rPr lang="ru-RU" sz="1500" smtClean="0">
                <a:solidFill>
                  <a:schemeClr val="accent5">
                    <a:lumMod val="20000"/>
                    <a:lumOff val="80000"/>
                  </a:schemeClr>
                </a:solidFill>
                <a:effectLst>
                  <a:outerShdw blurRad="38100" dist="38100" dir="2700000" algn="tl">
                    <a:srgbClr val="000000">
                      <a:alpha val="43137"/>
                    </a:srgbClr>
                  </a:outerShdw>
                </a:effectLst>
                <a:latin typeface="+mj-lt"/>
              </a:rPr>
              <a:t>Ближе к 3 годам мелкая моторика вступает уже в прямую связь с развитием речи. Ребёнок учится работать с мелкими предметами (поймать бусинку, переложить зёрна из миски в миску, правильно захватить карандаш и т.п.)</a:t>
            </a:r>
          </a:p>
        </p:txBody>
      </p:sp>
      <p:sp>
        <p:nvSpPr>
          <p:cNvPr id="6" name="Прямоугольник 5"/>
          <p:cNvSpPr/>
          <p:nvPr/>
        </p:nvSpPr>
        <p:spPr>
          <a:xfrm>
            <a:off x="146050" y="4640263"/>
            <a:ext cx="8870950" cy="1938337"/>
          </a:xfrm>
          <a:prstGeom prst="rect">
            <a:avLst/>
          </a:prstGeom>
        </p:spPr>
        <p:txBody>
          <a:bodyPr>
            <a:spAutoFit/>
          </a:bodyPr>
          <a:lstStyle/>
          <a:p>
            <a:pPr marL="180000" algn="just" fontAlgn="auto">
              <a:spcBef>
                <a:spcPts val="0"/>
              </a:spcBef>
              <a:spcAft>
                <a:spcPts val="0"/>
              </a:spcAft>
              <a:defRPr/>
            </a:pPr>
            <a:r>
              <a:rPr lang="ru-RU" sz="1500">
                <a:solidFill>
                  <a:schemeClr val="accent5">
                    <a:lumMod val="20000"/>
                    <a:lumOff val="80000"/>
                  </a:schemeClr>
                </a:solidFill>
                <a:effectLst>
                  <a:outerShdw blurRad="38100" dist="38100" dir="2700000" algn="tl">
                    <a:srgbClr val="000000">
                      <a:alpha val="43137"/>
                    </a:srgbClr>
                  </a:outerShdw>
                </a:effectLst>
                <a:latin typeface="+mj-lt"/>
              </a:rPr>
              <a:t>К 4 годам настает черед обучения видам деятельности, которые требуют более координированной работы мелких  мышц и суставов кистей рук, пальцев (особенно большого) и запястий, в частности, письма. Дети умеют ловко поворачивать запястье, открывая винтовые крышки, могут держать тремя пальцами карандаш (щепотью). Достаточно уверенно пользуются ложкой, вилкой, могут писать крупные буквы, рисовать простые картинки, резать бумагу ножницами вдоль нарисованной линии. Формируется захват пинцетом - ребенок совершает действия с небольшим предметом, зажимая его между большим и указательным пальцем.</a:t>
            </a:r>
          </a:p>
        </p:txBody>
      </p:sp>
      <p:pic>
        <p:nvPicPr>
          <p:cNvPr id="2050" name="Рисунок 7" descr="75707132"/>
          <p:cNvPicPr>
            <a:picLocks noChangeAspect="1" noChangeArrowheads="1"/>
          </p:cNvPicPr>
          <p:nvPr/>
        </p:nvPicPr>
        <p:blipFill>
          <a:blip r:embed="rId2"/>
          <a:srcRect/>
          <a:stretch>
            <a:fillRect/>
          </a:stretch>
        </p:blipFill>
        <p:spPr bwMode="auto">
          <a:xfrm>
            <a:off x="6364288" y="1360488"/>
            <a:ext cx="2574925" cy="3133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par>
                                <p:cTn id="10" presetID="14" presetClass="entr" presetSubtype="5" fill="hold" nodeType="with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randombar(vertical)">
                                      <p:cBhvr>
                                        <p:cTn id="12" dur="2000"/>
                                        <p:tgtEl>
                                          <p:spTgt spid="2050"/>
                                        </p:tgtEl>
                                      </p:cBhvr>
                                    </p:animEffect>
                                  </p:childTnLst>
                                </p:cTn>
                              </p:par>
                            </p:childTnLst>
                          </p:cTn>
                        </p:par>
                        <p:par>
                          <p:cTn id="13" fill="hold">
                            <p:stCondLst>
                              <p:cond delay="3500"/>
                            </p:stCondLst>
                            <p:childTnLst>
                              <p:par>
                                <p:cTn id="14" presetID="42" presetClass="entr" presetSubtype="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2000"/>
                                        <p:tgtEl>
                                          <p:spTgt spid="3">
                                            <p:txEl>
                                              <p:pRg st="0" end="0"/>
                                            </p:txEl>
                                          </p:spTgt>
                                        </p:tgtEl>
                                      </p:cBhvr>
                                    </p:animEffect>
                                    <p:anim calcmode="lin" valueType="num">
                                      <p:cBhvr>
                                        <p:cTn id="1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2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9" fill="hold">
                            <p:stCondLst>
                              <p:cond delay="5500"/>
                            </p:stCondLst>
                            <p:childTnLst>
                              <p:par>
                                <p:cTn id="20" presetID="42" presetClass="entr" presetSubtype="0" fill="hold" grpId="0" nodeType="after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2000"/>
                                        <p:tgtEl>
                                          <p:spTgt spid="3">
                                            <p:txEl>
                                              <p:pRg st="1" end="1"/>
                                            </p:txEl>
                                          </p:spTgt>
                                        </p:tgtEl>
                                      </p:cBhvr>
                                    </p:animEffect>
                                    <p:anim calcmode="lin" valueType="num">
                                      <p:cBhvr>
                                        <p:cTn id="23"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2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5" fill="hold">
                            <p:stCondLst>
                              <p:cond delay="7500"/>
                            </p:stCondLst>
                            <p:childTnLst>
                              <p:par>
                                <p:cTn id="26" presetID="42" presetClass="entr" presetSubtype="0"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2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31" fill="hold">
                            <p:stCondLst>
                              <p:cond delay="9500"/>
                            </p:stCondLst>
                            <p:childTnLst>
                              <p:par>
                                <p:cTn id="32" presetID="42"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2000"/>
                                        <p:tgtEl>
                                          <p:spTgt spid="6"/>
                                        </p:tgtEl>
                                      </p:cBhvr>
                                    </p:animEffect>
                                    <p:anim calcmode="lin" valueType="num">
                                      <p:cBhvr>
                                        <p:cTn id="35" dur="2000" fill="hold"/>
                                        <p:tgtEl>
                                          <p:spTgt spid="6"/>
                                        </p:tgtEl>
                                        <p:attrNameLst>
                                          <p:attrName>ppt_x</p:attrName>
                                        </p:attrNameLst>
                                      </p:cBhvr>
                                      <p:tavLst>
                                        <p:tav tm="0">
                                          <p:val>
                                            <p:strVal val="#ppt_x"/>
                                          </p:val>
                                        </p:tav>
                                        <p:tav tm="100000">
                                          <p:val>
                                            <p:strVal val="#ppt_x"/>
                                          </p:val>
                                        </p:tav>
                                      </p:tavLst>
                                    </p:anim>
                                    <p:anim calcmode="lin" valueType="num">
                                      <p:cBhvr>
                                        <p:cTn id="36" dur="2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0870"/>
            <a:ext cx="8229600" cy="947540"/>
          </a:xfrm>
        </p:spPr>
        <p:txBody>
          <a:bodyPr/>
          <a:lstStyle/>
          <a:p>
            <a:pPr eaLnBrk="1" fontAlgn="auto" hangingPunct="1">
              <a:spcAft>
                <a:spcPts val="0"/>
              </a:spcAft>
              <a:defRPr/>
            </a:pPr>
            <a:r>
              <a:rPr lang="ru-RU" smtClean="0"/>
              <a:t>Почему нарушено?</a:t>
            </a:r>
            <a:endParaRPr lang="ru-RU"/>
          </a:p>
        </p:txBody>
      </p:sp>
      <p:sp>
        <p:nvSpPr>
          <p:cNvPr id="5" name="Содержимое 4"/>
          <p:cNvSpPr>
            <a:spLocks noGrp="1"/>
          </p:cNvSpPr>
          <p:nvPr>
            <p:ph idx="1"/>
          </p:nvPr>
        </p:nvSpPr>
        <p:spPr>
          <a:xfrm>
            <a:off x="3211513" y="1131888"/>
            <a:ext cx="5602287" cy="3170237"/>
          </a:xfrm>
        </p:spPr>
        <p:txBody>
          <a:bodyPr>
            <a:noAutofit/>
          </a:bodyPr>
          <a:lstStyle/>
          <a:p>
            <a:pPr marL="0" indent="0" algn="just" eaLnBrk="1" fontAlgn="auto" hangingPunct="1">
              <a:lnSpc>
                <a:spcPct val="114000"/>
              </a:lnSpc>
              <a:spcBef>
                <a:spcPts val="600"/>
              </a:spcBef>
              <a:spcAft>
                <a:spcPts val="0"/>
              </a:spcAft>
              <a:buClr>
                <a:schemeClr val="tx1">
                  <a:shade val="95000"/>
                </a:schemeClr>
              </a:buClr>
              <a:buFont typeface="Wingdings 2"/>
              <a:buNone/>
              <a:defRPr/>
            </a:pPr>
            <a:r>
              <a:rPr lang="ru-RU" sz="1800" smtClean="0">
                <a:solidFill>
                  <a:schemeClr val="accent5">
                    <a:lumMod val="20000"/>
                    <a:lumOff val="80000"/>
                  </a:schemeClr>
                </a:solidFill>
                <a:effectLst>
                  <a:outerShdw blurRad="38100" dist="38100" dir="2700000" algn="tl">
                    <a:srgbClr val="000000">
                      <a:alpha val="43137"/>
                    </a:srgbClr>
                  </a:outerShdw>
                </a:effectLst>
                <a:latin typeface="+mj-lt"/>
              </a:rPr>
              <a:t>У большинства современных детей отмечается общее моторное отставание, в особенности у детей городских. Мы, взрослые, желая облегчить себе жизнь и сэкономить время, сами того не замечая, лишаем возможности ребенка больше работать руками. Еще лет двадцать назад взрослым, а вместе с ними и детям, приходилось выполнять большую часть домашних дел руками: стирать и отжимать белье, вязать, вышивать, штопать, чистить и выбивать ковры и т. д. </a:t>
            </a:r>
            <a:endParaRPr lang="ru-RU" sz="1800">
              <a:solidFill>
                <a:schemeClr val="accent5">
                  <a:lumMod val="20000"/>
                  <a:lumOff val="80000"/>
                </a:schemeClr>
              </a:solidFill>
              <a:effectLst>
                <a:outerShdw blurRad="38100" dist="38100" dir="2700000" algn="tl">
                  <a:srgbClr val="000000">
                    <a:alpha val="43137"/>
                  </a:srgbClr>
                </a:outerShdw>
              </a:effectLst>
              <a:latin typeface="+mj-lt"/>
            </a:endParaRPr>
          </a:p>
        </p:txBody>
      </p:sp>
      <p:pic>
        <p:nvPicPr>
          <p:cNvPr id="3074" name="i-main-pic" descr="Картинка 60 из 136000">
            <a:hlinkClick r:id="rId2"/>
          </p:cNvPr>
          <p:cNvPicPr>
            <a:picLocks noChangeAspect="1" noChangeArrowheads="1"/>
          </p:cNvPicPr>
          <p:nvPr/>
        </p:nvPicPr>
        <p:blipFill>
          <a:blip r:embed="rId3" r:link="rId4"/>
          <a:srcRect/>
          <a:stretch>
            <a:fillRect/>
          </a:stretch>
        </p:blipFill>
        <p:spPr bwMode="auto">
          <a:xfrm>
            <a:off x="271463" y="1557338"/>
            <a:ext cx="2933700" cy="2463800"/>
          </a:xfrm>
          <a:prstGeom prst="rect">
            <a:avLst/>
          </a:prstGeom>
          <a:noFill/>
          <a:ln w="9525">
            <a:noFill/>
            <a:miter lim="800000"/>
            <a:headEnd/>
            <a:tailEnd/>
          </a:ln>
        </p:spPr>
      </p:pic>
      <p:sp>
        <p:nvSpPr>
          <p:cNvPr id="9" name="Прямоугольник 8"/>
          <p:cNvSpPr/>
          <p:nvPr/>
        </p:nvSpPr>
        <p:spPr>
          <a:xfrm>
            <a:off x="155575" y="4265613"/>
            <a:ext cx="8780463" cy="2592387"/>
          </a:xfrm>
          <a:prstGeom prst="rect">
            <a:avLst/>
          </a:prstGeom>
        </p:spPr>
        <p:txBody>
          <a:bodyPr>
            <a:spAutoFit/>
          </a:bodyPr>
          <a:lstStyle/>
          <a:p>
            <a:pPr algn="just" fontAlgn="auto">
              <a:lnSpc>
                <a:spcPct val="114000"/>
              </a:lnSpc>
              <a:spcBef>
                <a:spcPts val="0"/>
              </a:spcBef>
              <a:spcAft>
                <a:spcPts val="0"/>
              </a:spcAft>
              <a:defRPr/>
            </a:pPr>
            <a:r>
              <a:rPr lang="ru-RU">
                <a:solidFill>
                  <a:schemeClr val="accent5">
                    <a:lumMod val="20000"/>
                    <a:lumOff val="80000"/>
                  </a:schemeClr>
                </a:solidFill>
                <a:effectLst>
                  <a:outerShdw blurRad="38100" dist="38100" dir="2700000" algn="tl">
                    <a:srgbClr val="000000">
                      <a:alpha val="43137"/>
                    </a:srgbClr>
                  </a:outerShdw>
                </a:effectLst>
                <a:latin typeface="+mj-lt"/>
              </a:rPr>
              <a:t>Сейчас же куда проще и быстрее использовать соответствующую машину, чтобы постирать, связать, почистить, взбить. В современном цейтноте не каждый может найти время для того, чтобы дождаться, пока ребенок самостоятельно зашнурует ботинки или застегнет все пуговицы на куртке или рубашке. Поэтому родителям проще купить вместо ботинок со шнурками – ботинки на липучках, вместо рубашки – футболку или толстовку, а вместо куртки на пуговицах – куртку на молнии или на тех же липучках. В результате из жизни ребенка максимально исключаются мелкие движения пальцами.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par>
                                <p:cTn id="10" presetID="5" presetClass="entr" presetSubtype="10" fill="hold" nodeType="with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checkerboard(across)">
                                      <p:cBhvr>
                                        <p:cTn id="12" dur="3000"/>
                                        <p:tgtEl>
                                          <p:spTgt spid="3074"/>
                                        </p:tgtEl>
                                      </p:cBhvr>
                                    </p:animEffect>
                                  </p:childTnLst>
                                </p:cTn>
                              </p:par>
                            </p:childTnLst>
                          </p:cTn>
                        </p:par>
                        <p:par>
                          <p:cTn id="13" fill="hold">
                            <p:stCondLst>
                              <p:cond delay="4000"/>
                            </p:stCondLst>
                            <p:childTnLst>
                              <p:par>
                                <p:cTn id="14" presetID="42" presetClass="entr" presetSubtype="0" fill="hold" grpId="0" nodeType="after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fade">
                                      <p:cBhvr>
                                        <p:cTn id="16" dur="3000"/>
                                        <p:tgtEl>
                                          <p:spTgt spid="5">
                                            <p:txEl>
                                              <p:pRg st="0" end="0"/>
                                            </p:txEl>
                                          </p:spTgt>
                                        </p:tgtEl>
                                      </p:cBhvr>
                                    </p:animEffect>
                                    <p:anim calcmode="lin" valueType="num">
                                      <p:cBhvr>
                                        <p:cTn id="17" dur="3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8" dur="3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9" fill="hold">
                            <p:stCondLst>
                              <p:cond delay="7000"/>
                            </p:stCondLst>
                            <p:childTnLst>
                              <p:par>
                                <p:cTn id="20" presetID="42"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3000"/>
                                        <p:tgtEl>
                                          <p:spTgt spid="9"/>
                                        </p:tgtEl>
                                      </p:cBhvr>
                                    </p:animEffect>
                                    <p:anim calcmode="lin" valueType="num">
                                      <p:cBhvr>
                                        <p:cTn id="23" dur="3000" fill="hold"/>
                                        <p:tgtEl>
                                          <p:spTgt spid="9"/>
                                        </p:tgtEl>
                                        <p:attrNameLst>
                                          <p:attrName>ppt_x</p:attrName>
                                        </p:attrNameLst>
                                      </p:cBhvr>
                                      <p:tavLst>
                                        <p:tav tm="0">
                                          <p:val>
                                            <p:strVal val="#ppt_x"/>
                                          </p:val>
                                        </p:tav>
                                        <p:tav tm="100000">
                                          <p:val>
                                            <p:strVal val="#ppt_x"/>
                                          </p:val>
                                        </p:tav>
                                      </p:tavLst>
                                    </p:anim>
                                    <p:anim calcmode="lin" valueType="num">
                                      <p:cBhvr>
                                        <p:cTn id="24" dur="3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3539" y="155863"/>
            <a:ext cx="8355607" cy="908483"/>
          </a:xfrm>
        </p:spPr>
        <p:txBody>
          <a:bodyPr>
            <a:normAutofit fontScale="90000"/>
          </a:bodyPr>
          <a:lstStyle/>
          <a:p>
            <a:pPr eaLnBrk="1" fontAlgn="auto" hangingPunct="1">
              <a:spcAft>
                <a:spcPts val="0"/>
              </a:spcAft>
              <a:defRPr/>
            </a:pPr>
            <a:r>
              <a:rPr lang="ru-RU" smtClean="0"/>
              <a:t>Правила выполнения упражнений</a:t>
            </a:r>
            <a:endParaRPr lang="ru-RU"/>
          </a:p>
        </p:txBody>
      </p:sp>
      <p:sp>
        <p:nvSpPr>
          <p:cNvPr id="3" name="Содержимое 2"/>
          <p:cNvSpPr>
            <a:spLocks noGrp="1"/>
          </p:cNvSpPr>
          <p:nvPr>
            <p:ph idx="1"/>
          </p:nvPr>
        </p:nvSpPr>
        <p:spPr>
          <a:xfrm>
            <a:off x="166688" y="1174750"/>
            <a:ext cx="8842375" cy="5080000"/>
          </a:xfrm>
        </p:spPr>
        <p:txBody>
          <a:bodyPr>
            <a:noAutofit/>
          </a:bodyPr>
          <a:lstStyle/>
          <a:p>
            <a:pPr marL="180000" indent="-180000" algn="just" eaLnBrk="1" fontAlgn="auto" hangingPunct="1">
              <a:spcBef>
                <a:spcPts val="600"/>
              </a:spcBef>
              <a:spcAft>
                <a:spcPts val="0"/>
              </a:spcAft>
              <a:buClr>
                <a:schemeClr val="tx1">
                  <a:shade val="95000"/>
                </a:schemeClr>
              </a:buClr>
              <a:buFont typeface="Wingdings 2"/>
              <a:buChar char=""/>
              <a:defRPr/>
            </a:pPr>
            <a:r>
              <a:rPr lang="ru-RU" sz="1700" smtClean="0">
                <a:solidFill>
                  <a:schemeClr val="accent5">
                    <a:lumMod val="20000"/>
                    <a:lumOff val="80000"/>
                  </a:schemeClr>
                </a:solidFill>
                <a:effectLst>
                  <a:outerShdw blurRad="38100" dist="38100" dir="2700000" algn="tl">
                    <a:srgbClr val="000000">
                      <a:alpha val="43137"/>
                    </a:srgbClr>
                  </a:outerShdw>
                </a:effectLst>
                <a:latin typeface="+mj-lt"/>
              </a:rPr>
              <a:t>Поскольку развитие ручной умелости предполагает определенную степень зрелости мозговых структур, заставлять ребенка заниматься «через силу» неэффективно. Нужно начать с того уровня упражнений, который будет получаться и доставлять удовольствие. </a:t>
            </a:r>
          </a:p>
          <a:p>
            <a:pPr marL="180000" indent="-180000" eaLnBrk="1" fontAlgn="auto" hangingPunct="1">
              <a:spcBef>
                <a:spcPts val="600"/>
              </a:spcBef>
              <a:spcAft>
                <a:spcPts val="0"/>
              </a:spcAft>
              <a:buClr>
                <a:schemeClr val="tx1">
                  <a:shade val="95000"/>
                </a:schemeClr>
              </a:buClr>
              <a:buFont typeface="Wingdings 2"/>
              <a:buChar char=""/>
              <a:defRPr/>
            </a:pPr>
            <a:r>
              <a:rPr lang="ru-RU" sz="1700" smtClean="0">
                <a:solidFill>
                  <a:schemeClr val="accent5">
                    <a:lumMod val="20000"/>
                    <a:lumOff val="80000"/>
                  </a:schemeClr>
                </a:solidFill>
                <a:effectLst>
                  <a:outerShdw blurRad="38100" dist="38100" dir="2700000" algn="tl">
                    <a:srgbClr val="000000">
                      <a:alpha val="43137"/>
                    </a:srgbClr>
                  </a:outerShdw>
                </a:effectLst>
                <a:latin typeface="+mj-lt"/>
              </a:rPr>
              <a:t>Выполнение упражнений должно быть регулярным. </a:t>
            </a:r>
          </a:p>
          <a:p>
            <a:pPr marL="180000" indent="-180000" algn="just" eaLnBrk="1" fontAlgn="auto" hangingPunct="1">
              <a:spcBef>
                <a:spcPts val="600"/>
              </a:spcBef>
              <a:spcAft>
                <a:spcPts val="0"/>
              </a:spcAft>
              <a:buClr>
                <a:schemeClr val="tx1">
                  <a:shade val="95000"/>
                </a:schemeClr>
              </a:buClr>
              <a:buFont typeface="Wingdings 2"/>
              <a:buChar char=""/>
              <a:defRPr/>
            </a:pPr>
            <a:r>
              <a:rPr lang="ru-RU" sz="1700" smtClean="0">
                <a:solidFill>
                  <a:schemeClr val="accent5">
                    <a:lumMod val="20000"/>
                    <a:lumOff val="80000"/>
                  </a:schemeClr>
                </a:solidFill>
                <a:effectLst>
                  <a:outerShdw blurRad="38100" dist="38100" dir="2700000" algn="tl">
                    <a:srgbClr val="000000">
                      <a:alpha val="43137"/>
                    </a:srgbClr>
                  </a:outerShdw>
                </a:effectLst>
                <a:latin typeface="+mj-lt"/>
              </a:rPr>
              <a:t>Занятия должны быть только совместными со взрослым, так как необходимо точное выполнение движений, в противном случае результат не будет достигнут. </a:t>
            </a:r>
          </a:p>
          <a:p>
            <a:pPr marL="180000" indent="-180000" algn="just" eaLnBrk="1" fontAlgn="auto" hangingPunct="1">
              <a:spcBef>
                <a:spcPts val="600"/>
              </a:spcBef>
              <a:spcAft>
                <a:spcPts val="0"/>
              </a:spcAft>
              <a:buClr>
                <a:schemeClr val="tx1">
                  <a:shade val="95000"/>
                </a:schemeClr>
              </a:buClr>
              <a:buFont typeface="Wingdings 2"/>
              <a:buChar char=""/>
              <a:defRPr/>
            </a:pPr>
            <a:r>
              <a:rPr lang="ru-RU" sz="1700" smtClean="0">
                <a:solidFill>
                  <a:schemeClr val="accent5">
                    <a:lumMod val="20000"/>
                    <a:lumOff val="80000"/>
                  </a:schemeClr>
                </a:solidFill>
                <a:effectLst>
                  <a:outerShdw blurRad="38100" dist="38100" dir="2700000" algn="tl">
                    <a:srgbClr val="000000">
                      <a:alpha val="43137"/>
                    </a:srgbClr>
                  </a:outerShdw>
                </a:effectLst>
                <a:latin typeface="+mj-lt"/>
              </a:rPr>
              <a:t>Время выполнения упражнений не может быть долгим, так как внимание и интерес ребенка быстро иссякают. До 3х лет это около пяти минут, затем можно увеличить длительность, включать игры в другие развивающие занятия. </a:t>
            </a:r>
          </a:p>
          <a:p>
            <a:pPr marL="180000" indent="-180000" eaLnBrk="1" fontAlgn="auto" hangingPunct="1">
              <a:spcBef>
                <a:spcPts val="600"/>
              </a:spcBef>
              <a:spcAft>
                <a:spcPts val="0"/>
              </a:spcAft>
              <a:buClr>
                <a:schemeClr val="tx1">
                  <a:shade val="95000"/>
                </a:schemeClr>
              </a:buClr>
              <a:buFont typeface="Wingdings 2"/>
              <a:buChar char=""/>
              <a:defRPr/>
            </a:pPr>
            <a:r>
              <a:rPr lang="ru-RU" sz="1700" smtClean="0">
                <a:solidFill>
                  <a:schemeClr val="accent5">
                    <a:lumMod val="20000"/>
                    <a:lumOff val="80000"/>
                  </a:schemeClr>
                </a:solidFill>
                <a:effectLst>
                  <a:outerShdw blurRad="38100" dist="38100" dir="2700000" algn="tl">
                    <a:srgbClr val="000000">
                      <a:alpha val="43137"/>
                    </a:srgbClr>
                  </a:outerShdw>
                </a:effectLst>
                <a:latin typeface="+mj-lt"/>
              </a:rPr>
              <a:t>Нужно соблюдать комфортный для ребенка темп выполнения. </a:t>
            </a:r>
          </a:p>
          <a:p>
            <a:pPr marL="180000" indent="-180000" eaLnBrk="1" fontAlgn="auto" hangingPunct="1">
              <a:spcBef>
                <a:spcPts val="600"/>
              </a:spcBef>
              <a:spcAft>
                <a:spcPts val="0"/>
              </a:spcAft>
              <a:buClr>
                <a:schemeClr val="tx1">
                  <a:shade val="95000"/>
                </a:schemeClr>
              </a:buClr>
              <a:buFont typeface="Wingdings 2"/>
              <a:buChar char=""/>
              <a:defRPr/>
            </a:pPr>
            <a:r>
              <a:rPr lang="ru-RU" sz="1700" smtClean="0">
                <a:solidFill>
                  <a:schemeClr val="accent5">
                    <a:lumMod val="20000"/>
                    <a:lumOff val="80000"/>
                  </a:schemeClr>
                </a:solidFill>
                <a:effectLst>
                  <a:outerShdw blurRad="38100" dist="38100" dir="2700000" algn="tl">
                    <a:srgbClr val="000000">
                      <a:alpha val="43137"/>
                    </a:srgbClr>
                  </a:outerShdw>
                </a:effectLst>
                <a:latin typeface="+mj-lt"/>
              </a:rPr>
              <a:t>Очень важны участие и ободряющее поведение взрослого. </a:t>
            </a:r>
          </a:p>
          <a:p>
            <a:pPr marL="180000" indent="-180000" algn="just" eaLnBrk="1" fontAlgn="auto" hangingPunct="1">
              <a:spcBef>
                <a:spcPts val="600"/>
              </a:spcBef>
              <a:spcAft>
                <a:spcPts val="0"/>
              </a:spcAft>
              <a:buClr>
                <a:schemeClr val="tx1">
                  <a:shade val="95000"/>
                </a:schemeClr>
              </a:buClr>
              <a:buFont typeface="Wingdings 2"/>
              <a:buChar char=""/>
              <a:defRPr/>
            </a:pPr>
            <a:r>
              <a:rPr lang="ru-RU" sz="1700" smtClean="0">
                <a:solidFill>
                  <a:schemeClr val="accent5">
                    <a:lumMod val="20000"/>
                    <a:lumOff val="80000"/>
                  </a:schemeClr>
                </a:solidFill>
                <a:effectLst>
                  <a:outerShdw blurRad="38100" dist="38100" dir="2700000" algn="tl">
                    <a:srgbClr val="000000">
                      <a:alpha val="43137"/>
                    </a:srgbClr>
                  </a:outerShdw>
                </a:effectLst>
                <a:latin typeface="+mj-lt"/>
              </a:rPr>
              <a:t>Ребенку всегда необходимо предлагать словесную инструкцию. Нельзя заменить ее рисунком или ручным образцом выполнения. Инструкция должна быть простой, короткой и точной. </a:t>
            </a:r>
          </a:p>
          <a:p>
            <a:pPr marL="180000" indent="-180000" eaLnBrk="1" fontAlgn="auto" hangingPunct="1">
              <a:spcBef>
                <a:spcPts val="600"/>
              </a:spcBef>
              <a:spcAft>
                <a:spcPts val="0"/>
              </a:spcAft>
              <a:buClr>
                <a:schemeClr val="tx1">
                  <a:shade val="95000"/>
                </a:schemeClr>
              </a:buClr>
              <a:buFont typeface="Wingdings 2"/>
              <a:buChar char=""/>
              <a:defRPr/>
            </a:pPr>
            <a:r>
              <a:rPr lang="ru-RU" sz="1700" smtClean="0">
                <a:solidFill>
                  <a:schemeClr val="accent5">
                    <a:lumMod val="20000"/>
                    <a:lumOff val="80000"/>
                  </a:schemeClr>
                </a:solidFill>
                <a:effectLst>
                  <a:outerShdw blurRad="38100" dist="38100" dir="2700000" algn="tl">
                    <a:srgbClr val="000000">
                      <a:alpha val="43137"/>
                    </a:srgbClr>
                  </a:outerShdw>
                </a:effectLst>
                <a:latin typeface="+mj-lt"/>
              </a:rPr>
              <a:t>Повторение инструкции, а так же проговаривание </a:t>
            </a:r>
            <a:br>
              <a:rPr lang="ru-RU" sz="1700" smtClean="0">
                <a:solidFill>
                  <a:schemeClr val="accent5">
                    <a:lumMod val="20000"/>
                    <a:lumOff val="80000"/>
                  </a:schemeClr>
                </a:solidFill>
                <a:effectLst>
                  <a:outerShdw blurRad="38100" dist="38100" dir="2700000" algn="tl">
                    <a:srgbClr val="000000">
                      <a:alpha val="43137"/>
                    </a:srgbClr>
                  </a:outerShdw>
                </a:effectLst>
                <a:latin typeface="+mj-lt"/>
              </a:rPr>
            </a:br>
            <a:r>
              <a:rPr lang="ru-RU" sz="1700" smtClean="0">
                <a:solidFill>
                  <a:schemeClr val="accent5">
                    <a:lumMod val="20000"/>
                    <a:lumOff val="80000"/>
                  </a:schemeClr>
                </a:solidFill>
                <a:effectLst>
                  <a:outerShdw blurRad="38100" dist="38100" dir="2700000" algn="tl">
                    <a:srgbClr val="000000">
                      <a:alpha val="43137"/>
                    </a:srgbClr>
                  </a:outerShdw>
                </a:effectLst>
                <a:latin typeface="+mj-lt"/>
              </a:rPr>
              <a:t>действий в процессе выполнения облегчает работу</a:t>
            </a:r>
          </a:p>
        </p:txBody>
      </p:sp>
      <p:pic>
        <p:nvPicPr>
          <p:cNvPr id="4098" name="Picture 2" descr="http://allsekrets.ru/wp-content/uploads/2011/09/g02.jpg"/>
          <p:cNvPicPr>
            <a:picLocks noChangeAspect="1" noChangeArrowheads="1"/>
          </p:cNvPicPr>
          <p:nvPr/>
        </p:nvPicPr>
        <p:blipFill>
          <a:blip r:embed="rId2" r:link="rId3">
            <a:lum bright="-20000" contrast="40000"/>
          </a:blip>
          <a:srcRect/>
          <a:stretch>
            <a:fillRect/>
          </a:stretch>
        </p:blipFill>
        <p:spPr bwMode="auto">
          <a:xfrm>
            <a:off x="6359525" y="5432425"/>
            <a:ext cx="2274888" cy="1270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par>
                                <p:cTn id="10" presetID="21" presetClass="entr" presetSubtype="4" fill="hold" nodeType="with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wheel(4)">
                                      <p:cBhvr>
                                        <p:cTn id="12" dur="5000"/>
                                        <p:tgtEl>
                                          <p:spTgt spid="4098"/>
                                        </p:tgtEl>
                                      </p:cBhvr>
                                    </p:animEffect>
                                  </p:childTnLst>
                                </p:cTn>
                              </p:par>
                            </p:childTnLst>
                          </p:cTn>
                        </p:par>
                        <p:par>
                          <p:cTn id="13" fill="hold">
                            <p:stCondLst>
                              <p:cond delay="7000"/>
                            </p:stCondLst>
                            <p:childTnLst>
                              <p:par>
                                <p:cTn id="14" presetID="55" presetClass="entr" presetSubtype="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0" end="0"/>
                                            </p:txEl>
                                          </p:spTgt>
                                        </p:tgtEl>
                                      </p:cBhvr>
                                    </p:animEffect>
                                  </p:childTnLst>
                                </p:cTn>
                              </p:par>
                            </p:childTnLst>
                          </p:cTn>
                        </p:par>
                        <p:par>
                          <p:cTn id="19" fill="hold">
                            <p:stCondLst>
                              <p:cond delay="8000"/>
                            </p:stCondLst>
                            <p:childTnLst>
                              <p:par>
                                <p:cTn id="20" presetID="55" presetClass="entr" presetSubtype="0" fill="hold" grpId="0" nodeType="after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1" end="1"/>
                                            </p:txEl>
                                          </p:spTgt>
                                        </p:tgtEl>
                                      </p:cBhvr>
                                    </p:animEffect>
                                  </p:childTnLst>
                                </p:cTn>
                              </p:par>
                            </p:childTnLst>
                          </p:cTn>
                        </p:par>
                        <p:par>
                          <p:cTn id="25" fill="hold">
                            <p:stCondLst>
                              <p:cond delay="9000"/>
                            </p:stCondLst>
                            <p:childTnLst>
                              <p:par>
                                <p:cTn id="26" presetID="55" presetClass="entr" presetSubtype="0"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2" end="2"/>
                                            </p:txEl>
                                          </p:spTgt>
                                        </p:tgtEl>
                                      </p:cBhvr>
                                    </p:animEffect>
                                  </p:childTnLst>
                                </p:cTn>
                              </p:par>
                            </p:childTnLst>
                          </p:cTn>
                        </p:par>
                        <p:par>
                          <p:cTn id="31" fill="hold">
                            <p:stCondLst>
                              <p:cond delay="10000"/>
                            </p:stCondLst>
                            <p:childTnLst>
                              <p:par>
                                <p:cTn id="32" presetID="55" presetClass="entr" presetSubtype="0" fill="hold" grpId="0" nodeType="after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35"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6" dur="1000"/>
                                        <p:tgtEl>
                                          <p:spTgt spid="3">
                                            <p:txEl>
                                              <p:pRg st="3" end="3"/>
                                            </p:txEl>
                                          </p:spTgt>
                                        </p:tgtEl>
                                      </p:cBhvr>
                                    </p:animEffect>
                                  </p:childTnLst>
                                </p:cTn>
                              </p:par>
                            </p:childTnLst>
                          </p:cTn>
                        </p:par>
                        <p:par>
                          <p:cTn id="37" fill="hold">
                            <p:stCondLst>
                              <p:cond delay="11000"/>
                            </p:stCondLst>
                            <p:childTnLst>
                              <p:par>
                                <p:cTn id="38" presetID="55" presetClass="entr" presetSubtype="0" fill="hold" grpId="0" nodeType="after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 calcmode="lin" valueType="num">
                                      <p:cBhvr>
                                        <p:cTn id="40"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41"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42" dur="1000"/>
                                        <p:tgtEl>
                                          <p:spTgt spid="3">
                                            <p:txEl>
                                              <p:pRg st="4" end="4"/>
                                            </p:txEl>
                                          </p:spTgt>
                                        </p:tgtEl>
                                      </p:cBhvr>
                                    </p:animEffect>
                                  </p:childTnLst>
                                </p:cTn>
                              </p:par>
                            </p:childTnLst>
                          </p:cTn>
                        </p:par>
                        <p:par>
                          <p:cTn id="43" fill="hold">
                            <p:stCondLst>
                              <p:cond delay="12000"/>
                            </p:stCondLst>
                            <p:childTnLst>
                              <p:par>
                                <p:cTn id="44" presetID="55" presetClass="entr" presetSubtype="0" fill="hold" grpId="0" nodeType="after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 calcmode="lin" valueType="num">
                                      <p:cBhvr>
                                        <p:cTn id="46"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7"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8" dur="1000"/>
                                        <p:tgtEl>
                                          <p:spTgt spid="3">
                                            <p:txEl>
                                              <p:pRg st="5" end="5"/>
                                            </p:txEl>
                                          </p:spTgt>
                                        </p:tgtEl>
                                      </p:cBhvr>
                                    </p:animEffect>
                                  </p:childTnLst>
                                </p:cTn>
                              </p:par>
                            </p:childTnLst>
                          </p:cTn>
                        </p:par>
                        <p:par>
                          <p:cTn id="49" fill="hold">
                            <p:stCondLst>
                              <p:cond delay="13000"/>
                            </p:stCondLst>
                            <p:childTnLst>
                              <p:par>
                                <p:cTn id="50" presetID="55" presetClass="entr" presetSubtype="0" fill="hold" grpId="0" nodeType="afterEffect">
                                  <p:stCondLst>
                                    <p:cond delay="0"/>
                                  </p:stCondLst>
                                  <p:childTnLst>
                                    <p:set>
                                      <p:cBhvr>
                                        <p:cTn id="51" dur="1" fill="hold">
                                          <p:stCondLst>
                                            <p:cond delay="0"/>
                                          </p:stCondLst>
                                        </p:cTn>
                                        <p:tgtEl>
                                          <p:spTgt spid="3">
                                            <p:txEl>
                                              <p:pRg st="6" end="6"/>
                                            </p:txEl>
                                          </p:spTgt>
                                        </p:tgtEl>
                                        <p:attrNameLst>
                                          <p:attrName>style.visibility</p:attrName>
                                        </p:attrNameLst>
                                      </p:cBhvr>
                                      <p:to>
                                        <p:strVal val="visible"/>
                                      </p:to>
                                    </p:set>
                                    <p:anim calcmode="lin" valueType="num">
                                      <p:cBhvr>
                                        <p:cTn id="52"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3"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4" dur="1000"/>
                                        <p:tgtEl>
                                          <p:spTgt spid="3">
                                            <p:txEl>
                                              <p:pRg st="6" end="6"/>
                                            </p:txEl>
                                          </p:spTgt>
                                        </p:tgtEl>
                                      </p:cBhvr>
                                    </p:animEffect>
                                  </p:childTnLst>
                                </p:cTn>
                              </p:par>
                            </p:childTnLst>
                          </p:cTn>
                        </p:par>
                        <p:par>
                          <p:cTn id="55" fill="hold">
                            <p:stCondLst>
                              <p:cond delay="14000"/>
                            </p:stCondLst>
                            <p:childTnLst>
                              <p:par>
                                <p:cTn id="56" presetID="55" presetClass="entr" presetSubtype="0" fill="hold" grpId="0" nodeType="afterEffect">
                                  <p:stCondLst>
                                    <p:cond delay="0"/>
                                  </p:stCondLst>
                                  <p:childTnLst>
                                    <p:set>
                                      <p:cBhvr>
                                        <p:cTn id="57" dur="1" fill="hold">
                                          <p:stCondLst>
                                            <p:cond delay="0"/>
                                          </p:stCondLst>
                                        </p:cTn>
                                        <p:tgtEl>
                                          <p:spTgt spid="3">
                                            <p:txEl>
                                              <p:pRg st="7" end="7"/>
                                            </p:txEl>
                                          </p:spTgt>
                                        </p:tgtEl>
                                        <p:attrNameLst>
                                          <p:attrName>style.visibility</p:attrName>
                                        </p:attrNameLst>
                                      </p:cBhvr>
                                      <p:to>
                                        <p:strVal val="visible"/>
                                      </p:to>
                                    </p:set>
                                    <p:anim calcmode="lin" valueType="num">
                                      <p:cBhvr>
                                        <p:cTn id="58"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9"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60"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3682" y="2078182"/>
            <a:ext cx="8323118" cy="945572"/>
          </a:xfrm>
        </p:spPr>
        <p:txBody>
          <a:bodyPr/>
          <a:lstStyle/>
          <a:p>
            <a:pPr algn="ctr" eaLnBrk="1" fontAlgn="auto" hangingPunct="1">
              <a:spcAft>
                <a:spcPts val="0"/>
              </a:spcAft>
              <a:defRPr/>
            </a:pPr>
            <a:r>
              <a:rPr lang="ru-RU" sz="6600" u="sng" smtClean="0"/>
              <a:t>Упражнения и игры</a:t>
            </a:r>
            <a:endParaRPr lang="ru-RU" sz="6600"/>
          </a:p>
        </p:txBody>
      </p:sp>
      <p:sp>
        <p:nvSpPr>
          <p:cNvPr id="3" name="Содержимое 2"/>
          <p:cNvSpPr>
            <a:spLocks noGrp="1"/>
          </p:cNvSpPr>
          <p:nvPr>
            <p:ph type="body" idx="1"/>
          </p:nvPr>
        </p:nvSpPr>
        <p:spPr>
          <a:xfrm>
            <a:off x="623888" y="3490913"/>
            <a:ext cx="8062912" cy="1101725"/>
          </a:xfrm>
        </p:spPr>
        <p:txBody>
          <a:bodyPr>
            <a:normAutofit/>
          </a:bodyPr>
          <a:lstStyle/>
          <a:p>
            <a:pPr algn="ctr" eaLnBrk="1" fontAlgn="auto" hangingPunct="1">
              <a:spcAft>
                <a:spcPts val="0"/>
              </a:spcAft>
              <a:buClr>
                <a:schemeClr val="tx1">
                  <a:shade val="95000"/>
                </a:schemeClr>
              </a:buClr>
              <a:buFont typeface="Wingdings 2"/>
              <a:buNone/>
              <a:defRPr/>
            </a:pPr>
            <a:r>
              <a:rPr lang="ru-RU" sz="2800" b="1" i="1" smtClean="0">
                <a:solidFill>
                  <a:schemeClr val="accent1">
                    <a:lumMod val="60000"/>
                    <a:lumOff val="40000"/>
                  </a:schemeClr>
                </a:solidFill>
                <a:effectLst>
                  <a:outerShdw blurRad="38100" dist="38100" dir="2700000" algn="tl">
                    <a:srgbClr val="000000">
                      <a:alpha val="43137"/>
                    </a:srgbClr>
                  </a:outerShdw>
                </a:effectLst>
                <a:latin typeface="+mj-lt"/>
              </a:rPr>
              <a:t>Цель:</a:t>
            </a:r>
            <a:r>
              <a:rPr lang="ru-RU" sz="2800" smtClean="0">
                <a:solidFill>
                  <a:schemeClr val="accent1">
                    <a:lumMod val="60000"/>
                    <a:lumOff val="40000"/>
                  </a:schemeClr>
                </a:solidFill>
                <a:effectLst>
                  <a:outerShdw blurRad="38100" dist="38100" dir="2700000" algn="tl">
                    <a:srgbClr val="000000">
                      <a:alpha val="43137"/>
                    </a:srgbClr>
                  </a:outerShdw>
                </a:effectLst>
                <a:latin typeface="+mj-lt"/>
              </a:rPr>
              <a:t> </a:t>
            </a:r>
            <a:br>
              <a:rPr lang="ru-RU" sz="2800" smtClean="0">
                <a:solidFill>
                  <a:schemeClr val="accent1">
                    <a:lumMod val="60000"/>
                    <a:lumOff val="40000"/>
                  </a:schemeClr>
                </a:solidFill>
                <a:effectLst>
                  <a:outerShdw blurRad="38100" dist="38100" dir="2700000" algn="tl">
                    <a:srgbClr val="000000">
                      <a:alpha val="43137"/>
                    </a:srgbClr>
                  </a:outerShdw>
                </a:effectLst>
                <a:latin typeface="+mj-lt"/>
              </a:rPr>
            </a:br>
            <a:r>
              <a:rPr lang="ru-RU" sz="2800" smtClean="0">
                <a:solidFill>
                  <a:schemeClr val="accent1">
                    <a:lumMod val="60000"/>
                    <a:lumOff val="40000"/>
                  </a:schemeClr>
                </a:solidFill>
                <a:effectLst>
                  <a:outerShdw blurRad="38100" dist="38100" dir="2700000" algn="tl">
                    <a:srgbClr val="000000">
                      <a:alpha val="43137"/>
                    </a:srgbClr>
                  </a:outerShdw>
                </a:effectLst>
                <a:latin typeface="+mj-lt"/>
              </a:rPr>
              <a:t>развитие мелкой моторики</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pPr eaLnBrk="1" fontAlgn="auto" hangingPunct="1">
              <a:spcAft>
                <a:spcPts val="0"/>
              </a:spcAft>
              <a:defRPr/>
            </a:pPr>
            <a:r>
              <a:rPr lang="ru-RU" smtClean="0"/>
              <a:t>«Бассейн для пальчиков»</a:t>
            </a:r>
            <a:endParaRPr lang="ru-RU"/>
          </a:p>
        </p:txBody>
      </p:sp>
      <p:sp>
        <p:nvSpPr>
          <p:cNvPr id="7" name="Прямоугольник 6"/>
          <p:cNvSpPr/>
          <p:nvPr/>
        </p:nvSpPr>
        <p:spPr>
          <a:xfrm>
            <a:off x="498475" y="1433513"/>
            <a:ext cx="8074025" cy="1200150"/>
          </a:xfrm>
          <a:prstGeom prst="rect">
            <a:avLst/>
          </a:prstGeom>
        </p:spPr>
        <p:txBody>
          <a:bodyPr>
            <a:spAutoFit/>
          </a:bodyPr>
          <a:lstStyle/>
          <a:p>
            <a:pPr fontAlgn="auto">
              <a:spcBef>
                <a:spcPts val="0"/>
              </a:spcBef>
              <a:spcAft>
                <a:spcPts val="0"/>
              </a:spcAft>
              <a:defRPr/>
            </a:pPr>
            <a:r>
              <a:rPr lang="ru-RU">
                <a:effectLst>
                  <a:outerShdw blurRad="38100" dist="38100" dir="2700000" algn="tl">
                    <a:srgbClr val="000000">
                      <a:alpha val="43137"/>
                    </a:srgbClr>
                  </a:outerShdw>
                </a:effectLst>
                <a:latin typeface="+mj-lt"/>
              </a:rPr>
              <a:t>Любая ёмкость, наполовину засыпанная сухим песком, </a:t>
            </a:r>
            <a:br>
              <a:rPr lang="ru-RU">
                <a:effectLst>
                  <a:outerShdw blurRad="38100" dist="38100" dir="2700000" algn="tl">
                    <a:srgbClr val="000000">
                      <a:alpha val="43137"/>
                    </a:srgbClr>
                  </a:outerShdw>
                </a:effectLst>
                <a:latin typeface="+mj-lt"/>
              </a:rPr>
            </a:br>
            <a:r>
              <a:rPr lang="ru-RU">
                <a:effectLst>
                  <a:outerShdw blurRad="38100" dist="38100" dir="2700000" algn="tl">
                    <a:srgbClr val="000000">
                      <a:alpha val="43137"/>
                    </a:srgbClr>
                  </a:outerShdw>
                </a:effectLst>
                <a:latin typeface="+mj-lt"/>
              </a:rPr>
              <a:t>крупами, горохом, превращается в «пальчиковый бассейн». </a:t>
            </a:r>
            <a:br>
              <a:rPr lang="ru-RU">
                <a:effectLst>
                  <a:outerShdw blurRad="38100" dist="38100" dir="2700000" algn="tl">
                    <a:srgbClr val="000000">
                      <a:alpha val="43137"/>
                    </a:srgbClr>
                  </a:outerShdw>
                </a:effectLst>
                <a:latin typeface="+mj-lt"/>
              </a:rPr>
            </a:br>
            <a:r>
              <a:rPr lang="ru-RU">
                <a:effectLst>
                  <a:outerShdw blurRad="38100" dist="38100" dir="2700000" algn="tl">
                    <a:srgbClr val="000000">
                      <a:alpha val="43137"/>
                    </a:srgbClr>
                  </a:outerShdw>
                </a:effectLst>
                <a:latin typeface="+mj-lt"/>
              </a:rPr>
              <a:t>Искать спрятанные в таком бассейне мелкие игрушки </a:t>
            </a:r>
            <a:br>
              <a:rPr lang="ru-RU">
                <a:effectLst>
                  <a:outerShdw blurRad="38100" dist="38100" dir="2700000" algn="tl">
                    <a:srgbClr val="000000">
                      <a:alpha val="43137"/>
                    </a:srgbClr>
                  </a:outerShdw>
                </a:effectLst>
                <a:latin typeface="+mj-lt"/>
              </a:rPr>
            </a:br>
            <a:r>
              <a:rPr lang="ru-RU">
                <a:effectLst>
                  <a:outerShdw blurRad="38100" dist="38100" dir="2700000" algn="tl">
                    <a:srgbClr val="000000">
                      <a:alpha val="43137"/>
                    </a:srgbClr>
                  </a:outerShdw>
                </a:effectLst>
                <a:latin typeface="+mj-lt"/>
              </a:rPr>
              <a:t>интересно и полезно для пальчиков</a:t>
            </a:r>
          </a:p>
        </p:txBody>
      </p:sp>
      <p:pic>
        <p:nvPicPr>
          <p:cNvPr id="10244" name="Рисунок 2" descr="PB091317"/>
          <p:cNvPicPr>
            <a:picLocks noChangeAspect="1" noChangeArrowheads="1"/>
          </p:cNvPicPr>
          <p:nvPr/>
        </p:nvPicPr>
        <p:blipFill>
          <a:blip r:embed="rId2"/>
          <a:srcRect/>
          <a:stretch>
            <a:fillRect/>
          </a:stretch>
        </p:blipFill>
        <p:spPr bwMode="auto">
          <a:xfrm>
            <a:off x="3535363" y="2833688"/>
            <a:ext cx="5005387" cy="3806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fontAlgn="auto" hangingPunct="1">
              <a:spcAft>
                <a:spcPts val="0"/>
              </a:spcAft>
              <a:defRPr/>
            </a:pPr>
            <a:r>
              <a:rPr lang="ru-RU" smtClean="0"/>
              <a:t>«Золушка»</a:t>
            </a:r>
            <a:endParaRPr lang="ru-RU"/>
          </a:p>
        </p:txBody>
      </p:sp>
      <p:sp>
        <p:nvSpPr>
          <p:cNvPr id="3" name="Содержимое 2"/>
          <p:cNvSpPr>
            <a:spLocks noGrp="1"/>
          </p:cNvSpPr>
          <p:nvPr>
            <p:ph idx="1"/>
          </p:nvPr>
        </p:nvSpPr>
        <p:spPr>
          <a:xfrm>
            <a:off x="457200" y="1600200"/>
            <a:ext cx="5091113" cy="3033713"/>
          </a:xfrm>
        </p:spPr>
        <p:txBody>
          <a:bodyPr>
            <a:normAutofit/>
          </a:bodyPr>
          <a:lstStyle/>
          <a:p>
            <a:pPr marL="0" indent="0" eaLnBrk="1" fontAlgn="auto" hangingPunct="1">
              <a:spcAft>
                <a:spcPts val="0"/>
              </a:spcAft>
              <a:buClr>
                <a:schemeClr val="tx1">
                  <a:shade val="95000"/>
                </a:schemeClr>
              </a:buClr>
              <a:buFont typeface="Wingdings 2"/>
              <a:buNone/>
              <a:defRPr/>
            </a:pPr>
            <a:r>
              <a:rPr lang="ru-RU" sz="2400" smtClean="0">
                <a:effectLst>
                  <a:outerShdw blurRad="38100" dist="38100" dir="2700000" algn="tl">
                    <a:srgbClr val="000000">
                      <a:alpha val="43137"/>
                    </a:srgbClr>
                  </a:outerShdw>
                </a:effectLst>
                <a:latin typeface="+mj-lt"/>
              </a:rPr>
              <a:t>Перебрать фасоль и горох, рис и гречку, выбрать из миски с горохом разноцветные бусины – каждый раз задание может быть разным, но всегда увлекательным!</a:t>
            </a:r>
            <a:endParaRPr lang="ru-RU" sz="2400">
              <a:effectLst>
                <a:outerShdw blurRad="38100" dist="38100" dir="2700000" algn="tl">
                  <a:srgbClr val="000000">
                    <a:alpha val="43137"/>
                  </a:srgbClr>
                </a:outerShdw>
              </a:effectLst>
              <a:latin typeface="+mj-lt"/>
            </a:endParaRPr>
          </a:p>
        </p:txBody>
      </p:sp>
      <p:pic>
        <p:nvPicPr>
          <p:cNvPr id="11268" name="Рисунок 3" descr="конкурс 015"/>
          <p:cNvPicPr>
            <a:picLocks noChangeAspect="1" noChangeArrowheads="1"/>
          </p:cNvPicPr>
          <p:nvPr/>
        </p:nvPicPr>
        <p:blipFill>
          <a:blip r:embed="rId2"/>
          <a:srcRect/>
          <a:stretch>
            <a:fillRect/>
          </a:stretch>
        </p:blipFill>
        <p:spPr bwMode="auto">
          <a:xfrm>
            <a:off x="3552825" y="3276600"/>
            <a:ext cx="5280025" cy="3355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535</TotalTime>
  <Words>976</Words>
  <Application>Microsoft Office PowerPoint</Application>
  <PresentationFormat>Экран (4:3)</PresentationFormat>
  <Paragraphs>56</Paragraphs>
  <Slides>17</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17</vt:i4>
      </vt:variant>
    </vt:vector>
  </HeadingPairs>
  <TitlesOfParts>
    <vt:vector size="24" baseType="lpstr">
      <vt:lpstr>Arial</vt:lpstr>
      <vt:lpstr>Times New Roman</vt:lpstr>
      <vt:lpstr>Wingdings 2</vt:lpstr>
      <vt:lpstr>Wingdings</vt:lpstr>
      <vt:lpstr>Wingdings 3</vt:lpstr>
      <vt:lpstr>Calibri</vt:lpstr>
      <vt:lpstr>Апекс</vt:lpstr>
      <vt:lpstr>   «Разговорчивые пальчики» </vt:lpstr>
      <vt:lpstr>Что это такое?</vt:lpstr>
      <vt:lpstr>Зачем это нужно?</vt:lpstr>
      <vt:lpstr>Как правильно? </vt:lpstr>
      <vt:lpstr>Почему нарушено?</vt:lpstr>
      <vt:lpstr>Правила выполнения упражнений</vt:lpstr>
      <vt:lpstr>Упражнения и игры</vt:lpstr>
      <vt:lpstr>«Бассейн для пальчиков»</vt:lpstr>
      <vt:lpstr>«Золушка»</vt:lpstr>
      <vt:lpstr>«Бусы для мамы»</vt:lpstr>
      <vt:lpstr>«Рисование песком»</vt:lpstr>
      <vt:lpstr>«Щипки и прищепки»</vt:lpstr>
      <vt:lpstr>«Массаж»</vt:lpstr>
      <vt:lpstr>«Гимнастика для пальчиков»</vt:lpstr>
      <vt:lpstr>«Шнуровки»</vt:lpstr>
      <vt:lpstr>«Изобразительное творчество и конструирование»</vt:lpstr>
      <vt:lpstr>Успехов вам  и вашим детям!</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54</cp:revision>
  <dcterms:created xsi:type="dcterms:W3CDTF">2014-02-16T07:49:53Z</dcterms:created>
  <dcterms:modified xsi:type="dcterms:W3CDTF">2017-09-13T14:41:37Z</dcterms:modified>
</cp:coreProperties>
</file>