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8" r:id="rId8"/>
    <p:sldId id="261" r:id="rId9"/>
    <p:sldId id="263" r:id="rId10"/>
    <p:sldId id="262" r:id="rId11"/>
    <p:sldId id="267" r:id="rId12"/>
    <p:sldId id="265" r:id="rId13"/>
    <p:sldId id="269" r:id="rId14"/>
    <p:sldId id="271" r:id="rId15"/>
    <p:sldId id="266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Повышение</a:t>
            </a:r>
            <a:r>
              <a:rPr lang="ru-RU" baseline="0" dirty="0" smtClean="0"/>
              <a:t>  артериального давления</a:t>
            </a:r>
            <a:endParaRPr lang="ru-RU" dirty="0"/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80</c:v>
                </c:pt>
                <c:pt idx="1">
                  <c:v>3.2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C65C8-A970-4A6B-8AF9-FF264FBAA6A7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BDC3B-53F4-4524-BBDB-681C96D9B9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C65C8-A970-4A6B-8AF9-FF264FBAA6A7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BDC3B-53F4-4524-BBDB-681C96D9B9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C65C8-A970-4A6B-8AF9-FF264FBAA6A7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BDC3B-53F4-4524-BBDB-681C96D9B9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C65C8-A970-4A6B-8AF9-FF264FBAA6A7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BDC3B-53F4-4524-BBDB-681C96D9B9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C65C8-A970-4A6B-8AF9-FF264FBAA6A7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BDC3B-53F4-4524-BBDB-681C96D9B9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C65C8-A970-4A6B-8AF9-FF264FBAA6A7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BDC3B-53F4-4524-BBDB-681C96D9B9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C65C8-A970-4A6B-8AF9-FF264FBAA6A7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BDC3B-53F4-4524-BBDB-681C96D9B9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C65C8-A970-4A6B-8AF9-FF264FBAA6A7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BDC3B-53F4-4524-BBDB-681C96D9B9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C65C8-A970-4A6B-8AF9-FF264FBAA6A7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BDC3B-53F4-4524-BBDB-681C96D9B9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C65C8-A970-4A6B-8AF9-FF264FBAA6A7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BDC3B-53F4-4524-BBDB-681C96D9B9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C65C8-A970-4A6B-8AF9-FF264FBAA6A7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CABDC3B-53F4-4524-BBDB-681C96D9B9C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D9C65C8-A970-4A6B-8AF9-FF264FBAA6A7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CABDC3B-53F4-4524-BBDB-681C96D9B9C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solidFill>
                  <a:schemeClr val="tx1">
                    <a:lumMod val="85000"/>
                  </a:schemeClr>
                </a:solidFill>
              </a:rPr>
              <a:t>«Своевременная помощь. История болезни моей бабушки»</a:t>
            </a:r>
            <a:endParaRPr lang="ru-RU" i="1" dirty="0">
              <a:solidFill>
                <a:schemeClr val="tx1">
                  <a:lumMod val="8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Исследовательская работа ученицы 3 класса Бурковой Варвары Сергеевны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Причины гипертонии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нервное перенапряжению и отрицательным эмоциям.</a:t>
            </a:r>
          </a:p>
          <a:p>
            <a:r>
              <a:rPr lang="ru-RU" dirty="0" smtClean="0"/>
              <a:t>наследственность.</a:t>
            </a:r>
          </a:p>
          <a:p>
            <a:r>
              <a:rPr lang="ru-RU" dirty="0" smtClean="0"/>
              <a:t>поражение центральной нервной системы.</a:t>
            </a:r>
          </a:p>
          <a:p>
            <a:r>
              <a:rPr lang="ru-RU" dirty="0" smtClean="0"/>
              <a:t>подростковый период – переходный период между детством и зрелостью</a:t>
            </a:r>
          </a:p>
          <a:p>
            <a:pPr lvl="0"/>
            <a:r>
              <a:rPr lang="ru-RU" dirty="0" smtClean="0"/>
              <a:t>ожирение,</a:t>
            </a:r>
          </a:p>
          <a:p>
            <a:pPr lvl="0"/>
            <a:r>
              <a:rPr lang="ru-RU" dirty="0" smtClean="0"/>
              <a:t>курение,</a:t>
            </a:r>
          </a:p>
          <a:p>
            <a:pPr lvl="0"/>
            <a:r>
              <a:rPr lang="ru-RU" dirty="0" smtClean="0"/>
              <a:t>нерациональный образ жизни (характер питания, низкая физическая активность),</a:t>
            </a:r>
          </a:p>
          <a:p>
            <a:pPr lvl="0"/>
            <a:r>
              <a:rPr lang="ru-RU" dirty="0" smtClean="0"/>
              <a:t>нарушения жирового и углеводного обменов,</a:t>
            </a:r>
          </a:p>
          <a:p>
            <a:pPr lvl="0"/>
            <a:r>
              <a:rPr lang="ru-RU" dirty="0" smtClean="0"/>
              <a:t>нарушения дыхания во время сна.</a:t>
            </a:r>
          </a:p>
          <a:p>
            <a:pPr lvl="0"/>
            <a:r>
              <a:rPr lang="ru-RU" dirty="0" smtClean="0"/>
              <a:t>Причиной гипертонии может стать избыточное потребление соли.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im0-tub-ru.yandex.net/i?id=75d123c7c31edffdfd2e72adf80259d7-l&amp;n=1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714356"/>
            <a:ext cx="8429652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Записи из дневника измерений АД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0236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944963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27.02  </a:t>
                      </a:r>
                    </a:p>
                    <a:p>
                      <a:r>
                        <a:rPr lang="ru-RU" dirty="0" smtClean="0"/>
                        <a:t>***</a:t>
                      </a:r>
                    </a:p>
                    <a:p>
                      <a:r>
                        <a:rPr lang="ru-RU" dirty="0" smtClean="0"/>
                        <a:t>*** пасмурно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28.02</a:t>
                      </a:r>
                    </a:p>
                    <a:p>
                      <a:r>
                        <a:rPr lang="ru-RU" smtClean="0"/>
                        <a:t>Переменная облачность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1.03</a:t>
                      </a:r>
                    </a:p>
                    <a:p>
                      <a:r>
                        <a:rPr lang="ru-RU" dirty="0" smtClean="0"/>
                        <a:t>Переменная облачность</a:t>
                      </a:r>
                      <a:endParaRPr lang="ru-RU" dirty="0"/>
                    </a:p>
                  </a:txBody>
                  <a:tcPr/>
                </a:tc>
              </a:tr>
              <a:tr h="944963">
                <a:tc>
                  <a:txBody>
                    <a:bodyPr/>
                    <a:lstStyle/>
                    <a:p>
                      <a:r>
                        <a:rPr lang="ru-RU" dirty="0" smtClean="0"/>
                        <a:t>утро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133/75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156/82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145/75</a:t>
                      </a:r>
                      <a:endParaRPr lang="ru-RU" dirty="0"/>
                    </a:p>
                  </a:txBody>
                  <a:tcPr/>
                </a:tc>
              </a:tr>
              <a:tr h="944963">
                <a:tc>
                  <a:txBody>
                    <a:bodyPr/>
                    <a:lstStyle/>
                    <a:p>
                      <a:r>
                        <a:rPr lang="ru-RU" dirty="0" smtClean="0"/>
                        <a:t>обед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156/80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154/75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150/80</a:t>
                      </a:r>
                      <a:endParaRPr lang="ru-RU" dirty="0"/>
                    </a:p>
                  </a:txBody>
                  <a:tcPr/>
                </a:tc>
              </a:tr>
              <a:tr h="944963">
                <a:tc>
                  <a:txBody>
                    <a:bodyPr/>
                    <a:lstStyle/>
                    <a:p>
                      <a:r>
                        <a:rPr lang="ru-RU" dirty="0" smtClean="0"/>
                        <a:t>вечер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180/100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145/74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140/80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282066"/>
          <a:ext cx="8229600" cy="64427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4556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ВАШИ ВРАГИ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ВАШИ ДРУЗЬЯ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/>
                </a:tc>
              </a:tr>
              <a:tr h="8098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Рафинированные продукты, такие как белый хлеб, рис, макароны.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Зерновые производные - хлеб с отрубями, черный рис, отруби, овсяные хлопья, зародыши пшеницы, мюсли, ячмень, гречка.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/>
                </a:tc>
              </a:tr>
              <a:tr h="8098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Закусочная еда - картофельные и сырные чипсы, поп-корн в масле.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Орехи, миндаль, фрукты: абрикосы, бананы, апельсины, грейпфрут, груши, воздушный поп-корн.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/>
                </a:tc>
              </a:tr>
              <a:tr h="4556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Жареные овощи, морепродукты, птииа.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Запеченые, паровые овощи, морепродукты, птица.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/>
                </a:tc>
              </a:tr>
              <a:tr h="5477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Овощи в жирном соусе, масле.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Овоши с обезжиренным соусом, морепродукты с зеленью и слабожирным или обезжиренным сыром.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/>
                </a:tc>
              </a:tr>
              <a:tr h="5477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Молоко, сыр и мороженое из цельного молока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Обезжиренные или с пониженным содержанием жира молоко, йогурт, мороженое.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/>
                </a:tc>
              </a:tr>
              <a:tr h="4556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Большие порции жирного мяса, сосиски, колбаса.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Средние порции постного мяса, мясо с овощами.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/>
                </a:tc>
              </a:tr>
              <a:tr h="5477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Макароны с кремом, сырным соусом.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Макароны с томатным соусом или оливковым маслом.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/>
                </a:tc>
              </a:tr>
              <a:tr h="4556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Пицца с жирным сыром, мясом, колбасой.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Пицца с овощами, грибами, шпинатом.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/>
                </a:tc>
              </a:tr>
              <a:tr h="4556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Гамбургеры,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чизбургеры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, жареный цыплёнок.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Цыплёнок-гриль, запечёный картофель.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/>
                </a:tc>
              </a:tr>
              <a:tr h="4556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Салаты с кремовым соусом.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Салаты с оливковым и кукурузным маслом.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/>
                </a:tc>
              </a:tr>
              <a:tr h="4360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Кофе, чай, лимонад, пепси-кола, кока-кола.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Овощные и фруктовое соки, нектары, обезжиренные молочные коктейли.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24648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Недельное меню для больного гипертонией</a:t>
            </a:r>
            <a:endParaRPr lang="ru-RU" sz="32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1742591"/>
          <a:ext cx="8229600" cy="49512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4419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441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завтрак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2-ой завтрак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обед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ужин</a:t>
                      </a:r>
                    </a:p>
                  </a:txBody>
                  <a:tcPr marL="68580" marR="68580" marT="0" marB="0"/>
                </a:tc>
              </a:tr>
              <a:tr h="7157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Понедельник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Овсяная каша, компот из шиповника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Банан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Овощной суп, котлета из курицы на пару, салат на растительном масле, черный хлеб, компот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Запеченная рыба с овощами, кисель из ягод</a:t>
                      </a:r>
                    </a:p>
                  </a:txBody>
                  <a:tcPr marL="68580" marR="68580" marT="0" marB="0"/>
                </a:tc>
              </a:tr>
              <a:tr h="5368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Вторник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Творог, чай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Апельсин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Суп полевой, черный рис с тефтелей на пару, салат из свежей капусты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Плов с курагой из черного риса, чай</a:t>
                      </a:r>
                    </a:p>
                  </a:txBody>
                  <a:tcPr marL="68580" marR="68580" marT="0" marB="0"/>
                </a:tc>
              </a:tr>
              <a:tr h="5368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Среда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Гречневая каша, сок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Грейпфрукт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Борщ постный, отварная курица, салат из свежих овощей, компот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Индейка на пару, компот</a:t>
                      </a:r>
                    </a:p>
                  </a:txBody>
                  <a:tcPr marL="68580" marR="68580" marT="0" marB="0"/>
                </a:tc>
              </a:tr>
              <a:tr h="3578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Четверг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Каша отрубная, нектарин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Обезжиренный йогурт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Уха, тушеная капуста с рыбой на пару, чай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Пшенная каша, кисель</a:t>
                      </a:r>
                    </a:p>
                  </a:txBody>
                  <a:tcPr marL="68580" marR="68580" marT="0" marB="0"/>
                </a:tc>
              </a:tr>
              <a:tr h="7157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Пятница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Овсянка с изюмом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Яблоко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Щи зеленые, запеченный картофель  с мясом кролика, салат из свеклы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Рыба, запеченная с овощами, компот</a:t>
                      </a:r>
                    </a:p>
                  </a:txBody>
                  <a:tcPr marL="68580" marR="68580" marT="0" marB="0"/>
                </a:tc>
              </a:tr>
              <a:tr h="5368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Суббота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Творог с курагой, чай с лимоном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Орехи, киви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Суп овощной, макароны с растительным маслом, помидоры, сок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Овощное рагу, чай</a:t>
                      </a:r>
                    </a:p>
                  </a:txBody>
                  <a:tcPr marL="68580" marR="68580" marT="0" marB="0"/>
                </a:tc>
              </a:tr>
              <a:tr h="5263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воскресенье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Ячневая каша, компот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Хлебцы с кефиром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Рассольник постный, мясо с овощами, салат из огурцов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Творожная запеканка, компот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https://im2-tub-ru.yandex.net/i?id=c9c3db4f14d6f849cbf1584beb75bd71-l&amp;n=1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1"/>
            <a:ext cx="8643998" cy="6110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Спасибо за внимание.</a:t>
            </a:r>
            <a:br>
              <a:rPr lang="ru-RU" dirty="0" smtClean="0"/>
            </a:br>
            <a:r>
              <a:rPr lang="ru-RU" dirty="0" smtClean="0"/>
              <a:t>Берегите свое здоровье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Цель работы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Выявить факторы повышения артериального давления у бабушки</a:t>
            </a:r>
          </a:p>
          <a:p>
            <a:pPr lvl="0"/>
            <a:r>
              <a:rPr lang="ru-RU" dirty="0" smtClean="0"/>
              <a:t>Использовать полученные знания для своевременной помощи бабушке, пропагандировать знания для людей, страдающих гипертонией.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задачи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ru-RU" dirty="0" smtClean="0"/>
              <a:t>Найти в различных источниках, что такое гипертония (артериальное давление), причины возникновения. </a:t>
            </a:r>
          </a:p>
          <a:p>
            <a:pPr lvl="0"/>
            <a:r>
              <a:rPr lang="ru-RU" dirty="0" smtClean="0"/>
              <a:t> Выяснить, насколько взрослые осведомлены о своем давлении. Провести анкетирование.</a:t>
            </a:r>
          </a:p>
          <a:p>
            <a:pPr lvl="0"/>
            <a:r>
              <a:rPr lang="ru-RU" dirty="0" smtClean="0"/>
              <a:t>Научиться измерять артериальное давление (АД). Вести дневник наблюдения за изменением АД у бабушки </a:t>
            </a:r>
          </a:p>
          <a:p>
            <a:pPr lvl="0"/>
            <a:r>
              <a:rPr lang="ru-RU" dirty="0" smtClean="0"/>
              <a:t> Сформулировать правила ведения здорового образа жизни с учетом изменений  артериального давления. Оформить в виде памятки для бабушки и других людей, страдающих гипертонией.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Методы и приемы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изучение научной литературы;</a:t>
            </a:r>
          </a:p>
          <a:p>
            <a:pPr lvl="0"/>
            <a:r>
              <a:rPr lang="ru-RU" dirty="0" smtClean="0"/>
              <a:t> анкетирование;</a:t>
            </a:r>
          </a:p>
          <a:p>
            <a:pPr lvl="0"/>
            <a:r>
              <a:rPr lang="ru-RU" dirty="0" smtClean="0"/>
              <a:t>наблюдения;</a:t>
            </a:r>
          </a:p>
          <a:p>
            <a:pPr lvl="0"/>
            <a:r>
              <a:rPr lang="ru-RU" dirty="0" smtClean="0"/>
              <a:t>измерение АД;</a:t>
            </a:r>
          </a:p>
          <a:p>
            <a:pPr lvl="0"/>
            <a:r>
              <a:rPr lang="ru-RU" dirty="0" smtClean="0"/>
              <a:t>анализ полученных результатов;</a:t>
            </a:r>
          </a:p>
          <a:p>
            <a:pPr lvl="0"/>
            <a:r>
              <a:rPr lang="ru-RU" dirty="0" smtClean="0"/>
              <a:t>проведение разъяснительной работы о том, как уменьшить вредное воздействие.</a:t>
            </a:r>
          </a:p>
          <a:p>
            <a:pPr lvl="0"/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гипотеза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мы предполагаем, что исследование факторов повышения давления и правила ведения здорового образа жизни (с учетом изменений  артериального давления) помогут оказать своевременную помощь моей бабушке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Результаты опроса сотрудников школы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http://shopstar.ru/wp-content/uploads/2016/11/1-13-768x695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428604"/>
            <a:ext cx="8358246" cy="6429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571480"/>
            <a:ext cx="8229600" cy="13260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Содержимое 3" descr="https://im0-tub-ru.yandex.net/i?id=bbd66e29bdc605e0d90c601527c1723e-l&amp;n=1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500042"/>
            <a:ext cx="8643998" cy="5967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Гипертония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b="1" dirty="0" smtClean="0"/>
              <a:t>    Гипертония</a:t>
            </a:r>
            <a:r>
              <a:rPr lang="ru-RU" dirty="0" smtClean="0"/>
              <a:t> (от греч, </a:t>
            </a:r>
            <a:r>
              <a:rPr lang="ru-RU" dirty="0" err="1" smtClean="0"/>
              <a:t>hyper-'сверх</a:t>
            </a:r>
            <a:r>
              <a:rPr lang="ru-RU" dirty="0" smtClean="0"/>
              <a:t>, над' и </a:t>
            </a:r>
            <a:r>
              <a:rPr lang="ru-RU" dirty="0" err="1" smtClean="0"/>
              <a:t>tonos-'напряжение</a:t>
            </a:r>
            <a:r>
              <a:rPr lang="ru-RU" dirty="0" smtClean="0"/>
              <a:t>'), - это заболевание сердечнососудистой системы, сопровождающееся повышением артериального давления. Его проявления зависят от степени поражения сосудов головного мозга (головные боли, головокружения, раздражительность), сердца, почек, глазного дна.</a:t>
            </a:r>
          </a:p>
          <a:p>
            <a:r>
              <a:rPr lang="ru-RU" b="1" dirty="0" smtClean="0"/>
              <a:t>Гипертоническая болезнь</a:t>
            </a:r>
            <a:r>
              <a:rPr lang="ru-RU" dirty="0" smtClean="0"/>
              <a:t> – это заболевание, основным симптомом которого является повышение артериального давления, обусловленное нервно-функциональными нарушениями тонуса сосудов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108</TotalTime>
  <Words>667</Words>
  <Application>Microsoft Office PowerPoint</Application>
  <PresentationFormat>Экран (4:3)</PresentationFormat>
  <Paragraphs>122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«Своевременная помощь. История болезни моей бабушки»</vt:lpstr>
      <vt:lpstr>Цель работы</vt:lpstr>
      <vt:lpstr>задачи</vt:lpstr>
      <vt:lpstr>Методы и приемы</vt:lpstr>
      <vt:lpstr>гипотеза</vt:lpstr>
      <vt:lpstr>Результаты опроса сотрудников школы</vt:lpstr>
      <vt:lpstr>Слайд 7</vt:lpstr>
      <vt:lpstr>Слайд 8</vt:lpstr>
      <vt:lpstr>Гипертония</vt:lpstr>
      <vt:lpstr>Причины гипертонии</vt:lpstr>
      <vt:lpstr>Слайд 11</vt:lpstr>
      <vt:lpstr>Записи из дневника измерений АД</vt:lpstr>
      <vt:lpstr>Слайд 13</vt:lpstr>
      <vt:lpstr>Недельное меню для больного гипертонией</vt:lpstr>
      <vt:lpstr>Слайд 15</vt:lpstr>
      <vt:lpstr>Спасибо за внимание. Берегите свое здоровье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«Своевременная помощь. История болезни моей бабушки»</dc:title>
  <dc:creator>Вера</dc:creator>
  <cp:lastModifiedBy>Вера</cp:lastModifiedBy>
  <cp:revision>22</cp:revision>
  <dcterms:created xsi:type="dcterms:W3CDTF">2017-02-28T01:42:16Z</dcterms:created>
  <dcterms:modified xsi:type="dcterms:W3CDTF">2017-03-02T03:42:56Z</dcterms:modified>
</cp:coreProperties>
</file>