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3" r:id="rId3"/>
    <p:sldId id="257" r:id="rId4"/>
    <p:sldId id="259" r:id="rId5"/>
    <p:sldId id="261" r:id="rId6"/>
    <p:sldId id="268" r:id="rId7"/>
    <p:sldId id="267" r:id="rId8"/>
    <p:sldId id="263" r:id="rId9"/>
    <p:sldId id="272" r:id="rId10"/>
    <p:sldId id="274" r:id="rId11"/>
    <p:sldId id="286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81" r:id="rId20"/>
    <p:sldId id="29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FF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21" autoAdjust="0"/>
  </p:normalViewPr>
  <p:slideViewPr>
    <p:cSldViewPr>
      <p:cViewPr>
        <p:scale>
          <a:sx n="75" d="100"/>
          <a:sy n="75" d="100"/>
        </p:scale>
        <p:origin x="-1002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3407-9296-4E77-8160-264B5CADF075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356E6-F8D0-4F33-8AFA-4E7E31275B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221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Спортивная гимнастика -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Волейбол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356E6-F8D0-4F33-8AFA-4E7E31275BE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514795-060E-4A9B-8E00-B84FB182B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F9B84-8431-470C-B5C8-2F44C9B9C4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730B2-B70F-40B7-97D2-F4D67A6E8D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CA03C-836C-499E-BC5D-7D88D3736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D40B-8E6A-4631-9713-6CB77F408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7A207-F92E-4C05-A68A-B2683560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9ACAC-D14C-4051-9EDA-073246506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277A8-B166-4CCA-A56C-918E05C02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EA6B5-ABBF-45BD-9B83-C2354E834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36D11-D852-4040-9F82-D5568A1E47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2093-B595-4624-A86E-68C30E0831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30AEE-FC0D-494F-9A59-C2CEF0F1EA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hyperlink" Target="http://ru.wikipedia.org/wiki/%D0%92%D0%B8%D0%B4_%D1%81%D0%BF%D0%BE%D1%80%D1%82%D0%B0" TargetMode="External"/><Relationship Id="rId7" Type="http://schemas.openxmlformats.org/officeDocument/2006/relationships/hyperlink" Target="http://ru.wikipedia.org/wiki/%D0%A1%D0%B8%D0%BD%D1%85%D1%80%D0%BE%D0%BD%D0%BD%D0%BE%D0%B5_%D0%BF%D0%BB%D0%B0%D0%B2%D0%B0%D0%BD%D0%B8%D0%B5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F%D1%80%D1%8B%D0%B6%D0%BA%D0%B8_%D0%B2_%D0%B2%D0%BE%D0%B4%D1%83" TargetMode="External"/><Relationship Id="rId5" Type="http://schemas.openxmlformats.org/officeDocument/2006/relationships/hyperlink" Target="http://ru.wikipedia.org/wiki/%D0%92%D0%BE%D0%B4%D0%BD%D0%BE%D0%B5_%D0%BF%D0%BE%D0%BB%D0%BE" TargetMode="External"/><Relationship Id="rId4" Type="http://schemas.openxmlformats.org/officeDocument/2006/relationships/hyperlink" Target="http://ru.wikipedia.org/wiki/%D0%9F%D0%BB%D0%B0%D0%B2%D0%B0%D0%BD%D0%B8%D0%B5_%D1%87%D0%B5%D0%BB%D0%BE%D0%B2%D0%B5%D0%BA%D0%B0" TargetMode="External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0%BE%D1%80%D1%8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ru.wikipedia.org/wiki/%D0%A8%D0%B0%D0%B9%D0%B1%D0%B0_(%D1%85%D0%BE%D0%BA%D0%BA%D0%B5%D0%B9_%D1%81_%D1%88%D0%B0%D0%B9%D0%B1%D0%BE%D0%B9)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ru.wikipedia.org/wiki/%D0%A1%D0%BF%D0%BE%D1%80%D1%82" TargetMode="Externa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2%D0%B8%D0%B4_%D1%81%D0%BF%D0%BE%D1%80%D1%82%D0%B0" TargetMode="External"/><Relationship Id="rId5" Type="http://schemas.openxmlformats.org/officeDocument/2006/relationships/hyperlink" Target="http://ru.wikipedia.org/wiki/%D0%92%D0%BE%D1%80%D0%BE%D1%82%D0%B0_(%D1%81%D0%BF%D0%BE%D1%80%D1%82)" TargetMode="External"/><Relationship Id="rId4" Type="http://schemas.openxmlformats.org/officeDocument/2006/relationships/hyperlink" Target="http://ru.wikipedia.org/wiki/%D0%A4%D1%83%D1%82%D0%B1%D0%BE%D0%BB%D1%8C%D0%BD%D1%8B%D0%B9_%D0%BC%D1%8F%D1%87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s://ru.wikipedia.org/wiki/%D0%A1%D0%BF%D0%BE%D1%80%D1%82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92%D0%BE%D0%BB%D0%B5%D0%B9%D0%B1%D0%BE%D0%BB%D1%8C%D0%BD%D1%8B%D0%B9_%D0%BC%D1%8F%D1%87" TargetMode="External"/><Relationship Id="rId5" Type="http://schemas.openxmlformats.org/officeDocument/2006/relationships/hyperlink" Target="https://ru.wikipedia.org/w/index.php?title=%D0%A1%D0%B5%D1%82%D0%BA%D0%B0_(%D1%81%D0%BF%D0%BE%D1%80%D1%82%D0%B8%D0%B2%D0%BD%D0%B0%D1%8F)&amp;action=edit&amp;redlink=1" TargetMode="External"/><Relationship Id="rId4" Type="http://schemas.openxmlformats.org/officeDocument/2006/relationships/hyperlink" Target="https://ru.wikipedia.org/wiki/%D0%92%D0%BE%D0%BB%D0%B5%D0%B9%D0%B1%D0%BE%D0%BB%D1%8C%D0%BD%D0%B0%D1%8F_%D0%BF%D0%BB%D0%BE%D1%89%D0%B0%D0%B4%D0%BA%D0%B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8%D0%B0%D0%B3%D0%B8_%D0%B2_%D1%84%D0%B8%D0%B3%D1%83%D1%80%D0%BD%D0%BE%D0%BC_%D0%BA%D0%B0%D1%82%D0%B0%D0%BD%D0%B8%D0%B8" TargetMode="External"/><Relationship Id="rId3" Type="http://schemas.openxmlformats.org/officeDocument/2006/relationships/hyperlink" Target="http://ru.wikipedia.org/wiki/%D0%92%D0%B8%D0%B4%D1%8B_%D1%81%D0%BF%D0%BE%D1%80%D1%82%D0%B0" TargetMode="External"/><Relationship Id="rId7" Type="http://schemas.openxmlformats.org/officeDocument/2006/relationships/hyperlink" Target="http://ru.wikipedia.org/wiki/%D0%9F%D1%80%D1%8B%D0%B6%D0%BA%D0%B8_%D0%B2_%D1%84%D0%B8%D0%B3%D1%83%D1%80%D0%BD%D0%BE%D0%BC_%D0%BA%D0%B0%D1%82%D0%B0%D0%BD%D0%B8%D0%B8" TargetMode="External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2%D1%80%D0%B0%D1%89%D0%B5%D0%BD%D0%B8%D1%8F_%D0%B2_%D1%84%D0%B8%D0%B3%D1%83%D1%80%D0%BD%D0%BE%D0%BC_%D0%BA%D0%B0%D1%82%D0%B0%D0%BD%D0%B8%D0%B8" TargetMode="External"/><Relationship Id="rId11" Type="http://schemas.openxmlformats.org/officeDocument/2006/relationships/image" Target="../media/image16.jpeg"/><Relationship Id="rId5" Type="http://schemas.openxmlformats.org/officeDocument/2006/relationships/hyperlink" Target="http://ru.wikipedia.org/wiki/%D0%9B%D1%91%D0%B4" TargetMode="External"/><Relationship Id="rId10" Type="http://schemas.openxmlformats.org/officeDocument/2006/relationships/hyperlink" Target="http://ru.wikipedia.org/wiki/%D0%9C%D1%83%D0%B7%D1%8B%D0%BA%D0%B0" TargetMode="External"/><Relationship Id="rId4" Type="http://schemas.openxmlformats.org/officeDocument/2006/relationships/hyperlink" Target="http://ru.wikipedia.org/wiki/%D0%A4%D0%B8%D0%B3%D1%83%D1%80%D0%BD%D1%8B%D0%B5_%D0%BA%D0%BE%D0%BD%D1%8C%D0%BA%D0%B8" TargetMode="External"/><Relationship Id="rId9" Type="http://schemas.openxmlformats.org/officeDocument/2006/relationships/hyperlink" Target="http://ru.wikipedia.org/wiki/%D0%9F%D0%BE%D0%B4%D0%B4%D0%B5%D1%80%D0%B6%D0%BA%D0%B8_%D0%B2_%D1%84%D0%B8%D0%B3%D1%83%D1%80%D0%BD%D0%BE%D0%BC_%D0%BA%D0%B0%D1%82%D0%B0%D0%BD%D0%B8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8258" y="-301724"/>
            <a:ext cx="7772400" cy="4581127"/>
          </a:xfrm>
        </p:spPr>
        <p:txBody>
          <a:bodyPr/>
          <a:lstStyle/>
          <a:p>
            <a:r>
              <a:rPr lang="ru-RU" sz="14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МАДОУ ЦРР – детский сад № 14 города Кропоткин</a:t>
            </a:r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sz="2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88224" y="5445224"/>
            <a:ext cx="2696344" cy="1752600"/>
          </a:xfrm>
        </p:spPr>
        <p:txBody>
          <a:bodyPr/>
          <a:lstStyle/>
          <a:p>
            <a:r>
              <a:rPr lang="ru-RU" sz="1400" b="1" i="1" dirty="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Подготовила: инструктор по физической культуре Егорова Г.А.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8258" y="1340768"/>
            <a:ext cx="7667484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Виды спорта</a:t>
            </a:r>
            <a:br>
              <a:rPr lang="ru-RU" sz="72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подготовительная группа.</a:t>
            </a:r>
            <a:endParaRPr lang="ru-RU" sz="4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7" y="3429000"/>
            <a:ext cx="2206625" cy="323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6" y="11956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Большой теннис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40768"/>
            <a:ext cx="6984776" cy="1752600"/>
          </a:xfrm>
        </p:spPr>
        <p:txBody>
          <a:bodyPr/>
          <a:lstStyle/>
          <a:p>
            <a:r>
              <a:rPr lang="ru-RU" sz="1400" i="1" kern="1200" dirty="0">
                <a:solidFill>
                  <a:srgbClr val="00B050"/>
                </a:solidFill>
              </a:rPr>
              <a:t>наиболее популярный в мире вид спорта с мячом и ракеткой. Игра проходит на корте. Он может иметь разное покрытие ( песок, трава, дегтебетон и прорезиненный настил на большинстве закрытых кортов). Изначально теннис родился как игра на траве и до сих пор иногда его называют "лаун-теннис" - "газонный теннис". Розыгрыш каждого очка начинается подачей мяча из-за задней линии на корт по другую сторону сетки. Обмен ударами продолжается до тех пор, пока один из игроков не потерпит неудачу в попытке отбить мяч на сторону противника. </a:t>
            </a:r>
            <a:endParaRPr lang="ru-RU" sz="1400" i="1" dirty="0">
              <a:solidFill>
                <a:srgbClr val="00B050"/>
              </a:solidFill>
            </a:endParaRPr>
          </a:p>
          <a:p>
            <a:endParaRPr lang="ru-RU" sz="1600" dirty="0"/>
          </a:p>
        </p:txBody>
      </p:sp>
      <p:pic>
        <p:nvPicPr>
          <p:cNvPr id="4" name="Содержимое 3" descr="http://www.historysport-ru.ru/_tbkp/7ceaa869a0b3509b0adb8f5623b308c9_full.jpg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512" y="3369596"/>
            <a:ext cx="4021138" cy="3054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Теннис большой - это хорошо (80 фото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429000"/>
            <a:ext cx="4143404" cy="29355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99592" y="30149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</a:rPr>
              <a:t>Плавание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38380" y="1505874"/>
            <a:ext cx="6096238" cy="2427182"/>
          </a:xfrm>
        </p:spPr>
        <p:txBody>
          <a:bodyPr/>
          <a:lstStyle/>
          <a:p>
            <a:endParaRPr lang="ru-RU" sz="1800" i="1" u="sng" kern="1200" dirty="0" smtClean="0">
              <a:solidFill>
                <a:srgbClr val="9900FF"/>
              </a:solidFill>
              <a:hlinkClick r:id="rId3" tooltip="Вид спорта"/>
            </a:endParaRPr>
          </a:p>
          <a:p>
            <a:r>
              <a:rPr lang="ru-RU" sz="1800" i="1" u="sng" kern="1200" dirty="0" smtClean="0">
                <a:solidFill>
                  <a:srgbClr val="9900FF"/>
                </a:solidFill>
                <a:hlinkClick r:id="rId3" tooltip="Вид спорта"/>
              </a:rPr>
              <a:t>вид </a:t>
            </a:r>
            <a:r>
              <a:rPr lang="ru-RU" sz="1800" i="1" u="sng" kern="1200" dirty="0">
                <a:solidFill>
                  <a:srgbClr val="9900FF"/>
                </a:solidFill>
                <a:hlinkClick r:id="rId3" tooltip="Вид спорта"/>
              </a:rPr>
              <a:t>спорта</a:t>
            </a:r>
            <a:r>
              <a:rPr lang="ru-RU" sz="1800" i="1" kern="1200" dirty="0">
                <a:solidFill>
                  <a:srgbClr val="9900FF"/>
                </a:solidFill>
              </a:rPr>
              <a:t> или спортивная дисциплина, заключающаяся в преодолении </a:t>
            </a:r>
            <a:r>
              <a:rPr lang="ru-RU" sz="1800" i="1" u="sng" kern="1200" dirty="0">
                <a:solidFill>
                  <a:srgbClr val="9900FF"/>
                </a:solidFill>
                <a:hlinkClick r:id="rId4" tooltip="Плавание человека"/>
              </a:rPr>
              <a:t>вплавь</a:t>
            </a:r>
            <a:r>
              <a:rPr lang="ru-RU" sz="1800" i="1" kern="1200" dirty="0">
                <a:solidFill>
                  <a:srgbClr val="9900FF"/>
                </a:solidFill>
              </a:rPr>
              <a:t> за наименьшее время различных дистанций. Плавание как вид спорта включает в себя: собственно плавание, </a:t>
            </a:r>
            <a:r>
              <a:rPr lang="ru-RU" sz="1800" i="1" u="sng" kern="1200" dirty="0">
                <a:solidFill>
                  <a:srgbClr val="9900FF"/>
                </a:solidFill>
                <a:hlinkClick r:id="rId5" tooltip="Водное поло"/>
              </a:rPr>
              <a:t>водное поло</a:t>
            </a:r>
            <a:r>
              <a:rPr lang="ru-RU" sz="1800" i="1" kern="1200" dirty="0">
                <a:solidFill>
                  <a:srgbClr val="9900FF"/>
                </a:solidFill>
              </a:rPr>
              <a:t>, </a:t>
            </a:r>
            <a:r>
              <a:rPr lang="ru-RU" sz="1800" i="1" u="sng" kern="1200" dirty="0">
                <a:solidFill>
                  <a:srgbClr val="9900FF"/>
                </a:solidFill>
                <a:hlinkClick r:id="rId6" tooltip="Прыжки в воду"/>
              </a:rPr>
              <a:t>прыжки в воду</a:t>
            </a:r>
            <a:r>
              <a:rPr lang="ru-RU" sz="1800" i="1" kern="1200" dirty="0">
                <a:solidFill>
                  <a:srgbClr val="9900FF"/>
                </a:solidFill>
              </a:rPr>
              <a:t> и </a:t>
            </a:r>
            <a:r>
              <a:rPr lang="ru-RU" sz="1800" i="1" u="sng" kern="1200" dirty="0">
                <a:solidFill>
                  <a:srgbClr val="9900FF"/>
                </a:solidFill>
                <a:hlinkClick r:id="rId7" tooltip="Синхронное плавание"/>
              </a:rPr>
              <a:t>синхронное плавание</a:t>
            </a:r>
            <a:r>
              <a:rPr lang="ru-RU" sz="1800" i="1" u="sng" kern="1200" dirty="0">
                <a:solidFill>
                  <a:srgbClr val="9900FF"/>
                </a:solidFill>
              </a:rPr>
              <a:t>.</a:t>
            </a:r>
            <a:endParaRPr lang="ru-RU" sz="1800" i="1" dirty="0">
              <a:solidFill>
                <a:srgbClr val="9900FF"/>
              </a:solidFill>
            </a:endParaRPr>
          </a:p>
          <a:p>
            <a:endParaRPr lang="ru-RU" sz="1800" i="1" dirty="0">
              <a:solidFill>
                <a:srgbClr val="9900FF"/>
              </a:solidFill>
            </a:endParaRPr>
          </a:p>
        </p:txBody>
      </p:sp>
      <p:pic>
        <p:nvPicPr>
          <p:cNvPr id="4" name="Содержимое 3" descr="http://kpfu.ru/portal/docs/F432099184/%EF%EB%E0%E2%E0%ED%E8%E5.jpeg"/>
          <p:cNvPicPr>
            <a:picLocks noGrp="1"/>
          </p:cNvPicPr>
          <p:nvPr>
            <p:ph idx="4294967295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323528" y="3717032"/>
            <a:ext cx="371475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www.epochtimes.ru/images/stories/06/sport/161_European-Swimming_01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4048" y="3933056"/>
            <a:ext cx="360998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Отгадай загадку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b="1" i="1" dirty="0" smtClean="0">
                <a:solidFill>
                  <a:srgbClr val="9900FF"/>
                </a:solidFill>
              </a:rPr>
              <a:t>     Там в латах все на ледяной площадке</a:t>
            </a:r>
            <a:br>
              <a:rPr lang="ru-RU" sz="1600" b="1" i="1" dirty="0" smtClean="0">
                <a:solidFill>
                  <a:srgbClr val="9900FF"/>
                </a:solidFill>
              </a:rPr>
            </a:br>
            <a:r>
              <a:rPr lang="ru-RU" sz="1600" b="1" i="1" dirty="0" smtClean="0">
                <a:solidFill>
                  <a:srgbClr val="9900FF"/>
                </a:solidFill>
              </a:rPr>
              <a:t>Сражаются, сцепились в острой схватке.</a:t>
            </a:r>
            <a:br>
              <a:rPr lang="ru-RU" sz="1600" b="1" i="1" dirty="0" smtClean="0">
                <a:solidFill>
                  <a:srgbClr val="9900FF"/>
                </a:solidFill>
              </a:rPr>
            </a:br>
            <a:r>
              <a:rPr lang="ru-RU" sz="1600" b="1" i="1" dirty="0" smtClean="0">
                <a:solidFill>
                  <a:srgbClr val="9900FF"/>
                </a:solidFill>
              </a:rPr>
              <a:t>Болельщики кричат: «Сильнее бей!»</a:t>
            </a:r>
            <a:br>
              <a:rPr lang="ru-RU" sz="1600" b="1" i="1" dirty="0" smtClean="0">
                <a:solidFill>
                  <a:srgbClr val="9900FF"/>
                </a:solidFill>
              </a:rPr>
            </a:br>
            <a:r>
              <a:rPr lang="ru-RU" sz="1600" b="1" i="1" dirty="0" smtClean="0">
                <a:solidFill>
                  <a:srgbClr val="9900FF"/>
                </a:solidFill>
              </a:rPr>
              <a:t>Поверь, не драка это, а — ...</a:t>
            </a:r>
            <a:br>
              <a:rPr lang="ru-RU" sz="1600" b="1" i="1" dirty="0" smtClean="0">
                <a:solidFill>
                  <a:srgbClr val="9900FF"/>
                </a:solidFill>
              </a:rPr>
            </a:br>
            <a:endParaRPr lang="ru-RU" sz="1600" b="1" i="1" dirty="0">
              <a:solidFill>
                <a:srgbClr val="9900FF"/>
              </a:solidFill>
            </a:endParaRPr>
          </a:p>
        </p:txBody>
      </p:sp>
      <p:pic>
        <p:nvPicPr>
          <p:cNvPr id="4" name="Рисунок 3" descr="http://sport-xl.net/uploads/posts/2013-07/1373282739_sbornaya-rossii-po-hokkey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24944"/>
            <a:ext cx="400052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548680"/>
            <a:ext cx="57327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Станешь сильным, ловким, метким.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Укрепит здоровье спорт.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Мяч возьми и две ракетки,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Выходи играть на корт.</a:t>
            </a:r>
            <a:r>
              <a:rPr lang="ru-RU" i="1" dirty="0" smtClean="0">
                <a:solidFill>
                  <a:srgbClr val="00B0F0"/>
                </a:solidFill>
              </a:rPr>
              <a:t/>
            </a:r>
            <a:br>
              <a:rPr lang="ru-RU" i="1" dirty="0" smtClean="0">
                <a:solidFill>
                  <a:srgbClr val="00B0F0"/>
                </a:solidFill>
              </a:rPr>
            </a:b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Теннис большой - это хорошо (80 фото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9792" y="2348880"/>
            <a:ext cx="471490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428604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В спортзале есть и слева щит,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И справа, как близнец, висит,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На кольцах есть корзины,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И круг посередине.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Спортсмены все несутся вскачь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И бьют о пол беднягу-мяч.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Его две группы из ребят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В корзины «выбросить» хотят.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Достанут… и опять о пол!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Игра зовётся ...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/>
            </a:r>
            <a:br>
              <a:rPr lang="ru-RU" i="1" dirty="0" smtClean="0">
                <a:solidFill>
                  <a:srgbClr val="7030A0"/>
                </a:solidFill>
              </a:rPr>
            </a:b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://www.sunhome.ru/UsersGallery/wallpapers/175/basketbol-f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903" y="3212976"/>
            <a:ext cx="378621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5568" y="476672"/>
            <a:ext cx="58886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У этой игры есть свои атрибуты: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Футболки, трусы, люди в бутсы обуты.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Вратарь одиноко стоит у ворот,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Толпою по полю несётся народ,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 трибун раздаётся, как взрыв, слово «Гол!».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Во что две команды играют? В ...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" name="Содержимое 3" descr="http://www.vpered.org.ru/im/football/football0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512437"/>
            <a:ext cx="450059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45885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Площадка. Посредине — сетка.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 команде капитаном — Светка.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 каждый ей </a:t>
            </a:r>
            <a:r>
              <a:rPr lang="ru-RU" b="1" i="1" dirty="0" err="1" smtClean="0">
                <a:solidFill>
                  <a:srgbClr val="FF0000"/>
                </a:solidFill>
              </a:rPr>
              <a:t>подстать</a:t>
            </a:r>
            <a:r>
              <a:rPr lang="ru-RU" b="1" i="1" dirty="0" smtClean="0">
                <a:solidFill>
                  <a:srgbClr val="FF0000"/>
                </a:solidFill>
              </a:rPr>
              <a:t> игрок.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 другой команде — Игорёк.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Он пятерых с собой привёл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Сыграть «</a:t>
            </a:r>
            <a:r>
              <a:rPr lang="ru-RU" b="1" i="1" dirty="0" err="1" smtClean="0">
                <a:solidFill>
                  <a:srgbClr val="FF0000"/>
                </a:solidFill>
              </a:rPr>
              <a:t>партейку</a:t>
            </a:r>
            <a:r>
              <a:rPr lang="ru-RU" b="1" i="1" dirty="0" smtClean="0">
                <a:solidFill>
                  <a:srgbClr val="FF0000"/>
                </a:solidFill>
              </a:rPr>
              <a:t>» в….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http://static.ngs.ru/news/preview/e0e8ed744e3296aa7bbc2087b79fc2750dac1883_75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37837"/>
            <a:ext cx="500066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F0"/>
                </a:solidFill>
              </a:rPr>
              <a:t>На льду танцует фигурист,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Кружится, как осенний лист.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Он исполняет пируэт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Потом двойной тулуп… Ах, нет!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Не в шубе он, легко одет.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И вот на льду теперь дуэт.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/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endParaRPr lang="ru-RU" sz="2000" b="1" i="1" dirty="0">
              <a:solidFill>
                <a:srgbClr val="00B0F0"/>
              </a:solidFill>
            </a:endParaRPr>
          </a:p>
        </p:txBody>
      </p:sp>
      <p:pic>
        <p:nvPicPr>
          <p:cNvPr id="3" name="Рисунок 2" descr="http://olimpiada2014.org/assets/images/sports/figure_skatin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772816"/>
            <a:ext cx="3834511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6603"/>
            <a:ext cx="4857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Очень трудно быть, не спорьте,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Самым метким в этом спорте.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Просто мчаться по лыжне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То под силу даже мне.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Сам попробуй бегать день,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А потом попасть в мишень,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Лежа навзничь, из винтовки.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Тут нельзя без тренировки!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А мишень тебе не слон.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Спорт зовётся …</a:t>
            </a: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russiasport.ru/sites/default/files/bislkd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212976"/>
            <a:ext cx="5035454" cy="3381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274638"/>
            <a:ext cx="8050088" cy="1143000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Какой предмет для какого вида спорта?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Аксессуары для фигурного катания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3447206"/>
            <a:ext cx="1682750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3" descr="http://rtsport.ru/wp-content/uploads/2013/05/tennis_2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0100" y="1250898"/>
            <a:ext cx="2857520" cy="2339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ok.ya1.ru/uploads/posts/2010-11/1290862405_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0008" y="4437112"/>
            <a:ext cx="264320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ttp://www.rma.ru/upload/iblock/8eb/uxiyyiqyskuw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357298"/>
            <a:ext cx="2071702" cy="1615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Аксессуары для фигурного катания фото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3808" y="2972608"/>
            <a:ext cx="2357454" cy="2052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B050"/>
                </a:solidFill>
                <a:latin typeface="Constantia" pitchFamily="18" charset="0"/>
              </a:rPr>
              <a:t>Цель:</a:t>
            </a:r>
            <a:endParaRPr lang="ru-RU" sz="3600" b="1" i="1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B0F0"/>
                </a:solidFill>
                <a:latin typeface="Gungsuh" pitchFamily="18" charset="-127"/>
                <a:ea typeface="Gungsuh" pitchFamily="18" charset="-127"/>
              </a:rPr>
              <a:t>Закрепить знания о различных видах спорта, о спортивном инвентаре;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Gungsuh" pitchFamily="18" charset="-127"/>
                <a:ea typeface="Gungsuh" pitchFamily="18" charset="-127"/>
              </a:rPr>
              <a:t>Расширять кругозор детей, дать общее понятие об Олимпиаде;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Gungsuh" pitchFamily="18" charset="-127"/>
                <a:ea typeface="Gungsuh" pitchFamily="18" charset="-127"/>
              </a:rPr>
              <a:t> Повышать интерес к различным видам спорта и потребности в систематических занятиях физкультурой;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Gungsuh" pitchFamily="18" charset="-127"/>
                <a:ea typeface="Gungsuh" pitchFamily="18" charset="-127"/>
              </a:rPr>
              <a:t>Обогащать словарь детей ( тренер, стадион, спортсмен, вратарь и др.)</a:t>
            </a:r>
            <a:endParaRPr lang="ru-RU" sz="2000" dirty="0">
              <a:solidFill>
                <a:srgbClr val="00B0F0"/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5756" y="546782"/>
            <a:ext cx="4572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Болеть мне некогда, друзья,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     В футбол, хоккей играю я.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     И очень я собою горд,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    Что дарит мне здоровье спорт!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3861048"/>
            <a:ext cx="3744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Спорт, ребята, очень нужен.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     Мы со спортом крепко дружим.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     Спорт-здоровье, спорт - игра,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     </a:t>
            </a:r>
            <a:r>
              <a:rPr lang="ru-RU" sz="2000" b="1" i="1" dirty="0" err="1" smtClean="0">
                <a:solidFill>
                  <a:srgbClr val="00B050"/>
                </a:solidFill>
              </a:rPr>
              <a:t>Физкульт</a:t>
            </a:r>
            <a:r>
              <a:rPr lang="ru-RU" sz="2000" b="1" i="1" dirty="0" smtClean="0">
                <a:solidFill>
                  <a:srgbClr val="00B050"/>
                </a:solidFill>
              </a:rPr>
              <a:t> - ура! Ура! Ура!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АсКомп\Pictures\karat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1288" y="448320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АсКомп\Pictures\footbal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2924944"/>
            <a:ext cx="2286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C000"/>
                </a:solidFill>
                <a:cs typeface="Aharoni" pitchFamily="2" charset="-79"/>
              </a:rPr>
              <a:t>           Спортивная гимнастика</a:t>
            </a:r>
            <a:endParaRPr lang="ru-RU" sz="3600" b="1" i="1" dirty="0">
              <a:solidFill>
                <a:srgbClr val="FFC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1198064"/>
            <a:ext cx="3540778" cy="3671095"/>
          </a:xfrm>
        </p:spPr>
        <p:txBody>
          <a:bodyPr/>
          <a:lstStyle/>
          <a:p>
            <a:r>
              <a:rPr lang="ru-RU" sz="1200" b="1" i="1" kern="1200" dirty="0" smtClean="0">
                <a:solidFill>
                  <a:srgbClr val="7030A0"/>
                </a:solidFill>
              </a:rPr>
              <a:t>Это </a:t>
            </a:r>
            <a:r>
              <a:rPr lang="ru-RU" sz="1200" b="1" i="1" kern="1200" dirty="0">
                <a:solidFill>
                  <a:srgbClr val="7030A0"/>
                </a:solidFill>
              </a:rPr>
              <a:t>один из красивейших, динамичных, зрелищных и популярных видов спорта. История этого вида спорта касается не только спортсменов, но и миллионы зрителей — всех тех, кто находит в ней великолепное зрелище красоты, изящества, силы и ловкости. </a:t>
            </a:r>
          </a:p>
          <a:p>
            <a:endParaRPr lang="ru-RU" sz="1200" b="1" i="1" kern="1200" dirty="0" smtClean="0">
              <a:solidFill>
                <a:srgbClr val="7030A0"/>
              </a:solidFill>
            </a:endParaRPr>
          </a:p>
          <a:p>
            <a:r>
              <a:rPr lang="ru-RU" sz="1200" b="1" i="1" kern="1200" dirty="0" smtClean="0">
                <a:solidFill>
                  <a:srgbClr val="7030A0"/>
                </a:solidFill>
              </a:rPr>
              <a:t>Спортивная </a:t>
            </a:r>
            <a:r>
              <a:rPr lang="ru-RU" sz="1200" b="1" i="1" kern="1200" dirty="0">
                <a:solidFill>
                  <a:srgbClr val="7030A0"/>
                </a:solidFill>
              </a:rPr>
              <a:t>гимнастика -  вид спорта, включающий соревнования на гимнастических снарядах (на коне, брусьях и перекладине, кольцах) в вольных упражнениях и в опорных прыжках.</a:t>
            </a:r>
          </a:p>
          <a:p>
            <a:endParaRPr lang="ru-RU" sz="1100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http://t1.gstatic.com/images?q=tbn:ANd9GcS7CCdujAqWe-SNgfG9sx9tYbHbGOuegP_kaeOLIcSimQhkOIRkk7VCkEpnv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2720942"/>
            <a:ext cx="3000396" cy="237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sportgymnastics.ru/uploads/posts/2009-11/1258364363_object_1.1218813284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0474" y="4218144"/>
            <a:ext cx="3071834" cy="2333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0464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/>
              <a:t>                        </a:t>
            </a:r>
            <a:r>
              <a:rPr lang="ru-RU" sz="3600" b="1" i="1" dirty="0" smtClean="0">
                <a:solidFill>
                  <a:srgbClr val="C00000"/>
                </a:solidFill>
              </a:rPr>
              <a:t>Баскетбол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1268760"/>
            <a:ext cx="5724128" cy="2160240"/>
          </a:xfrm>
        </p:spPr>
        <p:txBody>
          <a:bodyPr/>
          <a:lstStyle/>
          <a:p>
            <a:r>
              <a:rPr lang="ru-RU" sz="1400" kern="1200" dirty="0"/>
              <a:t/>
            </a:r>
            <a:br>
              <a:rPr lang="ru-RU" sz="1400" kern="1200" dirty="0"/>
            </a:br>
            <a:r>
              <a:rPr lang="ru-RU" sz="1600" i="1" kern="1200" dirty="0" smtClean="0">
                <a:solidFill>
                  <a:srgbClr val="FF0000"/>
                </a:solidFill>
              </a:rPr>
              <a:t>спортивная </a:t>
            </a:r>
            <a:r>
              <a:rPr lang="ru-RU" sz="1600" i="1" kern="1200" dirty="0">
                <a:solidFill>
                  <a:srgbClr val="FF0000"/>
                </a:solidFill>
              </a:rPr>
              <a:t>игра с мячом в которую играют две команды по пять человек </a:t>
            </a:r>
            <a:br>
              <a:rPr lang="ru-RU" sz="1600" i="1" kern="1200" dirty="0">
                <a:solidFill>
                  <a:srgbClr val="FF0000"/>
                </a:solidFill>
              </a:rPr>
            </a:br>
            <a:r>
              <a:rPr lang="ru-RU" sz="1600" i="1" kern="1200" dirty="0">
                <a:solidFill>
                  <a:srgbClr val="FF0000"/>
                </a:solidFill>
              </a:rPr>
              <a:t>в каждой. Цель игроков каждой команды забросить мяч в </a:t>
            </a:r>
            <a:r>
              <a:rPr lang="ru-RU" sz="1600" i="1" kern="1200" dirty="0" smtClean="0">
                <a:solidFill>
                  <a:srgbClr val="FF0000"/>
                </a:solidFill>
              </a:rPr>
              <a:t>кольцо </a:t>
            </a:r>
            <a:r>
              <a:rPr lang="ru-RU" sz="1600" i="1" kern="1200" dirty="0">
                <a:solidFill>
                  <a:srgbClr val="FF0000"/>
                </a:solidFill>
              </a:rPr>
              <a:t>( корзину) соперника и не дать противнику забросить вам. </a:t>
            </a:r>
          </a:p>
          <a:p>
            <a:endParaRPr lang="ru-RU" sz="1600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качать картинку Баскетбол, Люди, Мужчины, Спорт в телефон бесплатно.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822830"/>
            <a:ext cx="3143250" cy="4143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etoday.ru/uploads/2009/04/24/sport_sky_squad_basketball_acrobatic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1840" y="3573016"/>
            <a:ext cx="4143404" cy="303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Биатлон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4" y="1340768"/>
            <a:ext cx="4851648" cy="2016224"/>
          </a:xfrm>
        </p:spPr>
        <p:txBody>
          <a:bodyPr/>
          <a:lstStyle/>
          <a:p>
            <a:r>
              <a:rPr lang="ru-RU" sz="1600" i="1" kern="1200" dirty="0">
                <a:solidFill>
                  <a:srgbClr val="C00000"/>
                </a:solidFill>
              </a:rPr>
              <a:t>зимний олимпийский вид спорта, сочетающий лыжную гонку со стрельбой из винтовки.</a:t>
            </a:r>
          </a:p>
          <a:p>
            <a:r>
              <a:rPr lang="ru-RU" sz="1600" i="1" kern="1200" dirty="0">
                <a:solidFill>
                  <a:srgbClr val="C00000"/>
                </a:solidFill>
              </a:rPr>
              <a:t>На сегодняшний день существует много разновидностей биатлона, сочетающие: лыжную гонку и стрельбу из спортивного лука, гонку на снегоступах и стрельбу из винтовки, гонку на охотничьих лыжах и стрельбу из охотничьей винтовки. </a:t>
            </a:r>
          </a:p>
          <a:p>
            <a:endParaRPr lang="ru-RU" sz="1600" i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http://www.eden-tour.ru/wp-content/uploads/2011/10/%D0%9F%D0%BE%D0%B5%D0%B7%D0%B4%D0%BA%D0%B0-%D0%BD%D0%B0-%D0%B1%D0%B8%D0%B0%D1%82%D0%BB%D0%BE%D0%BD1.jpg"/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95372"/>
            <a:ext cx="4071938" cy="3000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zateevo.ru/userfiles/image/SPORT/Biatlon_main/biathlon_main_0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048" y="1412776"/>
            <a:ext cx="385765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</a:rPr>
              <a:t>Хоккей с шайбой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340768"/>
            <a:ext cx="4325442" cy="2376264"/>
          </a:xfrm>
        </p:spPr>
        <p:txBody>
          <a:bodyPr/>
          <a:lstStyle/>
          <a:p>
            <a:r>
              <a:rPr lang="ru-RU" sz="1400" i="1" kern="1200" dirty="0">
                <a:solidFill>
                  <a:srgbClr val="002060"/>
                </a:solidFill>
              </a:rPr>
              <a:t>- командная </a:t>
            </a:r>
            <a:r>
              <a:rPr lang="ru-RU" sz="1400" i="1" u="sng" kern="1200" dirty="0">
                <a:solidFill>
                  <a:srgbClr val="002060"/>
                </a:solidFill>
                <a:hlinkClick r:id="rId3" tooltip="Спорт"/>
              </a:rPr>
              <a:t>спортивная</a:t>
            </a:r>
            <a:r>
              <a:rPr lang="ru-RU" sz="1400" i="1" kern="1200" dirty="0">
                <a:solidFill>
                  <a:srgbClr val="002060"/>
                </a:solidFill>
              </a:rPr>
              <a:t> игра на льду, заключающаяся в противоборстве двух команд на коньках, которые, передавая </a:t>
            </a:r>
            <a:r>
              <a:rPr lang="ru-RU" sz="1400" i="1" u="sng" kern="1200" dirty="0">
                <a:solidFill>
                  <a:srgbClr val="002060"/>
                </a:solidFill>
                <a:hlinkClick r:id="rId4" tooltip="Шайба (хоккей с шайбой)"/>
              </a:rPr>
              <a:t>шайбу</a:t>
            </a:r>
            <a:r>
              <a:rPr lang="ru-RU" sz="1400" i="1" kern="1200" dirty="0">
                <a:solidFill>
                  <a:srgbClr val="002060"/>
                </a:solidFill>
              </a:rPr>
              <a:t> 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</a:t>
            </a:r>
            <a:r>
              <a:rPr lang="ru-RU" sz="1400" kern="1200" dirty="0"/>
              <a:t>.</a:t>
            </a:r>
            <a:endParaRPr lang="ru-RU" sz="1400" dirty="0"/>
          </a:p>
        </p:txBody>
      </p:sp>
      <p:pic>
        <p:nvPicPr>
          <p:cNvPr id="4" name="Содержимое 3" descr="http://www.sport-vlg.ru/wp-content/uploads/2010/09/GUL_4626.jpg"/>
          <p:cNvPicPr>
            <a:picLocks noGrp="1"/>
          </p:cNvPicPr>
          <p:nvPr>
            <p:ph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175693"/>
            <a:ext cx="4214813" cy="2833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cienceblog.ru/wp-content/uploads/114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005064"/>
            <a:ext cx="364333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Футбол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139952" y="1340768"/>
            <a:ext cx="4861204" cy="2160240"/>
          </a:xfrm>
        </p:spPr>
        <p:txBody>
          <a:bodyPr/>
          <a:lstStyle/>
          <a:p>
            <a:r>
              <a:rPr lang="ru-RU" sz="1800" i="1" kern="1200" dirty="0">
                <a:solidFill>
                  <a:srgbClr val="7030A0"/>
                </a:solidFill>
              </a:rPr>
              <a:t>командный вид </a:t>
            </a:r>
            <a:r>
              <a:rPr lang="ru-RU" sz="1800" i="1" u="sng" kern="1200" dirty="0">
                <a:solidFill>
                  <a:srgbClr val="7030A0"/>
                </a:solidFill>
                <a:hlinkClick r:id="rId3" tooltip="Спорт"/>
              </a:rPr>
              <a:t>спорта</a:t>
            </a:r>
            <a:r>
              <a:rPr lang="ru-RU" sz="1800" i="1" kern="1200" dirty="0">
                <a:solidFill>
                  <a:srgbClr val="7030A0"/>
                </a:solidFill>
              </a:rPr>
              <a:t>, в котором целью является забить </a:t>
            </a:r>
            <a:r>
              <a:rPr lang="ru-RU" sz="1800" i="1" u="sng" kern="1200" dirty="0">
                <a:solidFill>
                  <a:srgbClr val="7030A0"/>
                </a:solidFill>
                <a:hlinkClick r:id="rId4" tooltip="Футбольный мяч"/>
              </a:rPr>
              <a:t>мяч</a:t>
            </a:r>
            <a:r>
              <a:rPr lang="ru-RU" sz="1800" i="1" kern="1200" dirty="0">
                <a:solidFill>
                  <a:srgbClr val="7030A0"/>
                </a:solidFill>
              </a:rPr>
              <a:t> в </a:t>
            </a:r>
            <a:r>
              <a:rPr lang="ru-RU" sz="1800" i="1" u="sng" kern="1200" dirty="0">
                <a:solidFill>
                  <a:srgbClr val="7030A0"/>
                </a:solidFill>
                <a:hlinkClick r:id="rId5" tooltip="Ворота (спорт)"/>
              </a:rPr>
              <a:t>ворота</a:t>
            </a:r>
            <a:r>
              <a:rPr lang="ru-RU" sz="1800" i="1" kern="1200" dirty="0">
                <a:solidFill>
                  <a:srgbClr val="7030A0"/>
                </a:solidFill>
              </a:rPr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sz="1800" i="1" u="sng" kern="1200" dirty="0">
                <a:solidFill>
                  <a:srgbClr val="7030A0"/>
                </a:solidFill>
                <a:hlinkClick r:id="rId6" tooltip="Вид спорта"/>
              </a:rPr>
              <a:t>вид спорта</a:t>
            </a:r>
            <a:r>
              <a:rPr lang="ru-RU" sz="1800" i="1" kern="1200" dirty="0">
                <a:solidFill>
                  <a:srgbClr val="7030A0"/>
                </a:solidFill>
              </a:rPr>
              <a:t> в мире.</a:t>
            </a:r>
          </a:p>
          <a:p>
            <a:endParaRPr lang="ru-RU" dirty="0"/>
          </a:p>
        </p:txBody>
      </p:sp>
      <p:pic>
        <p:nvPicPr>
          <p:cNvPr id="4" name="Содержимое 3" descr="http://www.f-oboi.ru/products_pictures/Sport/Football/football_003.jpg"/>
          <p:cNvPicPr>
            <a:picLocks noGrp="1"/>
          </p:cNvPicPr>
          <p:nvPr>
            <p:ph idx="4294967295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500188"/>
            <a:ext cx="3786188" cy="2779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9.joyreactor.cc/pics/post/full/%D1%84%D1%83%D1%82%D0%B1%D0%BE%D0%BB-225729.jpe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3717032"/>
            <a:ext cx="407196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9900FF"/>
                </a:solidFill>
              </a:rPr>
              <a:t>Волейбол</a:t>
            </a:r>
            <a:endParaRPr lang="ru-RU" sz="3600" b="1" i="1" dirty="0">
              <a:solidFill>
                <a:srgbClr val="99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1124744"/>
            <a:ext cx="4522014" cy="2592288"/>
          </a:xfrm>
        </p:spPr>
        <p:txBody>
          <a:bodyPr/>
          <a:lstStyle/>
          <a:p>
            <a:endParaRPr lang="ru-RU" sz="1400" i="1" kern="1200" dirty="0" smtClean="0">
              <a:solidFill>
                <a:srgbClr val="FF0000"/>
              </a:solidFill>
            </a:endParaRPr>
          </a:p>
          <a:p>
            <a:r>
              <a:rPr lang="ru-RU" sz="1400" i="1" kern="1200" dirty="0" smtClean="0">
                <a:solidFill>
                  <a:srgbClr val="FF0000"/>
                </a:solidFill>
              </a:rPr>
              <a:t>вид</a:t>
            </a:r>
            <a:r>
              <a:rPr lang="ru-RU" sz="1400" i="1" kern="1200" dirty="0">
                <a:solidFill>
                  <a:srgbClr val="FF0000"/>
                </a:solidFill>
              </a:rPr>
              <a:t> </a:t>
            </a:r>
            <a:r>
              <a:rPr lang="ru-RU" sz="1400" i="1" u="sng" kern="1200" dirty="0">
                <a:solidFill>
                  <a:srgbClr val="FF0000"/>
                </a:solidFill>
                <a:hlinkClick r:id="rId3" tooltip="Спорт"/>
              </a:rPr>
              <a:t>спорта</a:t>
            </a:r>
            <a:r>
              <a:rPr lang="ru-RU" sz="1400" i="1" kern="1200" dirty="0">
                <a:solidFill>
                  <a:srgbClr val="FF0000"/>
                </a:solidFill>
              </a:rPr>
              <a:t>, командная спортивная игра, в процессе которой две команды соревнуются на специальной </a:t>
            </a:r>
            <a:r>
              <a:rPr lang="ru-RU" sz="1400" i="1" u="sng" kern="1200" dirty="0">
                <a:solidFill>
                  <a:srgbClr val="FF0000"/>
                </a:solidFill>
                <a:hlinkClick r:id="rId4" tooltip="Волейбольная площадка"/>
              </a:rPr>
              <a:t>площадке</a:t>
            </a:r>
            <a:r>
              <a:rPr lang="ru-RU" sz="1400" i="1" kern="1200" dirty="0">
                <a:solidFill>
                  <a:srgbClr val="FF0000"/>
                </a:solidFill>
              </a:rPr>
              <a:t>, разделённой </a:t>
            </a:r>
            <a:r>
              <a:rPr lang="ru-RU" sz="1400" i="1" u="sng" kern="1200" dirty="0">
                <a:solidFill>
                  <a:srgbClr val="FF0000"/>
                </a:solidFill>
                <a:hlinkClick r:id="rId5" tooltip="Сетка (спортивная) (страница отсутствует)"/>
              </a:rPr>
              <a:t>сеткой</a:t>
            </a:r>
            <a:r>
              <a:rPr lang="ru-RU" sz="1400" i="1" kern="1200" dirty="0">
                <a:solidFill>
                  <a:srgbClr val="FF0000"/>
                </a:solidFill>
              </a:rPr>
              <a:t>, стремясь направить </a:t>
            </a:r>
            <a:r>
              <a:rPr lang="ru-RU" sz="1400" i="1" u="sng" kern="1200" dirty="0">
                <a:solidFill>
                  <a:srgbClr val="FF0000"/>
                </a:solidFill>
                <a:hlinkClick r:id="rId6" tooltip="Волейбольный мяч"/>
              </a:rPr>
              <a:t>мяч</a:t>
            </a:r>
            <a:r>
              <a:rPr lang="ru-RU" sz="1400" i="1" kern="1200" dirty="0">
                <a:solidFill>
                  <a:srgbClr val="FF0000"/>
                </a:solidFill>
              </a:rPr>
              <a:t> на сторону соперника таким образом, чтобы он приземлился на площадке противника. </a:t>
            </a:r>
          </a:p>
          <a:p>
            <a:r>
              <a:rPr lang="ru-RU" sz="1400" i="1" kern="1200" dirty="0">
                <a:solidFill>
                  <a:srgbClr val="FF0000"/>
                </a:solidFill>
              </a:rPr>
              <a:t>Для любителей волейбол — распространённое развлечение и способ отдыха благодаря простоте правил и доступности инвентаря.</a:t>
            </a:r>
          </a:p>
          <a:p>
            <a:endParaRPr lang="ru-RU" sz="1400" i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http://www.vsluh.ru/system/post_images/original/237/237395/%D0%92%D0%BE%D0%BB%D0%B5%D0%B9%D0%B1%D0%BE%D0%BB%20%D0%B6%D0%B5%D0%BD%D1%81%D0%BA%D0%B8%D0%B9%20(3).jpg?1318824651"/>
          <p:cNvPicPr>
            <a:picLocks noGrp="1"/>
          </p:cNvPicPr>
          <p:nvPr>
            <p:ph idx="4294967295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484784"/>
            <a:ext cx="4286250" cy="3125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dinamottg.ru/uploads/posts/2011-03/1299835772_0_2f420_3bfa3960_l1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6056" y="3789040"/>
            <a:ext cx="3929058" cy="2844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56"/>
            <a:ext cx="7772400" cy="14700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Фигурное катание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1340768"/>
            <a:ext cx="4680520" cy="2016224"/>
          </a:xfrm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kern="1200" dirty="0">
                <a:solidFill>
                  <a:srgbClr val="9900FF"/>
                </a:solidFill>
              </a:rPr>
              <a:t>конькобежный </a:t>
            </a:r>
            <a:r>
              <a:rPr lang="ru-RU" sz="1600" i="1" u="sng" kern="1200" dirty="0">
                <a:solidFill>
                  <a:srgbClr val="9900FF"/>
                </a:solidFill>
                <a:hlinkClick r:id="rId3" tooltip="Виды спорта"/>
              </a:rPr>
              <a:t>вид спорта</a:t>
            </a:r>
            <a:r>
              <a:rPr lang="ru-RU" sz="1600" i="1" kern="1200" dirty="0">
                <a:solidFill>
                  <a:srgbClr val="9900FF"/>
                </a:solidFill>
              </a:rPr>
              <a:t>. Основная идея заключается в передвижении спортсмена или пары спортсменов на </a:t>
            </a:r>
            <a:r>
              <a:rPr lang="ru-RU" sz="1600" i="1" u="sng" kern="1200" dirty="0">
                <a:solidFill>
                  <a:srgbClr val="9900FF"/>
                </a:solidFill>
                <a:hlinkClick r:id="rId4" tooltip="Фигурные коньки"/>
              </a:rPr>
              <a:t>коньках</a:t>
            </a:r>
            <a:r>
              <a:rPr lang="ru-RU" sz="1600" i="1" kern="1200" dirty="0">
                <a:solidFill>
                  <a:srgbClr val="9900FF"/>
                </a:solidFill>
              </a:rPr>
              <a:t> по </a:t>
            </a:r>
            <a:r>
              <a:rPr lang="ru-RU" sz="1600" i="1" u="sng" kern="1200" dirty="0">
                <a:solidFill>
                  <a:srgbClr val="9900FF"/>
                </a:solidFill>
                <a:hlinkClick r:id="rId5" tooltip="Лёд"/>
              </a:rPr>
              <a:t>льду</a:t>
            </a:r>
            <a:r>
              <a:rPr lang="ru-RU" sz="1600" i="1" kern="1200" dirty="0">
                <a:solidFill>
                  <a:srgbClr val="9900FF"/>
                </a:solidFill>
              </a:rPr>
              <a:t> с переменами направления скольжения и выполнением дополнительных элементов (</a:t>
            </a:r>
            <a:r>
              <a:rPr lang="ru-RU" sz="1600" i="1" u="sng" kern="1200" dirty="0" err="1">
                <a:solidFill>
                  <a:srgbClr val="9900FF"/>
                </a:solidFill>
                <a:hlinkClick r:id="rId6" tooltip="Вращения в фигурном катании"/>
              </a:rPr>
              <a:t>вращением</a:t>
            </a:r>
            <a:r>
              <a:rPr lang="ru-RU" sz="1600" i="1" kern="1200" dirty="0" err="1">
                <a:solidFill>
                  <a:srgbClr val="9900FF"/>
                </a:solidFill>
              </a:rPr>
              <a:t>,</a:t>
            </a:r>
            <a:r>
              <a:rPr lang="ru-RU" sz="1600" i="1" u="sng" kern="1200" dirty="0" err="1">
                <a:solidFill>
                  <a:srgbClr val="9900FF"/>
                </a:solidFill>
                <a:hlinkClick r:id="rId7" tooltip="Прыжки в фигурном катании"/>
              </a:rPr>
              <a:t>прыжками</a:t>
            </a:r>
            <a:r>
              <a:rPr lang="ru-RU" sz="1600" i="1" kern="1200" dirty="0">
                <a:solidFill>
                  <a:srgbClr val="9900FF"/>
                </a:solidFill>
              </a:rPr>
              <a:t>, </a:t>
            </a:r>
            <a:r>
              <a:rPr lang="ru-RU" sz="1600" i="1" u="sng" kern="1200" dirty="0">
                <a:solidFill>
                  <a:srgbClr val="9900FF"/>
                </a:solidFill>
                <a:hlinkClick r:id="rId8" tooltip="Шаги в фигурном катании"/>
              </a:rPr>
              <a:t>комбинаций шагов</a:t>
            </a:r>
            <a:r>
              <a:rPr lang="ru-RU" sz="1600" i="1" kern="1200" dirty="0">
                <a:solidFill>
                  <a:srgbClr val="9900FF"/>
                </a:solidFill>
              </a:rPr>
              <a:t>, </a:t>
            </a:r>
            <a:r>
              <a:rPr lang="ru-RU" sz="1600" i="1" u="sng" kern="1200" dirty="0">
                <a:solidFill>
                  <a:srgbClr val="9900FF"/>
                </a:solidFill>
                <a:hlinkClick r:id="rId9" tooltip="Поддержки в фигурном катании"/>
              </a:rPr>
              <a:t>поддержек</a:t>
            </a:r>
            <a:r>
              <a:rPr lang="ru-RU" sz="1600" i="1" kern="1200" dirty="0">
                <a:solidFill>
                  <a:srgbClr val="9900FF"/>
                </a:solidFill>
              </a:rPr>
              <a:t> и др.) под </a:t>
            </a:r>
            <a:r>
              <a:rPr lang="ru-RU" sz="1600" i="1" u="sng" kern="1200" dirty="0">
                <a:solidFill>
                  <a:srgbClr val="9900FF"/>
                </a:solidFill>
                <a:hlinkClick r:id="rId10" tooltip="Музыка"/>
              </a:rPr>
              <a:t>музыку</a:t>
            </a:r>
            <a:r>
              <a:rPr lang="ru-RU" sz="1600" i="1" kern="1200" dirty="0">
                <a:solidFill>
                  <a:srgbClr val="9900FF"/>
                </a:solidFill>
              </a:rPr>
              <a:t>.</a:t>
            </a:r>
          </a:p>
          <a:p>
            <a:endParaRPr lang="ru-RU" sz="1600" i="1" dirty="0">
              <a:solidFill>
                <a:srgbClr val="9900FF"/>
              </a:solidFill>
            </a:endParaRPr>
          </a:p>
          <a:p>
            <a:endParaRPr lang="ru-RU" dirty="0"/>
          </a:p>
        </p:txBody>
      </p:sp>
      <p:pic>
        <p:nvPicPr>
          <p:cNvPr id="4" name="Содержимое 3" descr="http://www.interunion.ru/img_catalog/105352-s.jpg"/>
          <p:cNvPicPr>
            <a:picLocks noGrp="1"/>
          </p:cNvPicPr>
          <p:nvPr>
            <p:ph idx="4294967295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0" y="1500188"/>
            <a:ext cx="3929063" cy="2881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upload.wikimedia.org/wikipedia/commons/thumb/4/45/Kim_2010_Olympic_FS.jpg/220px-Kim_2010_Olympic_FS.jpg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04048" y="3429000"/>
            <a:ext cx="20955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396</TotalTime>
  <Words>417</Words>
  <Application>Microsoft Office PowerPoint</Application>
  <PresentationFormat>Экран (4:3)</PresentationFormat>
  <Paragraphs>62</Paragraphs>
  <Slides>20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зеленый</vt:lpstr>
      <vt:lpstr>МАДОУ ЦРР – детский сад № 14 города Кропоткин    </vt:lpstr>
      <vt:lpstr>Цель:</vt:lpstr>
      <vt:lpstr>           Спортивная гимнастика</vt:lpstr>
      <vt:lpstr>                        Баскетбол</vt:lpstr>
      <vt:lpstr>Биатлон</vt:lpstr>
      <vt:lpstr>Хоккей с шайбой</vt:lpstr>
      <vt:lpstr>Футбол</vt:lpstr>
      <vt:lpstr>Волейбол</vt:lpstr>
      <vt:lpstr>Фигурное катание</vt:lpstr>
      <vt:lpstr>Большой теннис</vt:lpstr>
      <vt:lpstr>Плавание</vt:lpstr>
      <vt:lpstr>Отгадай загадку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Какой предмет для какого вида спорта?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 подготовительная группа.</dc:title>
  <dc:creator>АсКомп</dc:creator>
  <cp:lastModifiedBy>User</cp:lastModifiedBy>
  <cp:revision>67</cp:revision>
  <dcterms:created xsi:type="dcterms:W3CDTF">2013-08-01T10:17:40Z</dcterms:created>
  <dcterms:modified xsi:type="dcterms:W3CDTF">2017-09-13T10:41:53Z</dcterms:modified>
</cp:coreProperties>
</file>