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58" d="100"/>
          <a:sy n="58" d="100"/>
        </p:scale>
        <p:origin x="3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15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1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8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3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0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91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45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9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73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79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8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D702-7DBF-4BBC-9090-6DCB3511318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8AA9D-31C8-4346-A5A3-8C8DDDC15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6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atermarket.ru/search/?search=%E2%EE%E4%E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514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Исследовательская работа</a:t>
            </a:r>
            <a:br>
              <a:rPr lang="ru-RU" sz="3600" dirty="0" smtClean="0"/>
            </a:br>
            <a:r>
              <a:rPr lang="ru-RU" sz="3600" dirty="0" smtClean="0"/>
              <a:t> «Вода </a:t>
            </a:r>
            <a:r>
              <a:rPr lang="ru-RU" sz="3600" dirty="0" smtClean="0"/>
              <a:t>– источник </a:t>
            </a:r>
            <a:r>
              <a:rPr lang="ru-RU" sz="3600" dirty="0" smtClean="0"/>
              <a:t>жизни»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83928"/>
            <a:ext cx="9144000" cy="2449627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Работу выполнила ученица 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</a:rPr>
              <a:t>4 </a:t>
            </a:r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класса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9600" b="1" dirty="0" err="1" smtClean="0">
                <a:solidFill>
                  <a:schemeClr val="accent6">
                    <a:lumMod val="50000"/>
                  </a:schemeClr>
                </a:solidFill>
              </a:rPr>
              <a:t>Абаева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9600" b="1" dirty="0" err="1" smtClean="0">
                <a:solidFill>
                  <a:schemeClr val="accent6">
                    <a:lumMod val="50000"/>
                  </a:schemeClr>
                </a:solidFill>
              </a:rPr>
              <a:t>Дарина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</a:rPr>
              <a:t> Александровна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Руководитель проекта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 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Пономарева Ольга Николаевна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11200" i="1" dirty="0"/>
              <a:t> </a:t>
            </a:r>
            <a:endParaRPr lang="ru-RU" sz="11200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30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Практическая часть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/>
              <a:t>Опыт №2 </a:t>
            </a:r>
            <a:endParaRPr lang="ru-RU" dirty="0"/>
          </a:p>
          <a:p>
            <a:pPr marL="0" indent="0">
              <a:buNone/>
            </a:pPr>
            <a:r>
              <a:rPr lang="ru-RU" b="1" u="sng" dirty="0"/>
              <a:t>Определение цвета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Чистая природная вода бесцветна. Если вода имеет другой цвет, значит  в ней есть примеси. Я увидела, что вода из скважины бесцветная, а вода из колодца имеет слегка зеленоватый цвет </a:t>
            </a:r>
            <a:r>
              <a:rPr lang="ru-RU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Вывод:</a:t>
            </a:r>
            <a:r>
              <a:rPr lang="ru-RU" dirty="0"/>
              <a:t> В воде из колодца находятся примеси.</a:t>
            </a:r>
          </a:p>
          <a:p>
            <a:endParaRPr lang="ru-RU" dirty="0"/>
          </a:p>
        </p:txBody>
      </p:sp>
      <p:pic>
        <p:nvPicPr>
          <p:cNvPr id="4" name="Рисунок 3" descr="E:\DCIM\202_0802\IMG_205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27" t="13253" r="-21432" b="15904"/>
          <a:stretch/>
        </p:blipFill>
        <p:spPr bwMode="auto">
          <a:xfrm>
            <a:off x="7735079" y="4605251"/>
            <a:ext cx="4152121" cy="22527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2392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Практическая часть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/>
              <a:t>Опыт №3.</a:t>
            </a:r>
            <a:endParaRPr lang="ru-RU" dirty="0"/>
          </a:p>
          <a:p>
            <a:pPr marL="0" indent="0">
              <a:buNone/>
            </a:pPr>
            <a:r>
              <a:rPr lang="ru-RU" b="1" u="sng" dirty="0"/>
              <a:t>Определение запаха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Теперь я определю, имеет ли вода запах.  Вода  из- под крана запаха не имеет, а вода из колодца пахнет </a:t>
            </a:r>
            <a:r>
              <a:rPr lang="ru-RU" dirty="0" err="1"/>
              <a:t>свежепомятой</a:t>
            </a:r>
            <a:r>
              <a:rPr lang="ru-RU" dirty="0"/>
              <a:t> травой. </a:t>
            </a:r>
          </a:p>
          <a:p>
            <a:pPr marL="0" indent="0">
              <a:buNone/>
            </a:pPr>
            <a:r>
              <a:rPr lang="ru-RU" b="1" dirty="0"/>
              <a:t>Вывод:</a:t>
            </a:r>
            <a:r>
              <a:rPr lang="ru-RU" dirty="0"/>
              <a:t> Вода из крана без запаха, вода из колодца имеет запах.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329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Практическая часть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4028"/>
            <a:ext cx="10515600" cy="5636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Опыт №4</a:t>
            </a:r>
            <a:endParaRPr lang="ru-RU" dirty="0"/>
          </a:p>
          <a:p>
            <a:pPr marL="0" indent="0">
              <a:buNone/>
            </a:pPr>
            <a:r>
              <a:rPr lang="ru-RU" sz="2400" b="1" u="sng" dirty="0"/>
              <a:t>Кислотно –щелочной баланс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Теперь я определю кислотно –щелочной </a:t>
            </a:r>
            <a:r>
              <a:rPr lang="ru-RU" sz="2400" dirty="0" smtClean="0"/>
              <a:t>баланс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воды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Полоску индикаторной бумаги опущу в воду </a:t>
            </a:r>
            <a:r>
              <a:rPr lang="ru-RU" sz="2400" dirty="0" smtClean="0"/>
              <a:t>на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полминуты </a:t>
            </a:r>
            <a:r>
              <a:rPr lang="ru-RU" sz="2400" dirty="0" smtClean="0"/>
              <a:t>Вынув  </a:t>
            </a:r>
            <a:r>
              <a:rPr lang="ru-RU" sz="2400" dirty="0"/>
              <a:t>из воды полоски,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положу </a:t>
            </a:r>
            <a:r>
              <a:rPr lang="ru-RU" sz="2400" dirty="0" smtClean="0"/>
              <a:t>их </a:t>
            </a:r>
            <a:r>
              <a:rPr lang="ru-RU" sz="2400" dirty="0"/>
              <a:t>на белый лист.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Сравню  </a:t>
            </a:r>
            <a:r>
              <a:rPr lang="ru-RU" sz="2400" dirty="0"/>
              <a:t>цвет полосок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 эталонной </a:t>
            </a:r>
            <a:r>
              <a:rPr lang="ru-RU" sz="2400" dirty="0"/>
              <a:t>шкалой для </a:t>
            </a:r>
            <a:r>
              <a:rPr lang="ru-RU" sz="2400" dirty="0" smtClean="0"/>
              <a:t>рН.</a:t>
            </a:r>
          </a:p>
          <a:p>
            <a:pPr marL="0" indent="0">
              <a:buNone/>
            </a:pPr>
            <a:r>
              <a:rPr lang="ru-RU" sz="2400" dirty="0" smtClean="0"/>
              <a:t>Полоски </a:t>
            </a:r>
            <a:r>
              <a:rPr lang="ru-RU" sz="2400" dirty="0"/>
              <a:t>окрасились в синий цвет.</a:t>
            </a:r>
          </a:p>
          <a:p>
            <a:pPr marL="0" indent="0">
              <a:buNone/>
            </a:pPr>
            <a:r>
              <a:rPr lang="ru-RU" sz="2400" b="1" dirty="0" smtClean="0"/>
              <a:t>Вывод</a:t>
            </a:r>
            <a:r>
              <a:rPr lang="ru-RU" sz="2400" b="1" dirty="0"/>
              <a:t>:</a:t>
            </a:r>
            <a:r>
              <a:rPr lang="ru-RU" sz="2400" dirty="0"/>
              <a:t> Вода из крана имеет нейтральную среду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а вода из колодца слабо –щелочную среду. </a:t>
            </a:r>
            <a:endParaRPr lang="ru-RU" sz="2400" dirty="0"/>
          </a:p>
        </p:txBody>
      </p:sp>
      <p:pic>
        <p:nvPicPr>
          <p:cNvPr id="4" name="Рисунок 3" descr="E:\DCIM\202_0802\IMG_205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r="10585" b="13976"/>
          <a:stretch/>
        </p:blipFill>
        <p:spPr bwMode="auto">
          <a:xfrm>
            <a:off x="7823316" y="1380735"/>
            <a:ext cx="3162300" cy="1876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836727" y="4624865"/>
            <a:ext cx="3535097" cy="7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836727" y="5082065"/>
            <a:ext cx="3535097" cy="7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Рисунок 12" descr="http://www.alhimikov.net/clip_image001_0000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065" y="3686433"/>
            <a:ext cx="1646612" cy="269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alhimikov.net/clip_image003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455" y="3686432"/>
            <a:ext cx="281431" cy="29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www.alhimikov.net/clip_image002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2745" y="3686432"/>
            <a:ext cx="583358" cy="269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www.alhimikov.net/clip_image004.g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239" y="3633390"/>
            <a:ext cx="457192" cy="486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www.alhimikov.net/clip_image005.g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3430" y="3647370"/>
            <a:ext cx="893521" cy="458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198296"/>
              </p:ext>
            </p:extLst>
          </p:nvPr>
        </p:nvGraphicFramePr>
        <p:xfrm>
          <a:off x="8096596" y="4545418"/>
          <a:ext cx="3380355" cy="1891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235"/>
                <a:gridCol w="623224"/>
                <a:gridCol w="623224"/>
                <a:gridCol w="623224"/>
                <a:gridCol w="623224"/>
                <a:gridCol w="623224"/>
              </a:tblGrid>
              <a:tr h="158177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/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Реакция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раствора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74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сильно-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кислая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слабо-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кислая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?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слабо-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щелочная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сильно-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щелочная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74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&lt;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нейтральная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&gt;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8817881" y="4545577"/>
            <a:ext cx="433546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77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Практическая часть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3658"/>
            <a:ext cx="10515600" cy="49633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/>
              <a:t>Опыт №5.</a:t>
            </a:r>
            <a:endParaRPr lang="ru-RU" dirty="0"/>
          </a:p>
          <a:p>
            <a:pPr marL="0" indent="0">
              <a:buNone/>
            </a:pPr>
            <a:r>
              <a:rPr lang="ru-RU" sz="2200" b="1" u="sng" dirty="0"/>
              <a:t>Теперь определю жёсткость воды. </a:t>
            </a:r>
            <a:endParaRPr lang="ru-RU" sz="2200" dirty="0"/>
          </a:p>
          <a:p>
            <a:pPr marL="0" indent="0">
              <a:buNone/>
            </a:pPr>
            <a:r>
              <a:rPr lang="ru-RU" sz="2200" dirty="0"/>
              <a:t>Определить жёсткость воды </a:t>
            </a:r>
            <a:r>
              <a:rPr lang="ru-RU" sz="2200" dirty="0" smtClean="0"/>
              <a:t>можно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с помощью специально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приготовленного </a:t>
            </a:r>
            <a:r>
              <a:rPr lang="ru-RU" sz="2200" dirty="0"/>
              <a:t>мыльного раствора. </a:t>
            </a:r>
          </a:p>
          <a:p>
            <a:pPr marL="0" indent="0">
              <a:buNone/>
            </a:pPr>
            <a:r>
              <a:rPr lang="ru-RU" sz="2200" dirty="0"/>
              <a:t>Возьму хозяйственное мыло и помещу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в </a:t>
            </a:r>
            <a:r>
              <a:rPr lang="ru-RU" sz="2200" dirty="0"/>
              <a:t>баночки с водой.  Получится </a:t>
            </a:r>
            <a:r>
              <a:rPr lang="ru-RU" sz="2200" dirty="0" smtClean="0"/>
              <a:t>мутный</a:t>
            </a:r>
          </a:p>
          <a:p>
            <a:pPr marL="0" indent="0">
              <a:buNone/>
            </a:pPr>
            <a:r>
              <a:rPr lang="ru-RU" sz="2200" dirty="0" smtClean="0"/>
              <a:t> раствор. Теперь </a:t>
            </a:r>
            <a:r>
              <a:rPr lang="ru-RU" sz="2200" dirty="0"/>
              <a:t>через трубочку </a:t>
            </a:r>
            <a:r>
              <a:rPr lang="ru-RU" sz="2200" dirty="0" smtClean="0"/>
              <a:t>буду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дуть в мыльный раствор </a:t>
            </a:r>
            <a:r>
              <a:rPr lang="ru-RU" sz="2200" dirty="0" smtClean="0"/>
              <a:t>воздух. </a:t>
            </a:r>
          </a:p>
          <a:p>
            <a:pPr marL="0" indent="0">
              <a:buNone/>
            </a:pPr>
            <a:r>
              <a:rPr lang="ru-RU" sz="2200" dirty="0" smtClean="0"/>
              <a:t>В </a:t>
            </a:r>
            <a:r>
              <a:rPr lang="ru-RU" sz="2200" dirty="0"/>
              <a:t>нормальной или мягкой воде появится пена</a:t>
            </a:r>
            <a:r>
              <a:rPr lang="ru-RU" sz="2200" dirty="0" smtClean="0"/>
              <a:t>,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а в жёсткой воде пена не появится, потому что </a:t>
            </a:r>
            <a:r>
              <a:rPr lang="ru-RU" sz="2200" dirty="0" smtClean="0"/>
              <a:t>соли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жёсткости </a:t>
            </a:r>
            <a:r>
              <a:rPr lang="ru-RU" sz="2200" b="1" dirty="0"/>
              <a:t>подавляют пенообразование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Они связывают мыла в нерастворимые соли, и мыло не пенится.</a:t>
            </a:r>
          </a:p>
          <a:p>
            <a:pPr marL="0" indent="0">
              <a:buNone/>
            </a:pPr>
            <a:r>
              <a:rPr lang="ru-RU" sz="2200" dirty="0"/>
              <a:t>В воде №1(вода из колодца) пены </a:t>
            </a:r>
            <a:r>
              <a:rPr lang="ru-RU" sz="2200" dirty="0" smtClean="0"/>
              <a:t>образовалось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/>
              <a:t>очень мало, а в воде №2 (вода из крана) пены  образуется очень много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b="1" dirty="0" smtClean="0"/>
              <a:t>Вывод</a:t>
            </a:r>
            <a:r>
              <a:rPr lang="ru-RU" sz="2200" b="1" dirty="0"/>
              <a:t>:</a:t>
            </a:r>
            <a:r>
              <a:rPr lang="ru-RU" sz="2200" dirty="0"/>
              <a:t> Вода из колодца жёсткая, а вода из крана – мягкая</a:t>
            </a:r>
            <a:endParaRPr lang="ru-RU" sz="2200" dirty="0"/>
          </a:p>
        </p:txBody>
      </p:sp>
      <p:pic>
        <p:nvPicPr>
          <p:cNvPr id="4" name="Рисунок 3" descr="E:\DCIM\202_0802\IMG_206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9" b="19518"/>
          <a:stretch/>
        </p:blipFill>
        <p:spPr bwMode="auto">
          <a:xfrm>
            <a:off x="6096000" y="581457"/>
            <a:ext cx="3228975" cy="1704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E:\DCIM\202_0802\IMG_206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5" t="19759" r="21822" b="13736"/>
          <a:stretch/>
        </p:blipFill>
        <p:spPr bwMode="auto">
          <a:xfrm>
            <a:off x="7540595" y="2365348"/>
            <a:ext cx="3228975" cy="205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E:\DCIM\202_0802\IMG_206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" t="10120" r="8177" b="14699"/>
          <a:stretch/>
        </p:blipFill>
        <p:spPr bwMode="auto">
          <a:xfrm>
            <a:off x="8728276" y="4501664"/>
            <a:ext cx="3114675" cy="1962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1468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092" y="1"/>
            <a:ext cx="10515600" cy="169068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/>
            </a:r>
            <a:br>
              <a:rPr lang="ru-RU" sz="2700" dirty="0"/>
            </a:br>
            <a:r>
              <a:rPr lang="ru-RU" b="1" dirty="0"/>
              <a:t> </a:t>
            </a:r>
            <a:r>
              <a:rPr lang="ru-RU" sz="4000" dirty="0"/>
              <a:t>А вот такие результаты мне дали в  «Центре гигиены и эпидемиологии в Самарской области». </a:t>
            </a:r>
            <a:br>
              <a:rPr lang="ru-RU" sz="4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E:\DCIM\202_0802\IMG_206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5302"/>
            <a:ext cx="4149436" cy="25104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336770" y="2967335"/>
            <a:ext cx="57856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Вывод: </a:t>
            </a:r>
            <a:r>
              <a:rPr lang="ru-RU" dirty="0"/>
              <a:t>по содержанию нитритов, нитратов, хлоридов соответствует ГОСТ</a:t>
            </a:r>
          </a:p>
          <a:p>
            <a:r>
              <a:rPr lang="ru-RU" dirty="0"/>
              <a:t>Поэтому я сделала такое </a:t>
            </a:r>
            <a:r>
              <a:rPr lang="ru-RU" b="1" dirty="0"/>
              <a:t>заключение</a:t>
            </a:r>
            <a:r>
              <a:rPr lang="ru-RU" dirty="0"/>
              <a:t>: вода, которую мы пьём из крана качественная,  по всем показателям соответствует  нормам ГОСТ. Её можно пить без опасения. </a:t>
            </a:r>
          </a:p>
          <a:p>
            <a:r>
              <a:rPr lang="ru-RU" dirty="0"/>
              <a:t>А  воду из колодца употреблять не следует, она не соответствует нормам ГОСТ. 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pic>
        <p:nvPicPr>
          <p:cNvPr id="6" name="Рисунок 5" descr="E:\DCIM\202_0802\IMG_206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207" y="4536903"/>
            <a:ext cx="4026477" cy="2031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0651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3287"/>
            <a:ext cx="10515600" cy="48136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Проведя </a:t>
            </a:r>
            <a:r>
              <a:rPr lang="ru-RU" dirty="0"/>
              <a:t>собственное исследование я перестала сомневаться в  том, что я и все жители села пьём чистую и качественную воду. Ведь только чистая вода – источник жизни. Я узнала, что вода способна замедлить процесс старения. Она может предотвратить появление или улучшить самочувствие при таких заболеваниях, как артрит, камни в почках, атеросклероз, глаукома, катаракта, диабет и многих других.  Я уверена, что чистая вода является самым лучшим средством на планете при всех расстройствах.</a:t>
            </a:r>
          </a:p>
          <a:p>
            <a:pPr marL="0" indent="0">
              <a:buNone/>
            </a:pPr>
            <a:r>
              <a:rPr lang="ru-RU" dirty="0"/>
              <a:t>  В завершении хотелось бы дать </a:t>
            </a:r>
            <a:r>
              <a:rPr lang="ru-RU" b="1" dirty="0"/>
              <a:t>несколько советов по употреблению воды: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В течение дня, помимо других напитков, рекомендуется выпивать 1,5 литра чистой воды.</a:t>
            </a:r>
          </a:p>
          <a:p>
            <a:pPr marL="0" indent="0">
              <a:buNone/>
            </a:pPr>
            <a:r>
              <a:rPr lang="ru-RU" dirty="0"/>
              <a:t>- Воду желательно употреблять небольшими порциями в течение дня.</a:t>
            </a:r>
          </a:p>
          <a:p>
            <a:pPr marL="0" indent="0">
              <a:buNone/>
            </a:pPr>
            <a:r>
              <a:rPr lang="ru-RU" dirty="0"/>
              <a:t>- Лучше, если температура употребляемых напитков будет ниже температуры тела (охлаждённая вода) или выше (горячий чай, кофе и т. д.).</a:t>
            </a:r>
          </a:p>
          <a:p>
            <a:pPr marL="0" indent="0">
              <a:buNone/>
            </a:pPr>
            <a:r>
              <a:rPr lang="ru-RU" dirty="0"/>
              <a:t>- Выбирайте только качественную питьевую воду.</a:t>
            </a:r>
          </a:p>
          <a:p>
            <a:pPr marL="0" indent="0">
              <a:buNone/>
            </a:pPr>
            <a:r>
              <a:rPr lang="ru-RU" dirty="0"/>
              <a:t>- Пейте больше чистой воды!</a:t>
            </a:r>
          </a:p>
          <a:p>
            <a:pPr marL="0" indent="0">
              <a:buNone/>
            </a:pPr>
            <a:r>
              <a:rPr lang="ru-RU" dirty="0"/>
              <a:t>Следуйте этим советам, будете всегда здоровы.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135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Список литературы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. Ольга Живаго. Большая книга «Почему». Москва «РОСМЭН», 2012</a:t>
            </a:r>
            <a:r>
              <a:rPr lang="ru-RU" b="1" dirty="0"/>
              <a:t>.</a:t>
            </a:r>
            <a:r>
              <a:rPr lang="ru-RU" dirty="0"/>
              <a:t> </a:t>
            </a:r>
            <a:endParaRPr lang="ru-RU" dirty="0"/>
          </a:p>
          <a:p>
            <a:r>
              <a:rPr lang="ru-RU" dirty="0"/>
              <a:t>     2. Что такое? Кто такой? Детская энциклопедия. Том 1. М.: АСТ, 2005</a:t>
            </a:r>
          </a:p>
          <a:p>
            <a:r>
              <a:rPr lang="ru-RU" dirty="0"/>
              <a:t>     3. </a:t>
            </a:r>
            <a:r>
              <a:rPr lang="ru-RU" dirty="0">
                <a:hlinkClick r:id="rId2"/>
              </a:rPr>
              <a:t>http://ru.wikipedia.org/wiki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631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162" y="2977356"/>
            <a:ext cx="2733675" cy="2047875"/>
          </a:xfrm>
        </p:spPr>
      </p:pic>
    </p:spTree>
    <p:extLst>
      <p:ext uri="{BB962C8B-B14F-4D97-AF65-F5344CB8AC3E}">
        <p14:creationId xmlns:p14="http://schemas.microsoft.com/office/powerpoint/2010/main" val="889164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r>
              <a:rPr lang="ru-RU" dirty="0"/>
              <a:t>исследования: узнать качество воды нашего села.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- </a:t>
            </a:r>
            <a:r>
              <a:rPr lang="ru-RU" dirty="0"/>
              <a:t>выяснить какое влияние оказывает качество воды на здоровье человека;</a:t>
            </a:r>
          </a:p>
          <a:p>
            <a:r>
              <a:rPr lang="ru-RU" dirty="0"/>
              <a:t>-  в домашних условиях провести исследование по качеству воды;</a:t>
            </a:r>
          </a:p>
          <a:p>
            <a:r>
              <a:rPr lang="ru-RU" dirty="0"/>
              <a:t>- сравнить результаты собственного исследования с результатами  Центра гигиены и эпидемиологии в Самарской области.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051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Объект изучения:</a:t>
            </a:r>
            <a:r>
              <a:rPr lang="ru-RU" dirty="0"/>
              <a:t> источники воды нашего села.</a:t>
            </a:r>
          </a:p>
          <a:p>
            <a:r>
              <a:rPr lang="ru-RU" b="1" dirty="0"/>
              <a:t>Предмет изучения</a:t>
            </a:r>
            <a:r>
              <a:rPr lang="ru-RU" dirty="0"/>
              <a:t>: вода.</a:t>
            </a:r>
          </a:p>
          <a:p>
            <a:r>
              <a:rPr lang="ru-RU" b="1" dirty="0"/>
              <a:t>Методы и приемы исследования: </a:t>
            </a:r>
            <a:r>
              <a:rPr lang="ru-RU" dirty="0"/>
              <a:t>изучение научной литературы, проведение опытов, анализ и обобщение полученных данных.</a:t>
            </a:r>
          </a:p>
          <a:p>
            <a:r>
              <a:rPr lang="ru-RU" b="1" dirty="0"/>
              <a:t>Материалы: </a:t>
            </a:r>
            <a:r>
              <a:rPr lang="ru-RU" dirty="0"/>
              <a:t>научная литература, результаты опытов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20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Вода </a:t>
            </a:r>
            <a:r>
              <a:rPr lang="ru-RU" dirty="0"/>
              <a:t>оказывает огромное влияние на здоровье человека. Для того, чтобы хорошо себя чувствовать и жить долго,  человек должен употреблять только чистую воду. В настоящее время вопросы качества воды не утратили своей актуальности.</a:t>
            </a:r>
          </a:p>
          <a:p>
            <a:pPr marL="0" indent="0">
              <a:buNone/>
            </a:pPr>
            <a:r>
              <a:rPr lang="ru-RU" dirty="0"/>
              <a:t>Качественная питьевая вода – это вода,  не содержащая примесей, вредных для здоровья человека. Она должна быть без запаха, прозрачна и безопасна.</a:t>
            </a:r>
          </a:p>
          <a:p>
            <a:pPr marL="0" indent="0">
              <a:buNone/>
            </a:pPr>
            <a:r>
              <a:rPr lang="ru-RU" dirty="0"/>
              <a:t>А такую ли  воду пьём мы? В водопроводной воде иногда присутствуют примеси, которые мы порой даже видим: песок, ржавчина. Но особую опасность вызывают болезнетворные микроорганизмы, которых мы в воде не видим.  Ежедневно употребляя воду, они попадают в наш организм, накапливаются и медленно отравляют его. Всемирная организация здравоохранения предупреждает, что 80% заболеваний на планете вызваны потреблением некачественной питьевой воды. Проблема чистой воды стоит перед многими странами. </a:t>
            </a:r>
          </a:p>
          <a:p>
            <a:pPr marL="0" indent="0">
              <a:buNone/>
            </a:pPr>
            <a:r>
              <a:rPr lang="ru-RU" dirty="0"/>
              <a:t> А какая именно вода является качественной, полезной и пригодной для употребления?  Это мне нужно выяснить. Вот так и возникла идея  проведения моей исследовательской работы.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48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u="sng" dirty="0"/>
              <a:t>Выдвинутая гипотеза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</a:t>
            </a:r>
            <a:r>
              <a:rPr lang="ru-RU" dirty="0"/>
              <a:t>делаю предположение, что вода из - под крана и вода из колодца пригодны для питья. Значит, показатели воды, такие как цвет, прозрачность, запах, жёсткость, кислотно – щелочной баланс рН - должны соответствовать нормам ГОСТ.</a:t>
            </a:r>
          </a:p>
          <a:p>
            <a:pPr marL="0" indent="0">
              <a:buNone/>
            </a:pP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086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Вода – источник жизни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 «Нельзя сказать, что </a:t>
            </a:r>
            <a:r>
              <a:rPr lang="ru-RU" u="sng" dirty="0" smtClean="0">
                <a:hlinkClick r:id="rId2" tooltip="Подробнее о воде"/>
              </a:rPr>
              <a:t>вода</a:t>
            </a:r>
            <a:r>
              <a:rPr lang="ru-RU" u="sng" dirty="0" smtClean="0"/>
              <a:t> </a:t>
            </a:r>
            <a:r>
              <a:rPr lang="ru-RU" dirty="0" smtClean="0"/>
              <a:t>необходима </a:t>
            </a:r>
            <a:r>
              <a:rPr lang="ru-RU" dirty="0"/>
              <a:t>для жизни: она и есть жизнь»,- так сказал Сент-Экзюпери об </a:t>
            </a:r>
            <a:r>
              <a:rPr lang="ru-RU" dirty="0" smtClean="0"/>
              <a:t>этой </a:t>
            </a:r>
            <a:r>
              <a:rPr lang="ru-RU" dirty="0"/>
              <a:t>жидкости, которую мы употребляем, не особенно задумываясь. Нет на Земле вещества более важного для нас, чем обыкновенная вода. Вода - самый большой по объему потребления "продукт питания" в рационе человека.   Человек в сутки должен употреблять 1,5 -2 литра пресной воды. Наш организм на 70% состоит из воды.</a:t>
            </a:r>
          </a:p>
          <a:p>
            <a:pPr marL="0" indent="0">
              <a:buNone/>
            </a:pPr>
            <a:r>
              <a:rPr lang="ru-RU" dirty="0"/>
              <a:t>   Значение воды в жизни человека очень велико.  Достаточное поступление воды в организм является одним из основных условий    здорового образа жизни. Вода доставляет питательные вещества в каждую клетку, выводит токсины, шлаки и излишки солей, содействует понижению кровяного давления. Потребление  достаточного количества воды — это один из лучших способов предотвратить  образование камней в почках. Вода как бы «смазывает» суставы, а также регулирует температуру тела и   обеспечивает эластичность кожи. Вода необходима для нормального пищеварения. Участвуя в обмене веществ, эта уникальная жидкость позволяет уменьшить жировые накопления и снизить вес.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371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Свойства воды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             Поверхность Земли, занятая водой, в 2,5 раза больше поверхности суши. Чистой воды в природе нет, - она всегда содержит примеси. Получают чистую воду методом перегонки. Перегнанная вода называется дистиллированной. Состав воды (по массе): 12 частей водорода и 88  кислорода.</a:t>
            </a:r>
          </a:p>
          <a:p>
            <a:pPr marL="0" indent="0">
              <a:buNone/>
            </a:pPr>
            <a:r>
              <a:rPr lang="ru-RU" dirty="0"/>
              <a:t>Вкус воды зависит:</a:t>
            </a:r>
          </a:p>
          <a:p>
            <a:pPr marL="0" indent="0">
              <a:buNone/>
            </a:pPr>
            <a:r>
              <a:rPr lang="ru-RU" dirty="0"/>
              <a:t>- от минерального состава;</a:t>
            </a:r>
          </a:p>
          <a:p>
            <a:pPr marL="0" indent="0">
              <a:buNone/>
            </a:pPr>
            <a:r>
              <a:rPr lang="ru-RU" dirty="0"/>
              <a:t>- от наличия в ней органических веществ;</a:t>
            </a:r>
            <a:br>
              <a:rPr lang="ru-RU" dirty="0"/>
            </a:br>
            <a:r>
              <a:rPr lang="ru-RU" dirty="0"/>
              <a:t>- от температуры воды. </a:t>
            </a:r>
            <a:br>
              <a:rPr lang="ru-RU" dirty="0"/>
            </a:br>
            <a:r>
              <a:rPr lang="ru-RU" dirty="0"/>
              <a:t>Повышенное содержание сульфатов придает воде горьковатый привкус, хлоридов - соленый вкус, солей железа и марганца - чернильный, железистый привкус. Наибольший освежающий эффект вода имеет при температуре 7-11º C. При температуре воды выше 15 º C снижаются ее вкусовые свойства, и она плохо утоляет жажду. </a:t>
            </a:r>
            <a:br>
              <a:rPr lang="ru-RU" dirty="0"/>
            </a:br>
            <a:r>
              <a:rPr lang="ru-RU" dirty="0"/>
              <a:t>Питьевой считается вода, пригодная к употреблению внутрь, доставляемая для нужд населения и отвечающая регламентированным критериям качества.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275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Заболевания, возникающие при токсическом воздействии химических элементов, находящихся в питьевой воде.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Эпидемиологи установили прямую связь роста заболеваний  с ухудшением качества питьевой воды. Я узнала, что  с водой мы получаем до 25% суточной потребности химических веществ. Но оказывается, что длительное употребление воды с повышенным содержанием железа увеличивает риск инфаркта. Избыток марганца  поражает костную систему. Высокое содержание солей - риск появления желчно- и мочекаменной болезней. Хром, свинец, кадмий, накапливаясь в нашем организме,  способствуют развитию онкологических заболеваний и расстройству нервной системы.</a:t>
            </a:r>
          </a:p>
          <a:p>
            <a:pPr marL="0" indent="0">
              <a:buNone/>
            </a:pPr>
            <a:r>
              <a:rPr lang="ru-RU" dirty="0"/>
              <a:t>Избыток хлористого натрия влияет на повышенную реактивность сосудов и некоторые отклонения водно-солевого обмена. Под воздействием нитратов снижается артериальное давление. А жёсткость воды приводит к  сердечно-сосудистым заболеваниям. Если в воде есть соединения фосфора, то это вызывает  паралич дыхания и отказ печени.</a:t>
            </a:r>
          </a:p>
          <a:p>
            <a:pPr marL="0" indent="0">
              <a:buNone/>
            </a:pPr>
            <a:r>
              <a:rPr lang="ru-RU" dirty="0"/>
              <a:t>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55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Практическая часть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7033"/>
            <a:ext cx="10515600" cy="4979930"/>
          </a:xfrm>
        </p:spPr>
        <p:txBody>
          <a:bodyPr/>
          <a:lstStyle/>
          <a:p>
            <a:r>
              <a:rPr lang="ru-RU" b="1" u="sng" dirty="0"/>
              <a:t>Опыт №1</a:t>
            </a:r>
            <a:endParaRPr lang="ru-RU" dirty="0"/>
          </a:p>
          <a:p>
            <a:pPr marL="0" indent="0">
              <a:buNone/>
            </a:pPr>
            <a:r>
              <a:rPr lang="ru-RU" b="1" i="1" u="sng" dirty="0"/>
              <a:t>Определение прозрачности</a:t>
            </a:r>
            <a:endParaRPr lang="ru-RU" dirty="0"/>
          </a:p>
          <a:p>
            <a:pPr marL="0" indent="0">
              <a:buNone/>
            </a:pPr>
            <a:r>
              <a:rPr lang="ru-RU" sz="2000" dirty="0"/>
              <a:t>Этот показатель обусловлен мутностью воды. Мерой прозрачности служит то,  что  сквозь прозрачную воду  можно различить текст или рисунок на белом листе  бумаги. Я налила в одну баночку воду из крана, поступающую из скважины, а в другую – из колодца. Подставила лист бумаги с написанным текстом и сравнила. Оказалось, что вода из крана и из колодца прозрачная, текст хорошо </a:t>
            </a:r>
            <a:r>
              <a:rPr lang="ru-RU" sz="2000" dirty="0" smtClean="0"/>
              <a:t>читается. </a:t>
            </a:r>
            <a:r>
              <a:rPr lang="ru-RU" sz="2000" b="1" dirty="0" smtClean="0"/>
              <a:t>Вывод</a:t>
            </a:r>
            <a:r>
              <a:rPr lang="ru-RU" sz="2000" b="1" dirty="0"/>
              <a:t>:</a:t>
            </a:r>
            <a:r>
              <a:rPr lang="ru-RU" sz="2000" dirty="0"/>
              <a:t> Вода из крана  и из колодца прозрачная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pic>
        <p:nvPicPr>
          <p:cNvPr id="4" name="Рисунок 3" descr="E:\DCIM\202_0802\IMG_205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t="12289" r="6572" b="15422"/>
          <a:stretch/>
        </p:blipFill>
        <p:spPr bwMode="auto">
          <a:xfrm>
            <a:off x="1220585" y="3878972"/>
            <a:ext cx="3835891" cy="22251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E:\DCIM\202_0802\IMG_205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0" t="1" r="12993" b="30843"/>
          <a:stretch/>
        </p:blipFill>
        <p:spPr bwMode="auto">
          <a:xfrm>
            <a:off x="7248698" y="3951837"/>
            <a:ext cx="3895552" cy="22251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0225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1109</Words>
  <Application>Microsoft Office PowerPoint</Application>
  <PresentationFormat>Широкоэкранный</PresentationFormat>
  <Paragraphs>112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Исследовательская работа  «Вода – источник жизни»</vt:lpstr>
      <vt:lpstr>Презентация PowerPoint</vt:lpstr>
      <vt:lpstr>Презентация PowerPoint</vt:lpstr>
      <vt:lpstr>Актуальность: </vt:lpstr>
      <vt:lpstr> Выдвинутая гипотеза </vt:lpstr>
      <vt:lpstr>Вода – источник жизни  </vt:lpstr>
      <vt:lpstr>Свойства воды </vt:lpstr>
      <vt:lpstr>Заболевания, возникающие при токсическом воздействии химических элементов, находящихся в питьевой воде. </vt:lpstr>
      <vt:lpstr>Практическая часть </vt:lpstr>
      <vt:lpstr>Практическая часть </vt:lpstr>
      <vt:lpstr>Практическая часть </vt:lpstr>
      <vt:lpstr>Практическая часть </vt:lpstr>
      <vt:lpstr>Практическая часть </vt:lpstr>
      <vt:lpstr>  А вот такие результаты мне дали в  «Центре гигиены и эпидемиологии в Самарской области».   </vt:lpstr>
      <vt:lpstr>Заключение </vt:lpstr>
      <vt:lpstr>Список литературы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– источник жизни</dc:title>
  <dc:creator>10-ПК-учитель</dc:creator>
  <cp:lastModifiedBy>10-ПК-учитель</cp:lastModifiedBy>
  <cp:revision>8</cp:revision>
  <dcterms:created xsi:type="dcterms:W3CDTF">2016-02-10T07:49:22Z</dcterms:created>
  <dcterms:modified xsi:type="dcterms:W3CDTF">2016-02-10T10:36:00Z</dcterms:modified>
</cp:coreProperties>
</file>