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581B-0D4F-4FD8-A28D-D37CCFE8CDD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82D1-80F4-44A5-AB34-BCFFB92F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581B-0D4F-4FD8-A28D-D37CCFE8CDD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82D1-80F4-44A5-AB34-BCFFB92F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581B-0D4F-4FD8-A28D-D37CCFE8CDD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82D1-80F4-44A5-AB34-BCFFB92F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581B-0D4F-4FD8-A28D-D37CCFE8CDD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82D1-80F4-44A5-AB34-BCFFB92F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581B-0D4F-4FD8-A28D-D37CCFE8CDD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82D1-80F4-44A5-AB34-BCFFB92F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581B-0D4F-4FD8-A28D-D37CCFE8CDD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82D1-80F4-44A5-AB34-BCFFB92F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581B-0D4F-4FD8-A28D-D37CCFE8CDD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82D1-80F4-44A5-AB34-BCFFB92F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581B-0D4F-4FD8-A28D-D37CCFE8CDD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82D1-80F4-44A5-AB34-BCFFB92F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581B-0D4F-4FD8-A28D-D37CCFE8CDD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82D1-80F4-44A5-AB34-BCFFB92F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581B-0D4F-4FD8-A28D-D37CCFE8CDD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82D1-80F4-44A5-AB34-BCFFB92F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581B-0D4F-4FD8-A28D-D37CCFE8CDD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82D1-80F4-44A5-AB34-BCFFB92F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E581B-0D4F-4FD8-A28D-D37CCFE8CDDD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E82D1-80F4-44A5-AB34-BCFFB92F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3275856" y="2636912"/>
            <a:ext cx="5688632" cy="1656184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«Загадочный </a:t>
            </a:r>
            <a:r>
              <a:rPr lang="ru-RU" sz="3200" b="1" dirty="0">
                <a:solidFill>
                  <a:srgbClr val="FF0000"/>
                </a:solidFill>
              </a:rPr>
              <a:t>мир созвездий»</a:t>
            </a:r>
            <a:endParaRPr lang="ru-RU" sz="32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45163" y="5445125"/>
            <a:ext cx="3200400" cy="1152525"/>
          </a:xfrm>
        </p:spPr>
        <p:txBody>
          <a:bodyPr rtlCol="0">
            <a:normAutofit fontScale="47500" lnSpcReduction="20000"/>
          </a:bodyPr>
          <a:lstStyle/>
          <a:p>
            <a:pPr>
              <a:defRPr/>
            </a:pPr>
            <a:r>
              <a:rPr lang="ru-RU" sz="3600" b="1" dirty="0">
                <a:solidFill>
                  <a:srgbClr val="002060"/>
                </a:solidFill>
              </a:rPr>
              <a:t>Выполнила:  </a:t>
            </a:r>
            <a:r>
              <a:rPr lang="ru-RU" sz="3600" b="1" dirty="0" smtClean="0">
                <a:solidFill>
                  <a:srgbClr val="002060"/>
                </a:solidFill>
              </a:rPr>
              <a:t>ученица</a:t>
            </a:r>
            <a:endParaRPr lang="ru-RU" sz="3600" b="1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3600" b="1" dirty="0">
                <a:solidFill>
                  <a:srgbClr val="002060"/>
                </a:solidFill>
              </a:rPr>
              <a:t>Мадышева Диана</a:t>
            </a:r>
          </a:p>
          <a:p>
            <a:pPr>
              <a:defRPr/>
            </a:pPr>
            <a:r>
              <a:rPr lang="ru-RU" sz="3600" b="1" dirty="0">
                <a:solidFill>
                  <a:srgbClr val="002060"/>
                </a:solidFill>
              </a:rPr>
              <a:t>Руководитель: </a:t>
            </a:r>
            <a:r>
              <a:rPr lang="ru-RU" sz="3600" b="1" dirty="0" smtClean="0">
                <a:solidFill>
                  <a:srgbClr val="002060"/>
                </a:solidFill>
              </a:rPr>
              <a:t>Султанова А.М</a:t>
            </a:r>
            <a:r>
              <a:rPr lang="ru-RU" sz="3600" b="1" dirty="0">
                <a:solidFill>
                  <a:srgbClr val="002060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b="1" i="1" dirty="0" smtClean="0">
                <a:solidFill>
                  <a:srgbClr val="000066"/>
                </a:solidFill>
                <a:latin typeface="Constantia" pitchFamily="18" charset="0"/>
              </a:rPr>
              <a:t> </a:t>
            </a:r>
            <a:endParaRPr lang="ru-RU" sz="3400" b="1" dirty="0" smtClean="0">
              <a:solidFill>
                <a:srgbClr val="000066"/>
              </a:solidFill>
              <a:latin typeface="Monotype Corsiva" pitchFamily="66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71802" y="2428868"/>
            <a:ext cx="59055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 smtClean="0">
                <a:solidFill>
                  <a:srgbClr val="002060"/>
                </a:solidFill>
                <a:latin typeface="Calibri"/>
                <a:cs typeface="+mn-cs"/>
              </a:rPr>
              <a:t>МБОУ«Лицей №</a:t>
            </a:r>
            <a:r>
              <a:rPr lang="ru-RU" sz="1600" b="1" kern="0" dirty="0">
                <a:solidFill>
                  <a:srgbClr val="002060"/>
                </a:solidFill>
                <a:latin typeface="Calibri"/>
                <a:cs typeface="+mn-cs"/>
              </a:rPr>
              <a:t>35 </a:t>
            </a:r>
            <a:r>
              <a:rPr lang="ru-RU" sz="1600" b="1" kern="0" dirty="0" smtClean="0">
                <a:solidFill>
                  <a:srgbClr val="002060"/>
                </a:solidFill>
                <a:latin typeface="Calibri"/>
                <a:cs typeface="+mn-cs"/>
              </a:rPr>
              <a:t>– образовательный центр «Галактика»</a:t>
            </a:r>
            <a:endParaRPr lang="ru-RU" sz="1600" b="1" kern="0" dirty="0">
              <a:solidFill>
                <a:srgbClr val="002060"/>
              </a:solidFill>
              <a:latin typeface="Calibri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rgbClr val="002060"/>
                </a:solidFill>
                <a:latin typeface="Calibri"/>
                <a:cs typeface="+mn-cs"/>
              </a:rPr>
              <a:t>ПРИВОЛЖСКОГО РАЙОНА ГОРОДА КАЗАНИ</a:t>
            </a:r>
            <a:endParaRPr lang="ru-RU" sz="1600" kern="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08175" y="1484313"/>
            <a:ext cx="6850063" cy="417671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500" b="1" i="1" dirty="0">
                <a:solidFill>
                  <a:srgbClr val="000066"/>
                </a:solidFill>
                <a:latin typeface="Constantia" pitchFamily="18" charset="0"/>
                <a:ea typeface="+mj-ea"/>
                <a:cs typeface="+mj-cs"/>
              </a:rPr>
              <a:t> </a:t>
            </a:r>
            <a:endParaRPr lang="ru-RU" sz="2800" dirty="0">
              <a:solidFill>
                <a:srgbClr val="00006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7638" y="0"/>
            <a:ext cx="9291638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79512" y="188640"/>
            <a:ext cx="8434710" cy="6411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08175" y="1484313"/>
            <a:ext cx="6850063" cy="417671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500" b="1" i="1" dirty="0">
                <a:solidFill>
                  <a:srgbClr val="000066"/>
                </a:solidFill>
                <a:latin typeface="Constantia" pitchFamily="18" charset="0"/>
                <a:ea typeface="+mj-ea"/>
                <a:cs typeface="+mj-cs"/>
              </a:rPr>
              <a:t> </a:t>
            </a:r>
            <a:endParaRPr lang="ru-RU" sz="2800" dirty="0">
              <a:solidFill>
                <a:srgbClr val="00006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7638" y="0"/>
            <a:ext cx="9291638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41781" y="273008"/>
            <a:ext cx="6408712" cy="53405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900113" y="5635625"/>
            <a:ext cx="80645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</a:rPr>
              <a:t>Мать и сын: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Каллисто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 – созвездие 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Большой медведицы</a:t>
            </a:r>
          </a:p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</a:rPr>
              <a:t>                       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Аркад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 – созвездие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Волопаса </a:t>
            </a:r>
          </a:p>
          <a:p>
            <a:pPr>
              <a:defRPr/>
            </a:pPr>
            <a:endParaRPr lang="ru-RU" sz="2400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08175" y="1484313"/>
            <a:ext cx="6850063" cy="417671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500" b="1" i="1" dirty="0">
                <a:solidFill>
                  <a:srgbClr val="000066"/>
                </a:solidFill>
                <a:latin typeface="Constantia" pitchFamily="18" charset="0"/>
                <a:ea typeface="+mj-ea"/>
                <a:cs typeface="+mj-cs"/>
              </a:rPr>
              <a:t> </a:t>
            </a:r>
            <a:endParaRPr lang="ru-RU" sz="2800" dirty="0">
              <a:solidFill>
                <a:srgbClr val="00006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7638" y="0"/>
            <a:ext cx="9291638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45148" y="260648"/>
            <a:ext cx="5587821" cy="6192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799138" y="2133600"/>
            <a:ext cx="3349625" cy="1384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800" b="1" dirty="0">
                <a:solidFill>
                  <a:srgbClr val="FF0000"/>
                </a:solidFill>
                <a:latin typeface="+mn-lt"/>
              </a:rPr>
              <a:t>Малая медведица –</a:t>
            </a:r>
          </a:p>
          <a:p>
            <a:pPr>
              <a:lnSpc>
                <a:spcPct val="150000"/>
              </a:lnSpc>
              <a:defRPr/>
            </a:pPr>
            <a:r>
              <a:rPr lang="ru-RU" sz="28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+mn-lt"/>
              </a:rPr>
              <a:t>собака</a:t>
            </a:r>
            <a:r>
              <a:rPr lang="ru-RU" sz="2800" b="1" dirty="0">
                <a:solidFill>
                  <a:srgbClr val="FF0000"/>
                </a:solidFill>
                <a:latin typeface="+mn-lt"/>
              </a:rPr>
              <a:t> Каллисто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08175" y="1484313"/>
            <a:ext cx="6850063" cy="417671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500" b="1" i="1" dirty="0">
                <a:solidFill>
                  <a:srgbClr val="000066"/>
                </a:solidFill>
                <a:latin typeface="Constantia" pitchFamily="18" charset="0"/>
                <a:ea typeface="+mj-ea"/>
                <a:cs typeface="+mj-cs"/>
              </a:rPr>
              <a:t> </a:t>
            </a:r>
            <a:endParaRPr lang="ru-RU" sz="2800" dirty="0">
              <a:solidFill>
                <a:srgbClr val="00006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7638" y="0"/>
            <a:ext cx="9291638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436938" y="2420938"/>
            <a:ext cx="3605212" cy="2308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4800" b="1" dirty="0">
                <a:solidFill>
                  <a:srgbClr val="FF0000"/>
                </a:solidFill>
                <a:latin typeface="+mn-lt"/>
              </a:rPr>
              <a:t>Спасибо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4800" b="1" dirty="0">
                <a:solidFill>
                  <a:srgbClr val="FF0000"/>
                </a:solidFill>
                <a:latin typeface="+mn-lt"/>
              </a:rPr>
              <a:t>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/>
          </a:blip>
          <a:srcRect l="1" r="1381" b="6198"/>
          <a:stretch/>
        </p:blipFill>
        <p:spPr>
          <a:xfrm>
            <a:off x="251520" y="154093"/>
            <a:ext cx="8454069" cy="5244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246313" y="5799138"/>
            <a:ext cx="4868862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+mn-lt"/>
              </a:rPr>
              <a:t>Мы  с мамой наблюдаем за небом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08175" y="1484313"/>
            <a:ext cx="6850063" cy="417671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500" b="1" i="1" dirty="0">
                <a:solidFill>
                  <a:srgbClr val="000066"/>
                </a:solidFill>
                <a:latin typeface="Constantia" pitchFamily="18" charset="0"/>
                <a:ea typeface="+mj-ea"/>
                <a:cs typeface="+mj-cs"/>
              </a:rPr>
              <a:t> </a:t>
            </a:r>
            <a:endParaRPr lang="ru-RU" sz="2800" dirty="0">
              <a:solidFill>
                <a:srgbClr val="00006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7638" y="0"/>
            <a:ext cx="9291638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2992" y="260648"/>
            <a:ext cx="2915816" cy="3813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3103836" y="1124744"/>
            <a:ext cx="5654402" cy="40837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476375" y="5445125"/>
            <a:ext cx="7056438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+mn-lt"/>
              </a:rPr>
              <a:t>Книги, прочитанные мамой -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+mn-lt"/>
              </a:rPr>
              <a:t>источник моих первых знаний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08175" y="1484313"/>
            <a:ext cx="6850063" cy="417671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500" b="1" i="1" dirty="0">
                <a:solidFill>
                  <a:srgbClr val="000066"/>
                </a:solidFill>
                <a:latin typeface="Constantia" pitchFamily="18" charset="0"/>
                <a:ea typeface="+mj-ea"/>
                <a:cs typeface="+mj-cs"/>
              </a:rPr>
              <a:t> </a:t>
            </a:r>
            <a:endParaRPr lang="ru-RU" sz="2800" dirty="0">
              <a:solidFill>
                <a:srgbClr val="00006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7638" y="0"/>
            <a:ext cx="9291638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-1" y="188640"/>
            <a:ext cx="5910416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689600" y="1989138"/>
            <a:ext cx="3095625" cy="2678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latin typeface="+mn-lt"/>
              </a:rPr>
              <a:t>Созвездия  </a:t>
            </a:r>
            <a:r>
              <a:rPr lang="ru-RU" sz="2800" b="1" dirty="0">
                <a:solidFill>
                  <a:srgbClr val="002060"/>
                </a:solidFill>
                <a:latin typeface="+mn-lt"/>
              </a:rPr>
              <a:t> - это «группа звезд», 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+mn-lt"/>
              </a:rPr>
              <a:t>участки,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+mn-lt"/>
              </a:rPr>
              <a:t> на которые 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+mn-lt"/>
              </a:rPr>
              <a:t>разделена небесная сфера.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08175" y="1484313"/>
            <a:ext cx="6850063" cy="417671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500" b="1" i="1" dirty="0">
                <a:solidFill>
                  <a:srgbClr val="000066"/>
                </a:solidFill>
                <a:latin typeface="Constantia" pitchFamily="18" charset="0"/>
                <a:ea typeface="+mj-ea"/>
                <a:cs typeface="+mj-cs"/>
              </a:rPr>
              <a:t> </a:t>
            </a:r>
            <a:endParaRPr lang="ru-RU" sz="2800" dirty="0">
              <a:solidFill>
                <a:srgbClr val="00006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7638" y="0"/>
            <a:ext cx="9291638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411413" y="1700213"/>
            <a:ext cx="6173787" cy="588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</a:rPr>
              <a:t>На небе существует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88 созвездий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11413" y="3213100"/>
            <a:ext cx="6173787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400" b="1" dirty="0">
              <a:solidFill>
                <a:srgbClr val="FF0000"/>
              </a:solidFill>
              <a:latin typeface="+mn-lt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  <a:latin typeface="+mn-lt"/>
              </a:rPr>
              <a:t>Название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 древних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48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 классических созвездий  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получили</a:t>
            </a:r>
            <a:r>
              <a:rPr lang="ru-RU" sz="2400" b="1" dirty="0">
                <a:solidFill>
                  <a:srgbClr val="002060"/>
                </a:solidFill>
                <a:latin typeface="+mn-lt"/>
              </a:rPr>
              <a:t> свои современные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имена из Древней Греции.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08175" y="1484313"/>
            <a:ext cx="6850063" cy="417671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500" b="1" i="1" dirty="0">
                <a:solidFill>
                  <a:srgbClr val="000066"/>
                </a:solidFill>
                <a:latin typeface="Constantia" pitchFamily="18" charset="0"/>
                <a:ea typeface="+mj-ea"/>
                <a:cs typeface="+mj-cs"/>
              </a:rPr>
              <a:t> </a:t>
            </a:r>
            <a:endParaRPr lang="ru-RU" sz="2800" dirty="0">
              <a:solidFill>
                <a:srgbClr val="00006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7638" y="0"/>
            <a:ext cx="9291638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/>
          </a:blip>
          <a:srcRect r="14638" b="27768"/>
          <a:stretch/>
        </p:blipFill>
        <p:spPr>
          <a:xfrm>
            <a:off x="9045" y="188640"/>
            <a:ext cx="4797136" cy="30410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андромеда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4827685" y="2452053"/>
            <a:ext cx="4105537" cy="4085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1066800" y="5570538"/>
            <a:ext cx="3730625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latin typeface="+mn-lt"/>
              </a:rPr>
              <a:t>Созвездие Андромеда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08175" y="1484313"/>
            <a:ext cx="6850063" cy="417671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500" b="1" i="1" dirty="0">
                <a:solidFill>
                  <a:srgbClr val="000066"/>
                </a:solidFill>
                <a:latin typeface="Constantia" pitchFamily="18" charset="0"/>
                <a:ea typeface="+mj-ea"/>
                <a:cs typeface="+mj-cs"/>
              </a:rPr>
              <a:t> </a:t>
            </a:r>
            <a:endParaRPr lang="ru-RU" sz="2800" dirty="0">
              <a:solidFill>
                <a:srgbClr val="00006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7638" y="0"/>
            <a:ext cx="9291638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kozerog1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4985019" y="2204864"/>
            <a:ext cx="3750849" cy="38718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0" y="235745"/>
            <a:ext cx="4731500" cy="3706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381125" y="5149850"/>
            <a:ext cx="33162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latin typeface="+mn-lt"/>
              </a:rPr>
              <a:t>Созвездие Козерога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08175" y="1484313"/>
            <a:ext cx="6850063" cy="417671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500" b="1" i="1" dirty="0">
                <a:solidFill>
                  <a:srgbClr val="000066"/>
                </a:solidFill>
                <a:latin typeface="Constantia" pitchFamily="18" charset="0"/>
                <a:ea typeface="+mj-ea"/>
                <a:cs typeface="+mj-cs"/>
              </a:rPr>
              <a:t> </a:t>
            </a:r>
            <a:endParaRPr lang="ru-RU" sz="2800" dirty="0">
              <a:solidFill>
                <a:srgbClr val="00006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7638" y="0"/>
            <a:ext cx="9291638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6763" y="260648"/>
            <a:ext cx="5280586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orion2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5255734" y="2852936"/>
            <a:ext cx="3680918" cy="3678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1571625" y="5464175"/>
            <a:ext cx="29273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latin typeface="+mn-lt"/>
              </a:rPr>
              <a:t>Созвездие Орион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08175" y="1484313"/>
            <a:ext cx="6850063" cy="417671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500" b="1" i="1" dirty="0">
                <a:solidFill>
                  <a:srgbClr val="000066"/>
                </a:solidFill>
                <a:latin typeface="Constantia" pitchFamily="18" charset="0"/>
                <a:ea typeface="+mj-ea"/>
                <a:cs typeface="+mj-cs"/>
              </a:rPr>
              <a:t> </a:t>
            </a:r>
            <a:endParaRPr lang="ru-RU" sz="2800" dirty="0">
              <a:solidFill>
                <a:srgbClr val="00006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7638" y="0"/>
            <a:ext cx="9291638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79512" y="260648"/>
            <a:ext cx="7028649" cy="50518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286000" y="5805488"/>
            <a:ext cx="6102350" cy="800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latin typeface="+mn-lt"/>
              </a:rPr>
              <a:t>Созвездие Большая Медведица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117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«Загадочный мир созвездий»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«Загадочный мир созвездий»</dc:title>
  <dc:creator>Admin</dc:creator>
  <cp:lastModifiedBy>Admin</cp:lastModifiedBy>
  <cp:revision>2</cp:revision>
  <dcterms:created xsi:type="dcterms:W3CDTF">2017-09-13T15:24:36Z</dcterms:created>
  <dcterms:modified xsi:type="dcterms:W3CDTF">2017-09-13T15:31:01Z</dcterms:modified>
</cp:coreProperties>
</file>