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61" r:id="rId14"/>
    <p:sldId id="290" r:id="rId15"/>
    <p:sldId id="291" r:id="rId16"/>
    <p:sldId id="292" r:id="rId17"/>
    <p:sldId id="294" r:id="rId18"/>
    <p:sldId id="262" r:id="rId19"/>
    <p:sldId id="263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8" r:id="rId30"/>
    <p:sldId id="289" r:id="rId31"/>
    <p:sldId id="280" r:id="rId32"/>
    <p:sldId id="281" r:id="rId33"/>
    <p:sldId id="282" r:id="rId34"/>
    <p:sldId id="283" r:id="rId35"/>
    <p:sldId id="286" r:id="rId36"/>
    <p:sldId id="284" r:id="rId37"/>
    <p:sldId id="285" r:id="rId38"/>
    <p:sldId id="287" r:id="rId3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3B193-E753-497F-BBB0-8603A2BBE3B2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5A7BB-D4A7-46F3-A724-E33BE2604C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904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3B193-E753-497F-BBB0-8603A2BBE3B2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5A7BB-D4A7-46F3-A724-E33BE2604C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035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3B193-E753-497F-BBB0-8603A2BBE3B2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5A7BB-D4A7-46F3-A724-E33BE2604C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712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3B193-E753-497F-BBB0-8603A2BBE3B2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5A7BB-D4A7-46F3-A724-E33BE2604C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566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3B193-E753-497F-BBB0-8603A2BBE3B2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5A7BB-D4A7-46F3-A724-E33BE2604C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232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3B193-E753-497F-BBB0-8603A2BBE3B2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5A7BB-D4A7-46F3-A724-E33BE2604C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565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3B193-E753-497F-BBB0-8603A2BBE3B2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5A7BB-D4A7-46F3-A724-E33BE2604C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330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3B193-E753-497F-BBB0-8603A2BBE3B2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5A7BB-D4A7-46F3-A724-E33BE2604C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78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3B193-E753-497F-BBB0-8603A2BBE3B2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5A7BB-D4A7-46F3-A724-E33BE2604C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159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3B193-E753-497F-BBB0-8603A2BBE3B2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5A7BB-D4A7-46F3-A724-E33BE2604C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453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3B193-E753-497F-BBB0-8603A2BBE3B2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5A7BB-D4A7-46F3-A724-E33BE2604C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858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43B193-E753-497F-BBB0-8603A2BBE3B2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5A7BB-D4A7-46F3-A724-E33BE2604C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48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7" Type="http://schemas.openxmlformats.org/officeDocument/2006/relationships/image" Target="../media/image6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7" Type="http://schemas.openxmlformats.org/officeDocument/2006/relationships/image" Target="../media/image6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jpeg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485358" cy="818855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93076" y="1030288"/>
            <a:ext cx="809530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Monotype Corsiva" panose="03010101010201010101" pitchFamily="66" charset="0"/>
                <a:ea typeface="FangSong" panose="02010609060101010101" pitchFamily="49" charset="-122"/>
              </a:rPr>
              <a:t>                     Проект</a:t>
            </a:r>
          </a:p>
          <a:p>
            <a:r>
              <a:rPr lang="ru-RU" sz="4400" dirty="0" smtClean="0">
                <a:latin typeface="Monotype Corsiva" panose="03010101010201010101" pitchFamily="66" charset="0"/>
                <a:ea typeface="FangSong" panose="02010609060101010101" pitchFamily="49" charset="-122"/>
              </a:rPr>
              <a:t>«Защитим наш город от мусора»</a:t>
            </a:r>
            <a:endParaRPr lang="ru-RU" sz="4400" dirty="0">
              <a:latin typeface="Monotype Corsiva" panose="03010101010201010101" pitchFamily="66" charset="0"/>
              <a:ea typeface="FangSong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07725" y="4380379"/>
            <a:ext cx="66661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Monotype Corsiva" panose="03010101010201010101" pitchFamily="66" charset="0"/>
              </a:rPr>
              <a:t>                 Воспитателя</a:t>
            </a:r>
          </a:p>
          <a:p>
            <a:r>
              <a:rPr lang="ru-RU" sz="2400" dirty="0" smtClean="0">
                <a:latin typeface="Monotype Corsiva" panose="03010101010201010101" pitchFamily="66" charset="0"/>
              </a:rPr>
              <a:t>МКДОУ «Детский сад «Улыбка»</a:t>
            </a:r>
          </a:p>
          <a:p>
            <a:r>
              <a:rPr lang="ru-RU" sz="2400" dirty="0" smtClean="0">
                <a:latin typeface="Monotype Corsiva" panose="03010101010201010101" pitchFamily="66" charset="0"/>
              </a:rPr>
              <a:t>Г. Щигры Курской области</a:t>
            </a:r>
          </a:p>
          <a:p>
            <a:r>
              <a:rPr lang="ru-RU" sz="2400" dirty="0">
                <a:latin typeface="Monotype Corsiva" panose="03010101010201010101" pitchFamily="66" charset="0"/>
              </a:rPr>
              <a:t> </a:t>
            </a:r>
            <a:r>
              <a:rPr lang="ru-RU" sz="2400" dirty="0" smtClean="0">
                <a:latin typeface="Monotype Corsiva" panose="03010101010201010101" pitchFamily="66" charset="0"/>
              </a:rPr>
              <a:t>                  </a:t>
            </a:r>
            <a:r>
              <a:rPr lang="ru-RU" sz="2400" dirty="0" err="1" smtClean="0">
                <a:latin typeface="Monotype Corsiva" panose="03010101010201010101" pitchFamily="66" charset="0"/>
              </a:rPr>
              <a:t>Рачек</a:t>
            </a:r>
            <a:r>
              <a:rPr lang="ru-RU" sz="2400" dirty="0" smtClean="0">
                <a:latin typeface="Monotype Corsiva" panose="03010101010201010101" pitchFamily="66" charset="0"/>
              </a:rPr>
              <a:t> С.А.</a:t>
            </a:r>
          </a:p>
          <a:p>
            <a:r>
              <a:rPr lang="ru-RU" sz="2400" dirty="0">
                <a:latin typeface="Monotype Corsiva" panose="03010101010201010101" pitchFamily="66" charset="0"/>
              </a:rPr>
              <a:t> </a:t>
            </a:r>
            <a:r>
              <a:rPr lang="ru-RU" sz="2400" dirty="0" smtClean="0">
                <a:latin typeface="Monotype Corsiva" panose="03010101010201010101" pitchFamily="66" charset="0"/>
              </a:rPr>
              <a:t>                     2017 Г.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70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3773" y="-184245"/>
            <a:ext cx="12192000" cy="7042245"/>
          </a:xfrm>
        </p:spPr>
      </p:pic>
      <p:sp>
        <p:nvSpPr>
          <p:cNvPr id="3" name="TextBox 2"/>
          <p:cNvSpPr txBox="1"/>
          <p:nvPr/>
        </p:nvSpPr>
        <p:spPr>
          <a:xfrm>
            <a:off x="1924334" y="317772"/>
            <a:ext cx="881645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latin typeface="Monotype Corsiva" panose="03010101010201010101" pitchFamily="66" charset="0"/>
              </a:rPr>
              <a:t>НОД (социально- коммуникативное развитие</a:t>
            </a:r>
            <a:r>
              <a:rPr lang="ru-RU" sz="2400" dirty="0" smtClean="0">
                <a:latin typeface="Monotype Corsiva" panose="03010101010201010101" pitchFamily="66" charset="0"/>
              </a:rPr>
              <a:t>): чтение художественной литературы «Н. Сладков «</a:t>
            </a:r>
            <a:r>
              <a:rPr lang="ru-RU" sz="2400" dirty="0" err="1" smtClean="0">
                <a:latin typeface="Monotype Corsiva" panose="03010101010201010101" pitchFamily="66" charset="0"/>
              </a:rPr>
              <a:t>Жалейкин</a:t>
            </a:r>
            <a:r>
              <a:rPr lang="ru-RU" sz="2400" dirty="0" smtClean="0">
                <a:latin typeface="Monotype Corsiva" panose="03010101010201010101" pitchFamily="66" charset="0"/>
              </a:rPr>
              <a:t> и лягушка», </a:t>
            </a:r>
          </a:p>
          <a:p>
            <a:r>
              <a:rPr lang="ru-RU" sz="2400" dirty="0" smtClean="0">
                <a:latin typeface="Monotype Corsiva" panose="03010101010201010101" pitchFamily="66" charset="0"/>
              </a:rPr>
              <a:t>«</a:t>
            </a:r>
            <a:r>
              <a:rPr lang="ru-RU" sz="2400" dirty="0" err="1" smtClean="0">
                <a:latin typeface="Monotype Corsiva" panose="03010101010201010101" pitchFamily="66" charset="0"/>
              </a:rPr>
              <a:t>Жалейкин</a:t>
            </a:r>
            <a:r>
              <a:rPr lang="ru-RU" sz="2400" dirty="0" smtClean="0">
                <a:latin typeface="Monotype Corsiva" panose="03010101010201010101" pitchFamily="66" charset="0"/>
              </a:rPr>
              <a:t> и дятел»; Е. </a:t>
            </a:r>
            <a:r>
              <a:rPr lang="ru-RU" sz="2400" dirty="0" err="1" smtClean="0">
                <a:latin typeface="Monotype Corsiva" panose="03010101010201010101" pitchFamily="66" charset="0"/>
              </a:rPr>
              <a:t>Чарушин</a:t>
            </a:r>
            <a:r>
              <a:rPr lang="ru-RU" sz="2400" dirty="0" smtClean="0">
                <a:latin typeface="Monotype Corsiva" panose="03010101010201010101" pitchFamily="66" charset="0"/>
              </a:rPr>
              <a:t> «Утка с утятами»; А. Яшин</a:t>
            </a:r>
          </a:p>
          <a:p>
            <a:r>
              <a:rPr lang="ru-RU" sz="2400" dirty="0" smtClean="0">
                <a:latin typeface="Monotype Corsiva" panose="03010101010201010101" pitchFamily="66" charset="0"/>
              </a:rPr>
              <a:t> «Покормите птиц»;  Г. </a:t>
            </a:r>
            <a:r>
              <a:rPr lang="ru-RU" sz="2400" dirty="0" err="1" smtClean="0">
                <a:latin typeface="Monotype Corsiva" panose="03010101010201010101" pitchFamily="66" charset="0"/>
              </a:rPr>
              <a:t>Скребицкий</a:t>
            </a:r>
            <a:r>
              <a:rPr lang="ru-RU" sz="2400" dirty="0" smtClean="0">
                <a:latin typeface="Monotype Corsiva" panose="03010101010201010101" pitchFamily="66" charset="0"/>
              </a:rPr>
              <a:t> «Четыре художника»;</a:t>
            </a:r>
          </a:p>
          <a:p>
            <a:r>
              <a:rPr lang="ru-RU" sz="2400" dirty="0" smtClean="0">
                <a:latin typeface="Monotype Corsiva" panose="03010101010201010101" pitchFamily="66" charset="0"/>
              </a:rPr>
              <a:t> Б. </a:t>
            </a:r>
            <a:r>
              <a:rPr lang="ru-RU" sz="2400" dirty="0" err="1" smtClean="0">
                <a:latin typeface="Monotype Corsiva" panose="03010101010201010101" pitchFamily="66" charset="0"/>
              </a:rPr>
              <a:t>Заходер</a:t>
            </a:r>
            <a:r>
              <a:rPr lang="ru-RU" sz="2400" dirty="0" smtClean="0">
                <a:latin typeface="Monotype Corsiva" panose="03010101010201010101" pitchFamily="66" charset="0"/>
              </a:rPr>
              <a:t> «Про всех на свете».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24334" y="2574536"/>
            <a:ext cx="8366078" cy="2308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latin typeface="Monotype Corsiva" panose="03010101010201010101" pitchFamily="66" charset="0"/>
              </a:rPr>
              <a:t>НОД (художественно- эстетическое развитие</a:t>
            </a:r>
            <a:r>
              <a:rPr lang="ru-RU" sz="2400" dirty="0" smtClean="0">
                <a:latin typeface="Monotype Corsiva" panose="03010101010201010101" pitchFamily="66" charset="0"/>
              </a:rPr>
              <a:t>): рисование: «Что такое мусор», </a:t>
            </a:r>
          </a:p>
          <a:p>
            <a:r>
              <a:rPr lang="ru-RU" sz="2400" dirty="0" smtClean="0">
                <a:latin typeface="Monotype Corsiva" panose="03010101010201010101" pitchFamily="66" charset="0"/>
              </a:rPr>
              <a:t>«Город моей мечты»; лепка: «Ветка вербы»; ручной труд «Вторая жизнь отходам»; творческая мастерская «Ловкие пальчики»: «Пушистый козлик», «Тополиный пух» (изделие из медицинской ваты), «Троллейбусные провода» (из ниток).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88108" y="5015967"/>
            <a:ext cx="5076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latin typeface="Monotype Corsiva" panose="03010101010201010101" pitchFamily="66" charset="0"/>
              </a:rPr>
              <a:t>Дыхательная гимнастика</a:t>
            </a:r>
            <a:endParaRPr lang="ru-RU" sz="2400" b="1" u="sng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68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7042245"/>
          </a:xfrm>
        </p:spPr>
      </p:pic>
      <p:sp>
        <p:nvSpPr>
          <p:cNvPr id="3" name="TextBox 2"/>
          <p:cNvSpPr txBox="1"/>
          <p:nvPr/>
        </p:nvSpPr>
        <p:spPr>
          <a:xfrm>
            <a:off x="2552131" y="365126"/>
            <a:ext cx="674199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anose="03010101010201010101" pitchFamily="66" charset="0"/>
              </a:rPr>
              <a:t>Дети.</a:t>
            </a:r>
          </a:p>
          <a:p>
            <a:r>
              <a:rPr lang="ru-RU" sz="2400" dirty="0" smtClean="0">
                <a:latin typeface="Monotype Corsiva" panose="03010101010201010101" pitchFamily="66" charset="0"/>
              </a:rPr>
              <a:t>Разучивание игр, стихотворений, поиск с родителями новых знаний о утилизации мусора.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52131" y="1750121"/>
            <a:ext cx="640079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anose="03010101010201010101" pitchFamily="66" charset="0"/>
              </a:rPr>
              <a:t>Родители.</a:t>
            </a:r>
          </a:p>
          <a:p>
            <a:r>
              <a:rPr lang="ru-RU" sz="2400" dirty="0" smtClean="0">
                <a:latin typeface="Monotype Corsiva" panose="03010101010201010101" pitchFamily="66" charset="0"/>
              </a:rPr>
              <a:t>Поиск информации о утилизации мусора совместно с детьми. Участие в создании работ на тему: «Из чего же сделаны наши игрушки», «Необычные костюмы».</a:t>
            </a:r>
          </a:p>
          <a:p>
            <a:r>
              <a:rPr lang="ru-RU" sz="2400" dirty="0" smtClean="0">
                <a:latin typeface="Monotype Corsiva" panose="03010101010201010101" pitchFamily="66" charset="0"/>
              </a:rPr>
              <a:t>Участие в экологическом празднике.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10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7042245"/>
          </a:xfrm>
        </p:spPr>
      </p:pic>
      <p:sp>
        <p:nvSpPr>
          <p:cNvPr id="3" name="TextBox 2"/>
          <p:cNvSpPr txBox="1"/>
          <p:nvPr/>
        </p:nvSpPr>
        <p:spPr>
          <a:xfrm>
            <a:off x="1719618" y="614150"/>
            <a:ext cx="7956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         </a:t>
            </a:r>
            <a:r>
              <a:rPr lang="ru-RU" sz="3600" dirty="0" smtClean="0">
                <a:latin typeface="Monotype Corsiva" panose="03010101010201010101" pitchFamily="66" charset="0"/>
              </a:rPr>
              <a:t>3. Заключительный.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88107" y="1509506"/>
            <a:ext cx="84263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Monotype Corsiva" panose="03010101010201010101" pitchFamily="66" charset="0"/>
              </a:rPr>
              <a:t>Презентация проекта «Спасём наш город от мусора».</a:t>
            </a:r>
          </a:p>
          <a:p>
            <a:r>
              <a:rPr lang="ru-RU" sz="2400" dirty="0" smtClean="0">
                <a:latin typeface="Monotype Corsiva" panose="03010101010201010101" pitchFamily="66" charset="0"/>
              </a:rPr>
              <a:t>Проведение экологического праздника «Враг моего города- мусор».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93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7226489"/>
          </a:xfrm>
        </p:spPr>
      </p:pic>
      <p:sp>
        <p:nvSpPr>
          <p:cNvPr id="3" name="TextBox 2"/>
          <p:cNvSpPr txBox="1"/>
          <p:nvPr/>
        </p:nvSpPr>
        <p:spPr>
          <a:xfrm>
            <a:off x="2511188" y="600501"/>
            <a:ext cx="78065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anose="03010101010201010101" pitchFamily="66" charset="0"/>
              </a:rPr>
              <a:t>Непосредственная образовательная </a:t>
            </a:r>
          </a:p>
          <a:p>
            <a:r>
              <a:rPr lang="ru-RU" sz="3600" dirty="0" smtClean="0">
                <a:latin typeface="Monotype Corsiva" panose="03010101010201010101" pitchFamily="66" charset="0"/>
              </a:rPr>
              <a:t>                       деятельность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2047" y="2085607"/>
            <a:ext cx="3503956" cy="26279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9934" y="2055813"/>
            <a:ext cx="3543681" cy="265776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35300" y="4877660"/>
            <a:ext cx="272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</a:t>
            </a:r>
            <a:r>
              <a:rPr lang="ru-RU" sz="2400" dirty="0" smtClean="0">
                <a:latin typeface="Monotype Corsiva" panose="03010101010201010101" pitchFamily="66" charset="0"/>
              </a:rPr>
              <a:t>Беседа (ФЦКМ)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49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9994" y="-11813"/>
            <a:ext cx="12318827" cy="7278185"/>
          </a:xfrm>
        </p:spPr>
      </p:pic>
      <p:sp>
        <p:nvSpPr>
          <p:cNvPr id="3" name="TextBox 2"/>
          <p:cNvSpPr txBox="1"/>
          <p:nvPr/>
        </p:nvSpPr>
        <p:spPr>
          <a:xfrm>
            <a:off x="2579427" y="1677994"/>
            <a:ext cx="78065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anose="03010101010201010101" pitchFamily="66" charset="0"/>
              </a:rPr>
              <a:t> </a:t>
            </a:r>
          </a:p>
          <a:p>
            <a:r>
              <a:rPr lang="ru-RU" sz="3600" dirty="0" smtClean="0">
                <a:latin typeface="Monotype Corsiva" panose="03010101010201010101" pitchFamily="66" charset="0"/>
              </a:rPr>
              <a:t>                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9427" y="1463666"/>
            <a:ext cx="8134066" cy="4627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96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7226489"/>
          </a:xfrm>
        </p:spPr>
      </p:pic>
      <p:sp>
        <p:nvSpPr>
          <p:cNvPr id="3" name="TextBox 2"/>
          <p:cNvSpPr txBox="1"/>
          <p:nvPr/>
        </p:nvSpPr>
        <p:spPr>
          <a:xfrm>
            <a:off x="2511188" y="600501"/>
            <a:ext cx="78065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anose="03010101010201010101" pitchFamily="66" charset="0"/>
              </a:rPr>
              <a:t> </a:t>
            </a:r>
          </a:p>
          <a:p>
            <a:r>
              <a:rPr lang="ru-RU" sz="3600" dirty="0" smtClean="0">
                <a:latin typeface="Monotype Corsiva" panose="03010101010201010101" pitchFamily="66" charset="0"/>
              </a:rPr>
              <a:t>                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5654" y="1340181"/>
            <a:ext cx="8364940" cy="4546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44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394466" cy="7317985"/>
          </a:xfrm>
        </p:spPr>
      </p:pic>
      <p:sp>
        <p:nvSpPr>
          <p:cNvPr id="3" name="TextBox 2"/>
          <p:cNvSpPr txBox="1"/>
          <p:nvPr/>
        </p:nvSpPr>
        <p:spPr>
          <a:xfrm>
            <a:off x="2511188" y="600501"/>
            <a:ext cx="78065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anose="03010101010201010101" pitchFamily="66" charset="0"/>
              </a:rPr>
              <a:t> </a:t>
            </a:r>
          </a:p>
          <a:p>
            <a:r>
              <a:rPr lang="ru-RU" sz="3600" dirty="0" smtClean="0">
                <a:latin typeface="Monotype Corsiva" panose="03010101010201010101" pitchFamily="66" charset="0"/>
              </a:rPr>
              <a:t>                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7164" y="1390591"/>
            <a:ext cx="9703558" cy="438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33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394466" cy="7317985"/>
          </a:xfrm>
        </p:spPr>
      </p:pic>
      <p:sp>
        <p:nvSpPr>
          <p:cNvPr id="3" name="TextBox 2"/>
          <p:cNvSpPr txBox="1"/>
          <p:nvPr/>
        </p:nvSpPr>
        <p:spPr>
          <a:xfrm>
            <a:off x="2511188" y="600501"/>
            <a:ext cx="78065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anose="03010101010201010101" pitchFamily="66" charset="0"/>
              </a:rPr>
              <a:t> </a:t>
            </a:r>
          </a:p>
          <a:p>
            <a:r>
              <a:rPr lang="ru-RU" sz="3600" dirty="0" smtClean="0">
                <a:latin typeface="Monotype Corsiva" panose="03010101010201010101" pitchFamily="66" charset="0"/>
              </a:rPr>
              <a:t>                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1188" y="1464220"/>
            <a:ext cx="8842612" cy="4676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65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798"/>
            <a:ext cx="12753839" cy="7544724"/>
          </a:xfrm>
        </p:spPr>
      </p:pic>
      <p:sp>
        <p:nvSpPr>
          <p:cNvPr id="6" name="TextBox 5"/>
          <p:cNvSpPr txBox="1"/>
          <p:nvPr/>
        </p:nvSpPr>
        <p:spPr>
          <a:xfrm>
            <a:off x="5786651" y="3104444"/>
            <a:ext cx="2920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>
              <a:cs typeface="Angsana New" panose="02020603050405020304" pitchFamily="18" charset="-34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1406" y="4029306"/>
            <a:ext cx="2762992" cy="207224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4753" y="1571595"/>
            <a:ext cx="1673307" cy="222193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32313">
            <a:off x="2083735" y="1733505"/>
            <a:ext cx="1666449" cy="222193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57604">
            <a:off x="10321316" y="1639158"/>
            <a:ext cx="1725633" cy="230084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0574" y="1534823"/>
            <a:ext cx="1355222" cy="225870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24834" y="4123488"/>
            <a:ext cx="22300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Monotype Corsiva" panose="03010101010201010101" pitchFamily="66" charset="0"/>
              </a:rPr>
              <a:t>             Экологическая</a:t>
            </a:r>
          </a:p>
          <a:p>
            <a:r>
              <a:rPr lang="ru-RU" sz="2400" dirty="0" smtClean="0">
                <a:latin typeface="Monotype Corsiva" panose="03010101010201010101" pitchFamily="66" charset="0"/>
              </a:rPr>
              <a:t>             акция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890927" y="4603763"/>
            <a:ext cx="3166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Monotype Corsiva" panose="03010101010201010101" pitchFamily="66" charset="0"/>
              </a:rPr>
              <a:t>«Мой чистый двор»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67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48" y="0"/>
            <a:ext cx="12296633" cy="7274257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23214">
            <a:off x="1622933" y="1366322"/>
            <a:ext cx="2695248" cy="20214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94688">
            <a:off x="9218081" y="1214901"/>
            <a:ext cx="2756981" cy="206773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2677" y="1048234"/>
            <a:ext cx="2686876" cy="201515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4504" y="3848668"/>
            <a:ext cx="2775044" cy="208128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9321" y="3861115"/>
            <a:ext cx="2758447" cy="206883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899548" y="3746501"/>
            <a:ext cx="39497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Monotype Corsiva" panose="03010101010201010101" pitchFamily="66" charset="0"/>
              </a:rPr>
              <a:t>              Зелёный патруль</a:t>
            </a:r>
          </a:p>
          <a:p>
            <a:r>
              <a:rPr lang="ru-RU" sz="2400" dirty="0" smtClean="0">
                <a:latin typeface="Monotype Corsiva" panose="03010101010201010101" pitchFamily="66" charset="0"/>
              </a:rPr>
              <a:t>«Чистый участок детского</a:t>
            </a:r>
          </a:p>
          <a:p>
            <a:r>
              <a:rPr lang="ru-RU" sz="2400" dirty="0">
                <a:latin typeface="Monotype Corsiva" panose="03010101010201010101" pitchFamily="66" charset="0"/>
              </a:rPr>
              <a:t> </a:t>
            </a:r>
            <a:r>
              <a:rPr lang="ru-RU" sz="2400" dirty="0" smtClean="0">
                <a:latin typeface="Monotype Corsiva" panose="03010101010201010101" pitchFamily="66" charset="0"/>
              </a:rPr>
              <a:t>                  сада»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55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7356143"/>
          </a:xfrm>
        </p:spPr>
      </p:pic>
      <p:sp>
        <p:nvSpPr>
          <p:cNvPr id="5" name="TextBox 4"/>
          <p:cNvSpPr txBox="1"/>
          <p:nvPr/>
        </p:nvSpPr>
        <p:spPr>
          <a:xfrm>
            <a:off x="2238231" y="240799"/>
            <a:ext cx="88983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anose="03010101010201010101" pitchFamily="66" charset="0"/>
              </a:rPr>
              <a:t>Тип проекта : </a:t>
            </a:r>
            <a:r>
              <a:rPr lang="ru-RU" sz="2400" dirty="0" smtClean="0">
                <a:latin typeface="Monotype Corsiva" panose="03010101010201010101" pitchFamily="66" charset="0"/>
              </a:rPr>
              <a:t>творческий, информационный, познавательный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38233" y="931576"/>
            <a:ext cx="77928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Monotype Corsiva" panose="03010101010201010101" pitchFamily="66" charset="0"/>
              </a:rPr>
              <a:t>П</a:t>
            </a:r>
            <a:r>
              <a:rPr lang="ru-RU" sz="3200" dirty="0" smtClean="0">
                <a:latin typeface="Monotype Corsiva" panose="03010101010201010101" pitchFamily="66" charset="0"/>
              </a:rPr>
              <a:t>о количеству участников</a:t>
            </a:r>
            <a:r>
              <a:rPr lang="ru-RU" sz="2400" dirty="0" smtClean="0">
                <a:latin typeface="Monotype Corsiva" panose="03010101010201010101" pitchFamily="66" charset="0"/>
              </a:rPr>
              <a:t>: коллективный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38233" y="1498027"/>
            <a:ext cx="7042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anose="03010101010201010101" pitchFamily="66" charset="0"/>
              </a:rPr>
              <a:t>По продолжительности</a:t>
            </a:r>
            <a:r>
              <a:rPr lang="ru-RU" sz="2400" dirty="0" smtClean="0">
                <a:latin typeface="Monotype Corsiva" panose="03010101010201010101" pitchFamily="66" charset="0"/>
              </a:rPr>
              <a:t>: краткосрочный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38233" y="2101126"/>
            <a:ext cx="69467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anose="03010101010201010101" pitchFamily="66" charset="0"/>
              </a:rPr>
              <a:t>Участники</a:t>
            </a:r>
            <a:r>
              <a:rPr lang="ru-RU" sz="2400" dirty="0" smtClean="0">
                <a:latin typeface="Monotype Corsiva" panose="03010101010201010101" pitchFamily="66" charset="0"/>
              </a:rPr>
              <a:t>: дети средней группы, родители,            воспитатель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38232" y="2947916"/>
            <a:ext cx="58821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anose="03010101010201010101" pitchFamily="66" charset="0"/>
              </a:rPr>
              <a:t>Возраст</a:t>
            </a:r>
            <a:r>
              <a:rPr lang="ru-RU" sz="2400" dirty="0" smtClean="0">
                <a:latin typeface="Monotype Corsiva" panose="03010101010201010101" pitchFamily="66" charset="0"/>
              </a:rPr>
              <a:t>: 4-5 лет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02758" y="3532691"/>
            <a:ext cx="4121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anose="03010101010201010101" pitchFamily="66" charset="0"/>
              </a:rPr>
              <a:t>Автор</a:t>
            </a:r>
            <a:r>
              <a:rPr lang="ru-RU" sz="2400" dirty="0" smtClean="0">
                <a:latin typeface="Monotype Corsiva" panose="03010101010201010101" pitchFamily="66" charset="0"/>
              </a:rPr>
              <a:t>: </a:t>
            </a:r>
            <a:r>
              <a:rPr lang="ru-RU" sz="2400" dirty="0" err="1" smtClean="0">
                <a:latin typeface="Monotype Corsiva" panose="03010101010201010101" pitchFamily="66" charset="0"/>
              </a:rPr>
              <a:t>Рачек</a:t>
            </a:r>
            <a:r>
              <a:rPr lang="ru-RU" sz="2400" dirty="0" smtClean="0">
                <a:latin typeface="Monotype Corsiva" panose="03010101010201010101" pitchFamily="66" charset="0"/>
              </a:rPr>
              <a:t> С.А.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847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96633" cy="7274257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34" y="1628865"/>
            <a:ext cx="2938817" cy="22041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2723" y="1554211"/>
            <a:ext cx="2955926" cy="22169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2375" y="4073953"/>
            <a:ext cx="2982130" cy="223659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16823" y="2410655"/>
            <a:ext cx="2947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Monotype Corsiva" panose="03010101010201010101" pitchFamily="66" charset="0"/>
              </a:rPr>
              <a:t>Помогаем дворнику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074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296633" cy="7274257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0038" y="1272651"/>
            <a:ext cx="2847833" cy="21358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5050" y="1072164"/>
            <a:ext cx="2872951" cy="215471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5050" y="3637128"/>
            <a:ext cx="2866029" cy="214952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1841" y="3732662"/>
            <a:ext cx="2866030" cy="214952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54388" y="3226878"/>
            <a:ext cx="3164004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Monotype Corsiva" panose="03010101010201010101" pitchFamily="66" charset="0"/>
              </a:rPr>
              <a:t>Куда исчезает мусор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00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4633" y="0"/>
            <a:ext cx="12296633" cy="7274257"/>
          </a:xfrm>
        </p:spPr>
      </p:pic>
      <p:sp>
        <p:nvSpPr>
          <p:cNvPr id="3" name="TextBox 2"/>
          <p:cNvSpPr txBox="1"/>
          <p:nvPr/>
        </p:nvSpPr>
        <p:spPr>
          <a:xfrm>
            <a:off x="2975212" y="2019869"/>
            <a:ext cx="436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36728" y="1366149"/>
            <a:ext cx="8952931" cy="649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anose="03010101010201010101" pitchFamily="66" charset="0"/>
              </a:rPr>
              <a:t>                                          Дидактические игры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8549" y="2388500"/>
            <a:ext cx="2647665" cy="198574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6133" y="2343599"/>
            <a:ext cx="2635473" cy="197660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0723" y="2334454"/>
            <a:ext cx="2647665" cy="198574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590543" y="4482660"/>
            <a:ext cx="5786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anose="03010101010201010101" pitchFamily="66" charset="0"/>
              </a:rPr>
              <a:t>«</a:t>
            </a:r>
            <a:r>
              <a:rPr lang="ru-RU" sz="2400" dirty="0" smtClean="0">
                <a:latin typeface="Monotype Corsiva" panose="03010101010201010101" pitchFamily="66" charset="0"/>
              </a:rPr>
              <a:t>А знаете ли вы?»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16705" y="4482660"/>
            <a:ext cx="26886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</a:t>
            </a:r>
            <a:r>
              <a:rPr lang="ru-RU" sz="2400" dirty="0" smtClean="0">
                <a:latin typeface="Monotype Corsiva" panose="03010101010201010101" pitchFamily="66" charset="0"/>
              </a:rPr>
              <a:t>Угадай, что это»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181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18364"/>
            <a:ext cx="12076683" cy="7144142"/>
          </a:xfrm>
        </p:spPr>
      </p:pic>
      <p:sp>
        <p:nvSpPr>
          <p:cNvPr id="3" name="TextBox 2"/>
          <p:cNvSpPr txBox="1"/>
          <p:nvPr/>
        </p:nvSpPr>
        <p:spPr>
          <a:xfrm>
            <a:off x="4611806" y="1253959"/>
            <a:ext cx="60323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anose="03010101010201010101" pitchFamily="66" charset="0"/>
              </a:rPr>
              <a:t>Подвижные игры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7462" y="2169376"/>
            <a:ext cx="3613124" cy="203405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7961" y="2169376"/>
            <a:ext cx="3598240" cy="20256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00618" y="4451286"/>
            <a:ext cx="42308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</a:t>
            </a:r>
            <a:r>
              <a:rPr lang="ru-RU" sz="2400" dirty="0" smtClean="0">
                <a:latin typeface="Monotype Corsiva" panose="03010101010201010101" pitchFamily="66" charset="0"/>
              </a:rPr>
              <a:t>На бабушкином дворе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956836" y="4464138"/>
            <a:ext cx="49404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</a:t>
            </a:r>
            <a:r>
              <a:rPr lang="ru-RU" sz="2400" dirty="0" smtClean="0">
                <a:latin typeface="Monotype Corsiva" panose="03010101010201010101" pitchFamily="66" charset="0"/>
              </a:rPr>
              <a:t>Вокруг себя обернись и в зверя лесного    </a:t>
            </a:r>
          </a:p>
          <a:p>
            <a:r>
              <a:rPr lang="ru-RU" sz="2400" dirty="0">
                <a:latin typeface="Monotype Corsiva" panose="03010101010201010101" pitchFamily="66" charset="0"/>
              </a:rPr>
              <a:t> </a:t>
            </a:r>
            <a:r>
              <a:rPr lang="ru-RU" sz="2400" dirty="0" smtClean="0">
                <a:latin typeface="Monotype Corsiva" panose="03010101010201010101" pitchFamily="66" charset="0"/>
              </a:rPr>
              <a:t>                            превратись»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90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96633" cy="7274257"/>
          </a:xfrm>
        </p:spPr>
      </p:pic>
      <p:sp>
        <p:nvSpPr>
          <p:cNvPr id="3" name="TextBox 2"/>
          <p:cNvSpPr txBox="1"/>
          <p:nvPr/>
        </p:nvSpPr>
        <p:spPr>
          <a:xfrm>
            <a:off x="3930555" y="1409482"/>
            <a:ext cx="48586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anose="03010101010201010101" pitchFamily="66" charset="0"/>
              </a:rPr>
              <a:t>Дыхательная гимнастика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2814" y="2180254"/>
            <a:ext cx="5434084" cy="3381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86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4560" y="-155369"/>
            <a:ext cx="12266560" cy="7056259"/>
          </a:xfrm>
        </p:spPr>
      </p:pic>
      <p:sp>
        <p:nvSpPr>
          <p:cNvPr id="3" name="TextBox 2"/>
          <p:cNvSpPr txBox="1"/>
          <p:nvPr/>
        </p:nvSpPr>
        <p:spPr>
          <a:xfrm>
            <a:off x="3657600" y="1473958"/>
            <a:ext cx="58548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anose="03010101010201010101" pitchFamily="66" charset="0"/>
              </a:rPr>
              <a:t>Художественная литература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383" y="2120289"/>
            <a:ext cx="1423034" cy="22794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8504" y="2164497"/>
            <a:ext cx="1523712" cy="23579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8826" y="2164497"/>
            <a:ext cx="1730965" cy="227946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2504" y="2215486"/>
            <a:ext cx="2914114" cy="2143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2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6019" y="-49098"/>
            <a:ext cx="12248019" cy="705625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7333" y="988355"/>
            <a:ext cx="2979760" cy="22348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1885" y="3846405"/>
            <a:ext cx="2945208" cy="22089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1844" y="978118"/>
            <a:ext cx="2993409" cy="224505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5944" y="3846405"/>
            <a:ext cx="2945208" cy="22089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47333" y="3119292"/>
            <a:ext cx="32618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Monotype Corsiva" panose="03010101010201010101" pitchFamily="66" charset="0"/>
              </a:rPr>
              <a:t>«Что такое мусор?» </a:t>
            </a:r>
            <a:br>
              <a:rPr lang="ru-RU" sz="2400" dirty="0" smtClean="0">
                <a:latin typeface="Monotype Corsiva" panose="03010101010201010101" pitchFamily="66" charset="0"/>
              </a:rPr>
            </a:br>
            <a:r>
              <a:rPr lang="ru-RU" sz="2400" dirty="0" smtClean="0">
                <a:latin typeface="Monotype Corsiva" panose="03010101010201010101" pitchFamily="66" charset="0"/>
              </a:rPr>
              <a:t>         (рисование)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924801" y="3119292"/>
            <a:ext cx="35379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Monotype Corsiva" panose="03010101010201010101" pitchFamily="66" charset="0"/>
              </a:rPr>
              <a:t>«Ветка вербы</a:t>
            </a:r>
            <a:r>
              <a:rPr lang="ru-RU" dirty="0" smtClean="0"/>
              <a:t>»</a:t>
            </a:r>
          </a:p>
          <a:p>
            <a:r>
              <a:rPr lang="ru-RU" dirty="0" smtClean="0"/>
              <a:t>            (</a:t>
            </a:r>
            <a:r>
              <a:rPr lang="ru-RU" sz="2400" dirty="0" smtClean="0">
                <a:latin typeface="Monotype Corsiva" panose="03010101010201010101" pitchFamily="66" charset="0"/>
              </a:rPr>
              <a:t>лепка</a:t>
            </a:r>
            <a:r>
              <a:rPr lang="ru-RU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814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7171416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4967" y="1935966"/>
            <a:ext cx="2866030" cy="161214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4495" y="4308536"/>
            <a:ext cx="2906973" cy="163517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875964" y="1289635"/>
            <a:ext cx="49404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</a:t>
            </a:r>
            <a:r>
              <a:rPr lang="ru-RU" sz="3600" dirty="0" smtClean="0">
                <a:latin typeface="Monotype Corsiva" panose="03010101010201010101" pitchFamily="66" charset="0"/>
              </a:rPr>
              <a:t>Вторая жизнь отходам»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9827" y="2637789"/>
            <a:ext cx="1771114" cy="235180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6453" y="1853506"/>
            <a:ext cx="2362265" cy="17717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6453" y="4172010"/>
            <a:ext cx="2362265" cy="1771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62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747" y="0"/>
            <a:ext cx="12296633" cy="7274257"/>
          </a:xfrm>
        </p:spPr>
      </p:pic>
      <p:sp>
        <p:nvSpPr>
          <p:cNvPr id="5" name="TextBox 4"/>
          <p:cNvSpPr txBox="1"/>
          <p:nvPr/>
        </p:nvSpPr>
        <p:spPr>
          <a:xfrm>
            <a:off x="2852381" y="1287938"/>
            <a:ext cx="8175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anose="03010101010201010101" pitchFamily="66" charset="0"/>
              </a:rPr>
              <a:t>Творческая мастерская «Ловкие пальчики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1545" y="1934269"/>
            <a:ext cx="2875128" cy="21563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19047" y="1886724"/>
            <a:ext cx="2875128" cy="215634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5296" y="3765658"/>
            <a:ext cx="2875128" cy="2156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94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96633" cy="7274257"/>
          </a:xfrm>
        </p:spPr>
      </p:pic>
      <p:sp>
        <p:nvSpPr>
          <p:cNvPr id="5" name="TextBox 4"/>
          <p:cNvSpPr txBox="1"/>
          <p:nvPr/>
        </p:nvSpPr>
        <p:spPr>
          <a:xfrm>
            <a:off x="4016990" y="1246995"/>
            <a:ext cx="8175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anose="03010101010201010101" pitchFamily="66" charset="0"/>
              </a:rPr>
              <a:t>Консультация для родителей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87606" y="2055813"/>
            <a:ext cx="10536071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Monotype Corsiva" panose="03010101010201010101" pitchFamily="66" charset="0"/>
              </a:rPr>
              <a:t>Зачем детям нужно знать, что такое экология</a:t>
            </a:r>
            <a:r>
              <a:rPr lang="ru-RU" sz="2400" b="1" dirty="0" smtClean="0">
                <a:latin typeface="Monotype Corsiva" panose="03010101010201010101" pitchFamily="66" charset="0"/>
              </a:rPr>
              <a:t>».</a:t>
            </a:r>
            <a:r>
              <a:rPr lang="ru-RU" dirty="0"/>
              <a:t> </a:t>
            </a:r>
          </a:p>
          <a:p>
            <a:pPr algn="just"/>
            <a:r>
              <a:rPr lang="ru-RU" sz="2400" dirty="0">
                <a:latin typeface="Monotype Corsiva" panose="03010101010201010101" pitchFamily="66" charset="0"/>
              </a:rPr>
              <a:t>Время на стыке тысячелетий можно, без сомнения, назвать временем переосмысления человечеством своего места и своей роли в мире природы. Последнее десятилетие XX века вплоть до наших дней мы являемся свидетелями развития двух значимых с точки зрения экологии процессов: углубления экологических проблем планеты до кризисного состояния и их осмысления человечеством. И если современное взрослое поколение начинало понимать исключительную важность бережного отношения к окружающему миру уже в сознательном возрасте, то нашим детям просто жизненно необходимо заложить экологическое восприятие мира в основу сознания.</a:t>
            </a:r>
          </a:p>
          <a:p>
            <a:pPr algn="just"/>
            <a:r>
              <a:rPr lang="ru-RU" sz="2400" dirty="0">
                <a:latin typeface="Monotype Corsiva" panose="03010101010201010101" pitchFamily="66" charset="0"/>
              </a:rPr>
              <a:t>Так что же это за наука такая - «ЭКОЛОГИЯ»? Чем занимается? Что изучает? Уровень «парниковых газов» в атмосфере? Степень загрязненности водоемов? Вред от нефтяных пятен в океане? Зачем это маленьким детям, спросите вы.</a:t>
            </a:r>
          </a:p>
          <a:p>
            <a:pPr algn="just"/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9143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7260609"/>
          </a:xfrm>
        </p:spPr>
      </p:pic>
      <p:sp>
        <p:nvSpPr>
          <p:cNvPr id="5" name="TextBox 4"/>
          <p:cNvSpPr txBox="1"/>
          <p:nvPr/>
        </p:nvSpPr>
        <p:spPr>
          <a:xfrm>
            <a:off x="2920621" y="545910"/>
            <a:ext cx="58958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anose="03010101010201010101" pitchFamily="66" charset="0"/>
              </a:rPr>
              <a:t>              Актуальность.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95055" y="1192241"/>
            <a:ext cx="784498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Monotype Corsiva" panose="03010101010201010101" pitchFamily="66" charset="0"/>
              </a:rPr>
              <a:t>Одна из проблем, с которой сталкивается каждый из нас- это мусор. Брошенные на улице банки, бутылки, отходы вокруг переполненных контейнеров, свалки в местах отдыха, к сожалению, неотъемлемая часть нашего окружения. Твёрдые бытовые отходы(ТБО)- один из важнейших загрязнителей природы. Каждый гражданин ежегодно «производит» 300кг. твёрдых отходов: бумага, стекло, пластмасса, ткань. Нас заинтересовала данная тема, и мы изучили проблему ТБО, а также разработать свой метод экологической утилизации мусора с целью привлечения внимания к проблеме окружающей среды и поисков методов вторичного использования бытовых отходов</a:t>
            </a:r>
            <a:r>
              <a:rPr lang="ru-RU" dirty="0" smtClean="0">
                <a:latin typeface="Monotype Corsiva" panose="03010101010201010101" pitchFamily="66" charset="0"/>
              </a:rPr>
              <a:t>.  </a:t>
            </a:r>
            <a:endParaRPr lang="ru-RU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560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96633" cy="7274257"/>
          </a:xfrm>
        </p:spPr>
      </p:pic>
      <p:sp>
        <p:nvSpPr>
          <p:cNvPr id="3" name="Прямоугольник 2"/>
          <p:cNvSpPr/>
          <p:nvPr/>
        </p:nvSpPr>
        <p:spPr>
          <a:xfrm>
            <a:off x="1487606" y="2055813"/>
            <a:ext cx="105360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/>
          </a:p>
          <a:p>
            <a:pPr algn="ctr"/>
            <a:r>
              <a:rPr lang="ru-RU" dirty="0"/>
              <a:t> 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96288" y="365124"/>
            <a:ext cx="11163868" cy="5913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Monotype Corsiva" panose="03010101010201010101" pitchFamily="66" charset="0"/>
              </a:rPr>
              <a:t>Экология </a:t>
            </a:r>
            <a:r>
              <a:rPr lang="ru-RU" sz="2400" dirty="0">
                <a:latin typeface="Monotype Corsiva" panose="03010101010201010101" pitchFamily="66" charset="0"/>
              </a:rPr>
              <a:t>- наука о доме, о месте обитания. А где мы все обитаем, если в корень посмотреть? Разумеется, в мире природы и ее ресурсов: она дает нам и пищу, и одежду, и дом - в общем, все необходимое для нашего существования. Но ведь у нас есть еще и соседи - другие живые организмы, которые нас окружают, и с которыми желательно не портить отношения. А есть еще и неживая природа, способная радикально изменить наши условия проживания. И все это нужно учитывать, обо всем помнить и ВСЕ ЛЮБИТЬ как данность. И дошкольный период - самое благодатное время, когда через эмоциональную сферу можно формировать познавательный интерес к природе и желание общаться с ней. Именно на этапе дошкольного детства ребенок получает эмоциональные впечатления о природе, накапливает представления о разных формах жизни, то есть, у него формируются первоосновы экологического мышления, сознания, закладываются начальные элементы экологической культуры.</a:t>
            </a:r>
          </a:p>
          <a:p>
            <a:pPr algn="just"/>
            <a:r>
              <a:rPr lang="ru-RU" sz="2400" dirty="0">
                <a:latin typeface="Monotype Corsiva" panose="03010101010201010101" pitchFamily="66" charset="0"/>
              </a:rPr>
              <a:t>От того, как ребенок научится мыслить и чувствовать окружающий мир природы, как воспримет ценности мировой культуры, зависит то, как он будет действовать, какие поступки совершать. И основы восприятия человеком мира закладываются через совместную творческую деятельность детей и взрослых в детском саду и в семье.</a:t>
            </a:r>
          </a:p>
          <a:p>
            <a:pPr algn="just"/>
            <a:r>
              <a:rPr lang="ru-RU" dirty="0"/>
              <a:t> 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2379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96633" cy="7274257"/>
          </a:xfrm>
        </p:spPr>
      </p:pic>
      <p:sp>
        <p:nvSpPr>
          <p:cNvPr id="3" name="TextBox 2"/>
          <p:cNvSpPr txBox="1"/>
          <p:nvPr/>
        </p:nvSpPr>
        <p:spPr>
          <a:xfrm>
            <a:off x="3794078" y="1690688"/>
            <a:ext cx="409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03510" y="1367522"/>
            <a:ext cx="49131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anose="03010101010201010101" pitchFamily="66" charset="0"/>
              </a:rPr>
              <a:t>Работа с родителями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2539" y="1845007"/>
            <a:ext cx="1921207" cy="288604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3304" y="2353156"/>
            <a:ext cx="2492991" cy="186974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9666" y="1845007"/>
            <a:ext cx="1973595" cy="263145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135271" y="4815769"/>
            <a:ext cx="51588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Monotype Corsiva" panose="03010101010201010101" pitchFamily="66" charset="0"/>
              </a:rPr>
              <a:t>Подготовка к экологическому празднику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65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4828" y="0"/>
            <a:ext cx="12296633" cy="7274257"/>
          </a:xfrm>
        </p:spPr>
      </p:pic>
      <p:sp>
        <p:nvSpPr>
          <p:cNvPr id="3" name="TextBox 2"/>
          <p:cNvSpPr txBox="1"/>
          <p:nvPr/>
        </p:nvSpPr>
        <p:spPr>
          <a:xfrm>
            <a:off x="4106838" y="1367522"/>
            <a:ext cx="64553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anose="03010101010201010101" pitchFamily="66" charset="0"/>
              </a:rPr>
              <a:t>Работа с родителями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0856" y="2458304"/>
            <a:ext cx="3143532" cy="23576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9142" y="2458304"/>
            <a:ext cx="3143532" cy="2357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04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96633" cy="7274257"/>
          </a:xfrm>
        </p:spPr>
      </p:pic>
      <p:sp>
        <p:nvSpPr>
          <p:cNvPr id="3" name="TextBox 2"/>
          <p:cNvSpPr txBox="1"/>
          <p:nvPr/>
        </p:nvSpPr>
        <p:spPr>
          <a:xfrm>
            <a:off x="4258101" y="1367522"/>
            <a:ext cx="58958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anose="03010101010201010101" pitchFamily="66" charset="0"/>
              </a:rPr>
              <a:t>Работа с родителями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3264" y="1907589"/>
            <a:ext cx="3040523" cy="201385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3672" y="1907588"/>
            <a:ext cx="3040523" cy="201385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3324" y="4123730"/>
            <a:ext cx="3046231" cy="201763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4330" y="4123730"/>
            <a:ext cx="3040523" cy="201385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44062" y="2607126"/>
            <a:ext cx="33193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Monotype Corsiva" panose="03010101010201010101" pitchFamily="66" charset="0"/>
              </a:rPr>
              <a:t>Экологический праздник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398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96633" cy="7274257"/>
          </a:xfrm>
        </p:spPr>
      </p:pic>
      <p:sp>
        <p:nvSpPr>
          <p:cNvPr id="3" name="TextBox 2"/>
          <p:cNvSpPr txBox="1"/>
          <p:nvPr/>
        </p:nvSpPr>
        <p:spPr>
          <a:xfrm>
            <a:off x="4291653" y="1367522"/>
            <a:ext cx="5022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anose="03010101010201010101" pitchFamily="66" charset="0"/>
              </a:rPr>
              <a:t>Работа с родителями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7873" y="2122831"/>
            <a:ext cx="2697775" cy="178683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6174" y="2109101"/>
            <a:ext cx="2656831" cy="17597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5651" y="2055813"/>
            <a:ext cx="2697775" cy="178683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8399" y="4084950"/>
            <a:ext cx="2697775" cy="178683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3005" y="4069666"/>
            <a:ext cx="2697775" cy="178683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27026" y="4501420"/>
            <a:ext cx="19516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Monotype Corsiva" panose="03010101010201010101" pitchFamily="66" charset="0"/>
              </a:rPr>
              <a:t>Дефиле- шоу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9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96633" cy="7274257"/>
          </a:xfrm>
        </p:spPr>
      </p:pic>
      <p:sp>
        <p:nvSpPr>
          <p:cNvPr id="3" name="TextBox 2"/>
          <p:cNvSpPr txBox="1"/>
          <p:nvPr/>
        </p:nvSpPr>
        <p:spPr>
          <a:xfrm>
            <a:off x="4476465" y="1367522"/>
            <a:ext cx="48040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anose="03010101010201010101" pitchFamily="66" charset="0"/>
              </a:rPr>
              <a:t>Работа с родителями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5988" y="2238232"/>
            <a:ext cx="2575824" cy="170606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6165" y="2238232"/>
            <a:ext cx="2614750" cy="173184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8359" y="2238232"/>
            <a:ext cx="2575824" cy="170606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3900" y="4168676"/>
            <a:ext cx="2575824" cy="193186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8782" y="4353636"/>
            <a:ext cx="2637489" cy="1746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99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96633" cy="7274257"/>
          </a:xfrm>
        </p:spPr>
      </p:pic>
      <p:sp>
        <p:nvSpPr>
          <p:cNvPr id="3" name="TextBox 2"/>
          <p:cNvSpPr txBox="1"/>
          <p:nvPr/>
        </p:nvSpPr>
        <p:spPr>
          <a:xfrm>
            <a:off x="3835021" y="1337482"/>
            <a:ext cx="66737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anose="03010101010201010101" pitchFamily="66" charset="0"/>
              </a:rPr>
              <a:t>Работа с родителями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7457" y="2178656"/>
            <a:ext cx="2254251" cy="16906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5901" y="2178656"/>
            <a:ext cx="2254251" cy="16906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5901" y="4357312"/>
            <a:ext cx="2254251" cy="16906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7457" y="4357312"/>
            <a:ext cx="2254251" cy="169068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62818" y="3879521"/>
            <a:ext cx="32619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</a:t>
            </a:r>
            <a:r>
              <a:rPr lang="ru-RU" sz="2400" dirty="0" smtClean="0">
                <a:latin typeface="Monotype Corsiva" panose="03010101010201010101" pitchFamily="66" charset="0"/>
              </a:rPr>
              <a:t>Из чего же сделаны наши </a:t>
            </a:r>
          </a:p>
          <a:p>
            <a:r>
              <a:rPr lang="ru-RU" sz="2400" dirty="0">
                <a:latin typeface="Monotype Corsiva" panose="03010101010201010101" pitchFamily="66" charset="0"/>
              </a:rPr>
              <a:t> </a:t>
            </a:r>
            <a:r>
              <a:rPr lang="ru-RU" sz="2400" dirty="0" smtClean="0">
                <a:latin typeface="Monotype Corsiva" panose="03010101010201010101" pitchFamily="66" charset="0"/>
              </a:rPr>
              <a:t>               игрушки»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07933" y="3576219"/>
            <a:ext cx="25509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Monotype Corsiva" panose="03010101010201010101" pitchFamily="66" charset="0"/>
              </a:rPr>
              <a:t>             Конкурс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45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96633" cy="7274257"/>
          </a:xfrm>
        </p:spPr>
      </p:pic>
      <p:sp>
        <p:nvSpPr>
          <p:cNvPr id="3" name="TextBox 2"/>
          <p:cNvSpPr txBox="1"/>
          <p:nvPr/>
        </p:nvSpPr>
        <p:spPr>
          <a:xfrm>
            <a:off x="2906973" y="1367522"/>
            <a:ext cx="7133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anose="03010101010201010101" pitchFamily="66" charset="0"/>
              </a:rPr>
              <a:t>Результаты проектной деятельности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83642" y="2055813"/>
            <a:ext cx="917015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Monotype Corsiva" panose="03010101010201010101" pitchFamily="66" charset="0"/>
              </a:rPr>
              <a:t>В ходе проекта у детей появился интерес к узнаванию природы, проблеме загрязнения окружающей среды, навыкам наблюдения. </a:t>
            </a:r>
          </a:p>
          <a:p>
            <a:r>
              <a:rPr lang="ru-RU" sz="2400" dirty="0" smtClean="0">
                <a:latin typeface="Monotype Corsiva" panose="03010101010201010101" pitchFamily="66" charset="0"/>
              </a:rPr>
              <a:t>Очень важно было то , что неотъемлемой частью проекта стали родители. Благодаря их творческому подходу, энтузиазму и умелым рукам, воплотилось то, что мы часто обсуждали с детьми: как же помочь городу? Что можно сделать из мусорных отходов, из того, что нам больше не нужно и не пригодится в жизни?</a:t>
            </a:r>
          </a:p>
          <a:p>
            <a:r>
              <a:rPr lang="ru-RU" sz="2400" dirty="0" smtClean="0">
                <a:latin typeface="Monotype Corsiva" panose="03010101010201010101" pitchFamily="66" charset="0"/>
              </a:rPr>
              <a:t>Наш проект- это звонок для каждого. Говорят, что чисто не там, где убирают, а там, где не мусорят.  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912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96633" cy="7274257"/>
          </a:xfrm>
        </p:spPr>
      </p:pic>
      <p:sp>
        <p:nvSpPr>
          <p:cNvPr id="3" name="Прямоугольник 2"/>
          <p:cNvSpPr/>
          <p:nvPr/>
        </p:nvSpPr>
        <p:spPr>
          <a:xfrm>
            <a:off x="3643953" y="1027906"/>
            <a:ext cx="59231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Monotype Corsiva" panose="03010101010201010101" pitchFamily="66" charset="0"/>
              </a:rPr>
              <a:t>Список использованной литературы</a:t>
            </a:r>
            <a:endParaRPr lang="ru-RU" sz="3600" dirty="0">
              <a:latin typeface="Monotype Corsiva" panose="03010101010201010101" pitchFamily="66" charset="0"/>
            </a:endParaRPr>
          </a:p>
          <a:p>
            <a:pPr algn="just">
              <a:buFont typeface="+mj-lt"/>
              <a:buAutoNum type="arabicPeriod"/>
            </a:pPr>
            <a:r>
              <a:rPr lang="ru-RU" sz="2400" dirty="0">
                <a:latin typeface="Monotype Corsiva" panose="03010101010201010101" pitchFamily="66" charset="0"/>
              </a:rPr>
              <a:t>Бондаренко </a:t>
            </a:r>
            <a:r>
              <a:rPr lang="ru-RU" sz="2400" dirty="0" smtClean="0">
                <a:latin typeface="Monotype Corsiva" panose="03010101010201010101" pitchFamily="66" charset="0"/>
              </a:rPr>
              <a:t>Т. М.. </a:t>
            </a:r>
            <a:r>
              <a:rPr lang="ru-RU" sz="2400" dirty="0">
                <a:latin typeface="Monotype Corsiva" panose="03010101010201010101" pitchFamily="66" charset="0"/>
              </a:rPr>
              <a:t>Экологические занятия с детьми 5-6 лет,- Воронеж, 2002.</a:t>
            </a:r>
          </a:p>
          <a:p>
            <a:pPr algn="just">
              <a:buFont typeface="+mj-lt"/>
              <a:buAutoNum type="arabicPeriod"/>
            </a:pPr>
            <a:r>
              <a:rPr lang="ru-RU" sz="2400" dirty="0" err="1">
                <a:latin typeface="Monotype Corsiva" panose="03010101010201010101" pitchFamily="66" charset="0"/>
              </a:rPr>
              <a:t>Горькова</a:t>
            </a:r>
            <a:r>
              <a:rPr lang="ru-RU" sz="2400" dirty="0">
                <a:latin typeface="Monotype Corsiva" panose="03010101010201010101" pitchFamily="66" charset="0"/>
              </a:rPr>
              <a:t> Л. Г</a:t>
            </a:r>
            <a:r>
              <a:rPr lang="ru-RU" sz="2400" dirty="0" smtClean="0">
                <a:latin typeface="Monotype Corsiva" panose="03010101010201010101" pitchFamily="66" charset="0"/>
              </a:rPr>
              <a:t>. </a:t>
            </a:r>
            <a:r>
              <a:rPr lang="ru-RU" sz="2400" dirty="0">
                <a:latin typeface="Monotype Corsiva" panose="03010101010201010101" pitchFamily="66" charset="0"/>
              </a:rPr>
              <a:t>Кочергина А. В. Сценарии занятий по экологическому воспитанию дошкольников, - М.: ВАКО, 2005.</a:t>
            </a:r>
          </a:p>
          <a:p>
            <a:pPr algn="just">
              <a:buFont typeface="+mj-lt"/>
              <a:buAutoNum type="arabicPeriod"/>
            </a:pPr>
            <a:r>
              <a:rPr lang="ru-RU" sz="2400" dirty="0" err="1" smtClean="0">
                <a:latin typeface="Monotype Corsiva" panose="03010101010201010101" pitchFamily="66" charset="0"/>
              </a:rPr>
              <a:t>Гульянц</a:t>
            </a:r>
            <a:r>
              <a:rPr lang="ru-RU" sz="2400" dirty="0" smtClean="0">
                <a:latin typeface="Monotype Corsiva" panose="03010101010201010101" pitchFamily="66" charset="0"/>
              </a:rPr>
              <a:t> Э</a:t>
            </a:r>
            <a:r>
              <a:rPr lang="ru-RU" sz="2400" dirty="0">
                <a:latin typeface="Monotype Corsiva" panose="03010101010201010101" pitchFamily="66" charset="0"/>
              </a:rPr>
              <a:t>. К. Что можно сделать из природного материала, - М.: Просвещение, 1984.</a:t>
            </a:r>
          </a:p>
          <a:p>
            <a:pPr algn="just">
              <a:buFont typeface="+mj-lt"/>
              <a:buAutoNum type="arabicPeriod"/>
            </a:pPr>
            <a:r>
              <a:rPr lang="ru-RU" sz="2400" dirty="0">
                <a:latin typeface="Monotype Corsiva" panose="03010101010201010101" pitchFamily="66" charset="0"/>
              </a:rPr>
              <a:t>Каменева </a:t>
            </a:r>
            <a:r>
              <a:rPr lang="ru-RU" sz="2400" dirty="0" smtClean="0">
                <a:latin typeface="Monotype Corsiva" panose="03010101010201010101" pitchFamily="66" charset="0"/>
              </a:rPr>
              <a:t>Л. </a:t>
            </a:r>
            <a:r>
              <a:rPr lang="ru-RU" sz="2400" dirty="0">
                <a:latin typeface="Monotype Corsiva" panose="03010101010201010101" pitchFamily="66" charset="0"/>
              </a:rPr>
              <a:t>А</a:t>
            </a:r>
            <a:r>
              <a:rPr lang="ru-RU" sz="2400" dirty="0" smtClean="0">
                <a:latin typeface="Monotype Corsiva" panose="03010101010201010101" pitchFamily="66" charset="0"/>
              </a:rPr>
              <a:t>. Как </a:t>
            </a:r>
            <a:r>
              <a:rPr lang="ru-RU" sz="2400" dirty="0">
                <a:latin typeface="Monotype Corsiva" panose="03010101010201010101" pitchFamily="66" charset="0"/>
              </a:rPr>
              <a:t>знакомить дошкольников с природой: пособие для воспитателей детского сада,  / под ред. П. Г. </a:t>
            </a:r>
            <a:r>
              <a:rPr lang="ru-RU" sz="2400" dirty="0" err="1">
                <a:latin typeface="Monotype Corsiva" panose="03010101010201010101" pitchFamily="66" charset="0"/>
              </a:rPr>
              <a:t>Саморуковой</a:t>
            </a:r>
            <a:r>
              <a:rPr lang="ru-RU" sz="2400" dirty="0">
                <a:latin typeface="Monotype Corsiva" panose="03010101010201010101" pitchFamily="66" charset="0"/>
              </a:rPr>
              <a:t>. - </a:t>
            </a:r>
            <a:r>
              <a:rPr lang="ru-RU" sz="2400" dirty="0" smtClean="0">
                <a:latin typeface="Monotype Corsiva" panose="03010101010201010101" pitchFamily="66" charset="0"/>
              </a:rPr>
              <a:t>М</a:t>
            </a:r>
            <a:endParaRPr lang="ru-RU" sz="2400" dirty="0">
              <a:latin typeface="Monotype Corsiva" panose="03010101010201010101" pitchFamily="66" charset="0"/>
            </a:endParaRPr>
          </a:p>
          <a:p>
            <a:pPr algn="just">
              <a:buFont typeface="+mj-lt"/>
              <a:buAutoNum type="arabicPeriod"/>
            </a:pPr>
            <a:r>
              <a:rPr lang="ru-RU" sz="2400" dirty="0">
                <a:latin typeface="Monotype Corsiva" panose="03010101010201010101" pitchFamily="66" charset="0"/>
              </a:rPr>
              <a:t>Мазурина А. Ф. Наблюдения и труд в природе, - М.: Просвещение, 1976</a:t>
            </a:r>
            <a:r>
              <a:rPr lang="ru-RU" sz="2400" dirty="0" smtClean="0">
                <a:latin typeface="Monotype Corsiva" panose="03010101010201010101" pitchFamily="66" charset="0"/>
              </a:rPr>
              <a:t>.- </a:t>
            </a:r>
            <a:r>
              <a:rPr lang="ru-RU" sz="2400" dirty="0">
                <a:latin typeface="Monotype Corsiva" panose="03010101010201010101" pitchFamily="66" charset="0"/>
              </a:rPr>
              <a:t>СПб, 1998</a:t>
            </a:r>
            <a:r>
              <a:rPr lang="ru-RU" sz="2400" dirty="0" smtClean="0">
                <a:latin typeface="Monotype Corsiva" panose="03010101010201010101" pitchFamily="66" charset="0"/>
              </a:rPr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304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41193"/>
            <a:ext cx="12337577" cy="7629099"/>
          </a:xfrm>
        </p:spPr>
      </p:pic>
      <p:sp>
        <p:nvSpPr>
          <p:cNvPr id="7" name="TextBox 6"/>
          <p:cNvSpPr txBox="1"/>
          <p:nvPr/>
        </p:nvSpPr>
        <p:spPr>
          <a:xfrm>
            <a:off x="3241964" y="973778"/>
            <a:ext cx="65670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anose="03010101010201010101" pitchFamily="66" charset="0"/>
              </a:rPr>
              <a:t>              Модель трёх вопросов.</a:t>
            </a:r>
            <a:endParaRPr lang="ru-RU" sz="3200" dirty="0">
              <a:latin typeface="Monotype Corsiva" panose="03010101010201010101" pitchFamily="66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565996"/>
              </p:ext>
            </p:extLst>
          </p:nvPr>
        </p:nvGraphicFramePr>
        <p:xfrm>
          <a:off x="2174240" y="1877906"/>
          <a:ext cx="8127999" cy="49377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709333"/>
                <a:gridCol w="2709333"/>
                <a:gridCol w="270933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Monotype Corsiva" panose="03010101010201010101" pitchFamily="66" charset="0"/>
                        </a:rPr>
                        <a:t>Что</a:t>
                      </a:r>
                      <a:r>
                        <a:rPr lang="ru-RU" sz="2400" baseline="0" dirty="0" smtClean="0">
                          <a:latin typeface="Monotype Corsiva" panose="03010101010201010101" pitchFamily="66" charset="0"/>
                        </a:rPr>
                        <a:t> я знаю о мусоре?</a:t>
                      </a:r>
                      <a:endParaRPr lang="ru-RU" sz="2400" dirty="0">
                        <a:latin typeface="Monotype Corsiva" panose="03010101010201010101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Monotype Corsiva" panose="03010101010201010101" pitchFamily="66" charset="0"/>
                        </a:rPr>
                        <a:t>Что хочу узнать?</a:t>
                      </a:r>
                      <a:endParaRPr lang="ru-RU" sz="2400" dirty="0">
                        <a:latin typeface="Monotype Corsiva" panose="03010101010201010101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Monotype Corsiva" panose="03010101010201010101" pitchFamily="66" charset="0"/>
                        </a:rPr>
                        <a:t>Как узнать?</a:t>
                      </a:r>
                      <a:endParaRPr lang="ru-RU" sz="2400" dirty="0">
                        <a:latin typeface="Monotype Corsiva" panose="03010101010201010101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Monotype Corsiva" panose="03010101010201010101" pitchFamily="66" charset="0"/>
                        </a:rPr>
                        <a:t>Мусор- это пакеты</a:t>
                      </a:r>
                      <a:endParaRPr lang="ru-RU" sz="2400" dirty="0">
                        <a:latin typeface="Monotype Corsiva" panose="03010101010201010101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Monotype Corsiva" panose="03010101010201010101" pitchFamily="66" charset="0"/>
                        </a:rPr>
                        <a:t>Откуда появляется мусор?</a:t>
                      </a:r>
                      <a:endParaRPr lang="ru-RU" sz="2400" dirty="0">
                        <a:latin typeface="Monotype Corsiva" panose="03010101010201010101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Monotype Corsiva" panose="03010101010201010101" pitchFamily="66" charset="0"/>
                        </a:rPr>
                        <a:t>Спросить у родителей</a:t>
                      </a:r>
                      <a:endParaRPr lang="ru-RU" sz="2400" dirty="0">
                        <a:latin typeface="Monotype Corsiva" panose="03010101010201010101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Monotype Corsiva" panose="03010101010201010101" pitchFamily="66" charset="0"/>
                        </a:rPr>
                        <a:t>Банки, стекло, бумага</a:t>
                      </a:r>
                      <a:endParaRPr lang="ru-RU" sz="2400" dirty="0">
                        <a:latin typeface="Monotype Corsiva" panose="03010101010201010101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Monotype Corsiva" panose="03010101010201010101" pitchFamily="66" charset="0"/>
                        </a:rPr>
                        <a:t>Куда исчезает мусор?</a:t>
                      </a:r>
                      <a:endParaRPr lang="ru-RU" sz="2400" dirty="0">
                        <a:latin typeface="Monotype Corsiva" panose="03010101010201010101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Monotype Corsiva" panose="03010101010201010101" pitchFamily="66" charset="0"/>
                        </a:rPr>
                        <a:t>Посмотреть в интернете</a:t>
                      </a:r>
                      <a:endParaRPr lang="ru-RU" sz="2400" dirty="0">
                        <a:latin typeface="Monotype Corsiva" panose="03010101010201010101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Monotype Corsiva" panose="03010101010201010101" pitchFamily="66" charset="0"/>
                        </a:rPr>
                        <a:t>Пищевые отходы</a:t>
                      </a:r>
                      <a:endParaRPr lang="ru-RU" sz="2400" dirty="0">
                        <a:latin typeface="Monotype Corsiva" panose="03010101010201010101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Monotype Corsiva" panose="03010101010201010101" pitchFamily="66" charset="0"/>
                        </a:rPr>
                        <a:t>Чем вреден мусор?</a:t>
                      </a:r>
                      <a:endParaRPr lang="ru-RU" sz="2400" dirty="0">
                        <a:latin typeface="Monotype Corsiva" panose="03010101010201010101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Monotype Corsiva" panose="03010101010201010101" pitchFamily="66" charset="0"/>
                        </a:rPr>
                        <a:t>Посмотреть по телевизору</a:t>
                      </a:r>
                      <a:endParaRPr lang="ru-RU" sz="2400" dirty="0">
                        <a:latin typeface="Monotype Corsiva" panose="03010101010201010101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Monotype Corsiva" panose="03010101010201010101" pitchFamily="66" charset="0"/>
                        </a:rPr>
                        <a:t>Мусор приносит</a:t>
                      </a:r>
                      <a:r>
                        <a:rPr lang="ru-RU" sz="2400" baseline="0" dirty="0" smtClean="0">
                          <a:latin typeface="Monotype Corsiva" panose="03010101010201010101" pitchFamily="66" charset="0"/>
                        </a:rPr>
                        <a:t> вред</a:t>
                      </a:r>
                      <a:endParaRPr lang="ru-RU" sz="2400" dirty="0">
                        <a:latin typeface="Monotype Corsiva" panose="03010101010201010101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Monotype Corsiva" panose="03010101010201010101" pitchFamily="66" charset="0"/>
                        </a:rPr>
                        <a:t>Как уничтожают мусор?</a:t>
                      </a:r>
                      <a:endParaRPr lang="ru-RU" sz="2400" dirty="0">
                        <a:latin typeface="Monotype Corsiva" panose="03010101010201010101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Monotype Corsiva" panose="03010101010201010101" pitchFamily="66" charset="0"/>
                        </a:rPr>
                        <a:t>Спросить у воспитателя</a:t>
                      </a:r>
                      <a:endParaRPr lang="ru-RU" sz="2400" dirty="0">
                        <a:latin typeface="Monotype Corsiva" panose="03010101010201010101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Monotype Corsiva" panose="03010101010201010101" pitchFamily="66" charset="0"/>
                        </a:rPr>
                        <a:t>Мусор нужно уничтожать</a:t>
                      </a:r>
                      <a:endParaRPr lang="ru-RU" sz="2400" dirty="0">
                        <a:latin typeface="Monotype Corsiva" panose="03010101010201010101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Monotype Corsiva" panose="03010101010201010101" pitchFamily="66" charset="0"/>
                        </a:rPr>
                        <a:t>Можно ли использовать бытовой мусор?</a:t>
                      </a:r>
                      <a:endParaRPr lang="ru-RU" sz="2400" dirty="0">
                        <a:latin typeface="Monotype Corsiva" panose="03010101010201010101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Monotype Corsiva" panose="03010101010201010101" pitchFamily="66" charset="0"/>
                        </a:rPr>
                        <a:t>Спросить у бабушки</a:t>
                      </a:r>
                      <a:endParaRPr lang="ru-RU" sz="2400" dirty="0">
                        <a:latin typeface="Monotype Corsiva" panose="03010101010201010101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073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7042245"/>
          </a:xfrm>
        </p:spPr>
      </p:pic>
      <p:sp>
        <p:nvSpPr>
          <p:cNvPr id="5" name="TextBox 4"/>
          <p:cNvSpPr txBox="1"/>
          <p:nvPr/>
        </p:nvSpPr>
        <p:spPr>
          <a:xfrm>
            <a:off x="3028209" y="1021278"/>
            <a:ext cx="5415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anose="03010101010201010101" pitchFamily="66" charset="0"/>
              </a:rPr>
              <a:t>                        </a:t>
            </a:r>
            <a:r>
              <a:rPr lang="ru-RU" sz="3600" dirty="0" smtClean="0">
                <a:latin typeface="Monotype Corsiva" panose="03010101010201010101" pitchFamily="66" charset="0"/>
              </a:rPr>
              <a:t>Цель.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15654" y="1667609"/>
            <a:ext cx="832513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Monotype Corsiva" panose="03010101010201010101" pitchFamily="66" charset="0"/>
              </a:rPr>
              <a:t>Формировать умение анализировать экологическую проблему, способствовать развитию творческого воображения и фантазии, чувства цвета и стиля при изготовлении костюмов и поделок из вторсырья, как способ привлечения внимания к проблеме загрязнения                         окружающей среды.  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09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7042245"/>
          </a:xfrm>
        </p:spPr>
      </p:pic>
      <p:sp>
        <p:nvSpPr>
          <p:cNvPr id="3" name="TextBox 2"/>
          <p:cNvSpPr txBox="1"/>
          <p:nvPr/>
        </p:nvSpPr>
        <p:spPr>
          <a:xfrm>
            <a:off x="4595750" y="-104181"/>
            <a:ext cx="3313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anose="03010101010201010101" pitchFamily="66" charset="0"/>
              </a:rPr>
              <a:t>                               Задачи.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73184" y="1096148"/>
            <a:ext cx="752895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Monotype Corsiva" panose="03010101010201010101" pitchFamily="66" charset="0"/>
              </a:rPr>
              <a:t>Способствовать развитию у детей экологической культуры, умение видеть экологическую проблему и находить пути её решения.</a:t>
            </a:r>
          </a:p>
          <a:p>
            <a:r>
              <a:rPr lang="ru-RU" sz="2400" dirty="0" smtClean="0">
                <a:latin typeface="Monotype Corsiva" panose="03010101010201010101" pitchFamily="66" charset="0"/>
              </a:rPr>
              <a:t>Развивать творческую способность в изготовлении поделок; дать родителям и детям возможность продемонстрировать свои творческие способности.</a:t>
            </a:r>
          </a:p>
          <a:p>
            <a:r>
              <a:rPr lang="ru-RU" sz="2400" dirty="0" smtClean="0">
                <a:latin typeface="Monotype Corsiva" panose="03010101010201010101" pitchFamily="66" charset="0"/>
              </a:rPr>
              <a:t>Стимулировать познавательный интерес детей к проблеме окружающей среды.</a:t>
            </a:r>
          </a:p>
          <a:p>
            <a:r>
              <a:rPr lang="ru-RU" sz="2400" dirty="0" smtClean="0">
                <a:latin typeface="Monotype Corsiva" panose="03010101010201010101" pitchFamily="66" charset="0"/>
              </a:rPr>
              <a:t>Способствовать активному вовлечению родителей в совместную деятельность с ребёнком в условиях семьи и детского сада.</a:t>
            </a:r>
          </a:p>
          <a:p>
            <a:r>
              <a:rPr lang="ru-RU" sz="2400" dirty="0" smtClean="0">
                <a:latin typeface="Monotype Corsiva" panose="03010101010201010101" pitchFamily="66" charset="0"/>
              </a:rPr>
              <a:t>Совершенствовать у детей уровень накопительных практических навыков: побуждать к словотворчеству, изобразительной деятельности.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843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7042245"/>
          </a:xfrm>
        </p:spPr>
      </p:pic>
      <p:sp>
        <p:nvSpPr>
          <p:cNvPr id="3" name="TextBox 2"/>
          <p:cNvSpPr txBox="1"/>
          <p:nvPr/>
        </p:nvSpPr>
        <p:spPr>
          <a:xfrm>
            <a:off x="2802577" y="365125"/>
            <a:ext cx="5807033" cy="646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</a:t>
            </a:r>
            <a:r>
              <a:rPr lang="ru-RU" sz="3600" dirty="0" smtClean="0">
                <a:latin typeface="Monotype Corsiva" panose="03010101010201010101" pitchFamily="66" charset="0"/>
              </a:rPr>
              <a:t>Ожидаемые результаты.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15653" y="1011458"/>
            <a:ext cx="756085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latin typeface="Monotype Corsiva" panose="03010101010201010101" pitchFamily="66" charset="0"/>
              </a:rPr>
              <a:t>Для детей</a:t>
            </a:r>
            <a:r>
              <a:rPr lang="ru-RU" sz="2400" dirty="0" smtClean="0">
                <a:latin typeface="Monotype Corsiva" panose="03010101010201010101" pitchFamily="66" charset="0"/>
              </a:rPr>
              <a:t>: привития детям экологической культуры; ответственное отношение к общественно- значимым заданиям;</a:t>
            </a:r>
          </a:p>
          <a:p>
            <a:r>
              <a:rPr lang="ru-RU" sz="2400" dirty="0">
                <a:latin typeface="Monotype Corsiva" panose="03010101010201010101" pitchFamily="66" charset="0"/>
              </a:rPr>
              <a:t>р</a:t>
            </a:r>
            <a:r>
              <a:rPr lang="ru-RU" sz="2400" dirty="0" smtClean="0">
                <a:latin typeface="Monotype Corsiva" panose="03010101010201010101" pitchFamily="66" charset="0"/>
              </a:rPr>
              <a:t>азвитие у детей инициативы, активности, самостоятельности; приобретение новых знаний и впечатлений об окружающем мире.</a:t>
            </a:r>
          </a:p>
          <a:p>
            <a:r>
              <a:rPr lang="ru-RU" sz="2400" b="1" u="sng" dirty="0" smtClean="0">
                <a:latin typeface="Monotype Corsiva" panose="03010101010201010101" pitchFamily="66" charset="0"/>
              </a:rPr>
              <a:t>Для воспитателя</a:t>
            </a:r>
            <a:r>
              <a:rPr lang="ru-RU" sz="2400" dirty="0" smtClean="0">
                <a:latin typeface="Monotype Corsiva" panose="03010101010201010101" pitchFamily="66" charset="0"/>
              </a:rPr>
              <a:t>: повышение профессионализма; внедрение новых методов в работе с детьми и родителями; личностный и профессиональный рост; самореализация.</a:t>
            </a:r>
          </a:p>
          <a:p>
            <a:r>
              <a:rPr lang="ru-RU" sz="2400" b="1" u="sng" dirty="0" smtClean="0">
                <a:latin typeface="Monotype Corsiva" panose="03010101010201010101" pitchFamily="66" charset="0"/>
              </a:rPr>
              <a:t>Для родителей</a:t>
            </a:r>
            <a:r>
              <a:rPr lang="ru-RU" sz="2400" dirty="0" smtClean="0">
                <a:latin typeface="Monotype Corsiva" panose="03010101010201010101" pitchFamily="66" charset="0"/>
              </a:rPr>
              <a:t>: повышение уровня личностного сознания; укрепление отношений между детьми и родителями; самореализация. 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71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7042245"/>
          </a:xfrm>
        </p:spPr>
      </p:pic>
      <p:sp>
        <p:nvSpPr>
          <p:cNvPr id="3" name="TextBox 2"/>
          <p:cNvSpPr txBox="1"/>
          <p:nvPr/>
        </p:nvSpPr>
        <p:spPr>
          <a:xfrm>
            <a:off x="2660072" y="522514"/>
            <a:ext cx="6412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</a:t>
            </a:r>
            <a:r>
              <a:rPr lang="ru-RU" sz="3600" dirty="0" smtClean="0">
                <a:latin typeface="Monotype Corsiva" panose="03010101010201010101" pitchFamily="66" charset="0"/>
              </a:rPr>
              <a:t>Этапы реализации проекта.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9020" y="1326234"/>
            <a:ext cx="8563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anose="03010101010201010101" pitchFamily="66" charset="0"/>
              </a:rPr>
              <a:t>                                 1. Организационный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63190" y="2339439"/>
            <a:ext cx="75289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Monotype Corsiva" panose="03010101010201010101" pitchFamily="66" charset="0"/>
              </a:rPr>
              <a:t>Воспитатель раскрывает проблему, вхождение детей в проект. </a:t>
            </a:r>
          </a:p>
          <a:p>
            <a:r>
              <a:rPr lang="ru-RU" sz="2400" dirty="0" smtClean="0">
                <a:latin typeface="Monotype Corsiva" panose="03010101010201010101" pitchFamily="66" charset="0"/>
              </a:rPr>
              <a:t>Вызвать положительный отклик родителей на существенную проблему.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605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7042245"/>
          </a:xfrm>
        </p:spPr>
      </p:pic>
      <p:sp>
        <p:nvSpPr>
          <p:cNvPr id="3" name="TextBox 2"/>
          <p:cNvSpPr txBox="1"/>
          <p:nvPr/>
        </p:nvSpPr>
        <p:spPr>
          <a:xfrm>
            <a:off x="2101933" y="546265"/>
            <a:ext cx="7932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</a:t>
            </a:r>
            <a:r>
              <a:rPr lang="ru-RU" sz="3600" dirty="0" smtClean="0">
                <a:latin typeface="Monotype Corsiva" panose="03010101010201010101" pitchFamily="66" charset="0"/>
              </a:rPr>
              <a:t>2. Планирование деятельности.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01044" y="490359"/>
            <a:ext cx="50351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anose="03010101010201010101" pitchFamily="66" charset="0"/>
              </a:rPr>
              <a:t>                                      Педагог.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00420" y="182065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654799" y="1567543"/>
            <a:ext cx="4551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latin typeface="Monotype Corsiva" panose="03010101010201010101" pitchFamily="66" charset="0"/>
              </a:rPr>
              <a:t>Беседы</a:t>
            </a:r>
            <a:r>
              <a:rPr lang="ru-RU" sz="2400" dirty="0" smtClean="0">
                <a:latin typeface="Monotype Corsiva" panose="03010101010201010101" pitchFamily="66" charset="0"/>
              </a:rPr>
              <a:t>: по теме проекта.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54799" y="2065635"/>
            <a:ext cx="77361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latin typeface="Monotype Corsiva" panose="03010101010201010101" pitchFamily="66" charset="0"/>
              </a:rPr>
              <a:t>Дидактические и настольно- печатные игры</a:t>
            </a:r>
            <a:r>
              <a:rPr lang="ru-RU" sz="2400" dirty="0" smtClean="0">
                <a:latin typeface="Monotype Corsiva" panose="03010101010201010101" pitchFamily="66" charset="0"/>
              </a:rPr>
              <a:t>: «А знаете ли вы?», «Угадай, что это».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54799" y="2933059"/>
            <a:ext cx="73798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latin typeface="Monotype Corsiva" panose="03010101010201010101" pitchFamily="66" charset="0"/>
              </a:rPr>
              <a:t>Подвижные игры</a:t>
            </a:r>
            <a:r>
              <a:rPr lang="ru-RU" sz="2400" dirty="0" smtClean="0">
                <a:latin typeface="Monotype Corsiva" panose="03010101010201010101" pitchFamily="66" charset="0"/>
              </a:rPr>
              <a:t>: «Вокруг себя обернись и в зверя лесного превратись», «Хорошо- плохо», «Птичка- невеличка», «На бабушкином дворе».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54398" y="4133388"/>
            <a:ext cx="650284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latin typeface="Monotype Corsiva" panose="03010101010201010101" pitchFamily="66" charset="0"/>
              </a:rPr>
              <a:t>НОД(познавательное развитие</a:t>
            </a:r>
            <a:r>
              <a:rPr lang="ru-RU" sz="2400" dirty="0" smtClean="0">
                <a:latin typeface="Monotype Corsiva" panose="03010101010201010101" pitchFamily="66" charset="0"/>
              </a:rPr>
              <a:t>): беседы: «В природе нет ничего лишнего», «Чистая планета», «Берегите природу».</a:t>
            </a:r>
          </a:p>
          <a:p>
            <a:r>
              <a:rPr lang="ru-RU" sz="2400" dirty="0" smtClean="0">
                <a:latin typeface="Monotype Corsiva" panose="03010101010201010101" pitchFamily="66" charset="0"/>
              </a:rPr>
              <a:t>Экологическая акция «Мой чистый двор».</a:t>
            </a:r>
          </a:p>
          <a:p>
            <a:r>
              <a:rPr lang="ru-RU" sz="2400" dirty="0" smtClean="0">
                <a:latin typeface="Monotype Corsiva" panose="03010101010201010101" pitchFamily="66" charset="0"/>
              </a:rPr>
              <a:t>Зелёный патруль «Чистый участок детского сада».</a:t>
            </a:r>
          </a:p>
          <a:p>
            <a:r>
              <a:rPr lang="ru-RU" sz="2400" dirty="0" smtClean="0">
                <a:latin typeface="Monotype Corsiva" panose="03010101010201010101" pitchFamily="66" charset="0"/>
              </a:rPr>
              <a:t>Наблюдения за трудом дворника.</a:t>
            </a:r>
          </a:p>
          <a:p>
            <a:r>
              <a:rPr lang="ru-RU" sz="2400" dirty="0" smtClean="0">
                <a:latin typeface="Monotype Corsiva" panose="03010101010201010101" pitchFamily="66" charset="0"/>
              </a:rPr>
              <a:t>Наблюдения «Куда исчезает мусор в детском саду».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516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668</TotalTime>
  <Words>1312</Words>
  <Application>Microsoft Office PowerPoint</Application>
  <PresentationFormat>Широкоэкранный</PresentationFormat>
  <Paragraphs>142</Paragraphs>
  <Slides>38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5" baseType="lpstr">
      <vt:lpstr>FangSong</vt:lpstr>
      <vt:lpstr>Angsana New</vt:lpstr>
      <vt:lpstr>Arial</vt:lpstr>
      <vt:lpstr>Calibri</vt:lpstr>
      <vt:lpstr>Calibri Light</vt:lpstr>
      <vt:lpstr>Monotype Corsiva</vt:lpstr>
      <vt:lpstr>Тема Office</vt:lpstr>
      <vt:lpstr>Презентация PowerPoint</vt:lpstr>
      <vt:lpstr>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68</cp:revision>
  <dcterms:created xsi:type="dcterms:W3CDTF">2017-08-24T14:51:30Z</dcterms:created>
  <dcterms:modified xsi:type="dcterms:W3CDTF">2017-09-13T20:06:58Z</dcterms:modified>
</cp:coreProperties>
</file>