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82" r:id="rId3"/>
    <p:sldId id="257" r:id="rId4"/>
    <p:sldId id="265" r:id="rId5"/>
    <p:sldId id="263" r:id="rId6"/>
    <p:sldId id="271" r:id="rId7"/>
    <p:sldId id="269" r:id="rId8"/>
    <p:sldId id="283" r:id="rId9"/>
    <p:sldId id="279" r:id="rId10"/>
    <p:sldId id="285" r:id="rId11"/>
    <p:sldId id="280" r:id="rId12"/>
    <p:sldId id="281" r:id="rId13"/>
    <p:sldId id="270" r:id="rId14"/>
    <p:sldId id="277" r:id="rId15"/>
    <p:sldId id="266" r:id="rId16"/>
    <p:sldId id="284" r:id="rId17"/>
    <p:sldId id="267" r:id="rId18"/>
    <p:sldId id="259" r:id="rId19"/>
    <p:sldId id="272" r:id="rId20"/>
    <p:sldId id="26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9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8643" autoAdjust="0"/>
  </p:normalViewPr>
  <p:slideViewPr>
    <p:cSldViewPr>
      <p:cViewPr varScale="1">
        <p:scale>
          <a:sx n="91" d="100"/>
          <a:sy n="91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Лекарственные растения</a:t>
            </a:r>
          </a:p>
        </c:rich>
      </c:tx>
      <c:layout>
        <c:manualLayout>
          <c:xMode val="edge"/>
          <c:yMode val="edge"/>
          <c:x val="0.25227083333333333"/>
          <c:y val="2.500000000000011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Лекарственные растения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Брусника,черника,ромашка,мать-и-мачеха</c:v>
                </c:pt>
                <c:pt idx="1">
                  <c:v>Подорожник,одуванчик,черемуха,малина</c:v>
                </c:pt>
                <c:pt idx="2">
                  <c:v>Клюква,береза,иван-чай,шиповник</c:v>
                </c:pt>
                <c:pt idx="3">
                  <c:v>Багульник, клевер, сосна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ser>
          <c:idx val="1"/>
          <c:order val="1"/>
          <c:tx>
            <c:v>Багульник, клевер, сосна.</c:v>
          </c:tx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3286684490980529"/>
          <c:y val="0.14533267716535433"/>
          <c:w val="0.4671331550901941"/>
          <c:h val="0.8150846456692916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29449E-B303-4252-A144-0EF02B33971E}" type="doc">
      <dgm:prSet loTypeId="urn:microsoft.com/office/officeart/2005/8/layout/target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348D0BB-6033-420A-9E6B-F1ECCDFF0DC8}" type="pres">
      <dgm:prSet presAssocID="{D729449E-B303-4252-A144-0EF02B33971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044D484-8D1A-4714-B067-1E04BC8CE3A1}" type="presOf" srcId="{D729449E-B303-4252-A144-0EF02B33971E}" destId="{D348D0BB-6033-420A-9E6B-F1ECCDFF0DC8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E69CB4-83DF-4EA5-B651-CAEA14C1D078}" type="doc">
      <dgm:prSet loTypeId="urn:microsoft.com/office/officeart/2005/8/layout/h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7B36E19-6609-4CE8-9271-8C7E97A07798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Экскурсия </a:t>
          </a:r>
          <a:endParaRPr lang="ru-RU" sz="2000" dirty="0">
            <a:solidFill>
              <a:schemeClr val="bg1"/>
            </a:solidFill>
          </a:endParaRPr>
        </a:p>
      </dgm:t>
    </dgm:pt>
    <dgm:pt modelId="{D037C2F9-AE3B-486B-9FCA-2F947FCEACA9}" type="parTrans" cxnId="{5C40F696-A069-47FF-8A8B-3EF573A938C6}">
      <dgm:prSet/>
      <dgm:spPr/>
      <dgm:t>
        <a:bodyPr/>
        <a:lstStyle/>
        <a:p>
          <a:endParaRPr lang="ru-RU"/>
        </a:p>
      </dgm:t>
    </dgm:pt>
    <dgm:pt modelId="{469936CD-9AFC-4B14-9458-A628AA63A050}" type="sibTrans" cxnId="{5C40F696-A069-47FF-8A8B-3EF573A938C6}">
      <dgm:prSet/>
      <dgm:spPr/>
      <dgm:t>
        <a:bodyPr/>
        <a:lstStyle/>
        <a:p>
          <a:endParaRPr lang="ru-RU"/>
        </a:p>
      </dgm:t>
    </dgm:pt>
    <dgm:pt modelId="{A5741BEE-0606-4959-AA67-268537CC7E01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Изучение литературы</a:t>
          </a:r>
          <a:endParaRPr lang="ru-RU" sz="2000" dirty="0">
            <a:solidFill>
              <a:schemeClr val="bg1"/>
            </a:solidFill>
          </a:endParaRPr>
        </a:p>
      </dgm:t>
    </dgm:pt>
    <dgm:pt modelId="{00CEB592-DCA5-40A1-8884-0270EFD192EA}" type="parTrans" cxnId="{62E6AC0B-3795-49B5-871C-2791623D1B83}">
      <dgm:prSet/>
      <dgm:spPr/>
      <dgm:t>
        <a:bodyPr/>
        <a:lstStyle/>
        <a:p>
          <a:endParaRPr lang="ru-RU"/>
        </a:p>
      </dgm:t>
    </dgm:pt>
    <dgm:pt modelId="{171C650B-4BA5-4913-B8F6-B14463B0C726}" type="sibTrans" cxnId="{62E6AC0B-3795-49B5-871C-2791623D1B83}">
      <dgm:prSet/>
      <dgm:spPr/>
      <dgm:t>
        <a:bodyPr/>
        <a:lstStyle/>
        <a:p>
          <a:endParaRPr lang="ru-RU"/>
        </a:p>
      </dgm:t>
    </dgm:pt>
    <dgm:pt modelId="{0E4C8DB7-042D-4BBA-AC7D-3A0FA5BAF08E}">
      <dgm:prSet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Знакомство с аптечным ассортиментом</a:t>
          </a:r>
          <a:endParaRPr lang="ru-RU" sz="2000" dirty="0">
            <a:solidFill>
              <a:schemeClr val="bg1"/>
            </a:solidFill>
          </a:endParaRPr>
        </a:p>
      </dgm:t>
    </dgm:pt>
    <dgm:pt modelId="{12A22DFE-65D9-462A-86F2-CBBDCD3DA54E}" type="parTrans" cxnId="{51BF46B2-74B9-4122-B562-98BCE7D4B0CD}">
      <dgm:prSet/>
      <dgm:spPr/>
      <dgm:t>
        <a:bodyPr/>
        <a:lstStyle/>
        <a:p>
          <a:endParaRPr lang="ru-RU"/>
        </a:p>
      </dgm:t>
    </dgm:pt>
    <dgm:pt modelId="{772384B4-8AD6-42A2-9326-B050E08EF821}" type="sibTrans" cxnId="{51BF46B2-74B9-4122-B562-98BCE7D4B0CD}">
      <dgm:prSet/>
      <dgm:spPr/>
      <dgm:t>
        <a:bodyPr/>
        <a:lstStyle/>
        <a:p>
          <a:endParaRPr lang="ru-RU"/>
        </a:p>
      </dgm:t>
    </dgm:pt>
    <dgm:pt modelId="{AF37D80F-D015-42B0-A2B2-65E7FDCCE967}">
      <dgm:prSet custT="1"/>
      <dgm:spPr/>
      <dgm:t>
        <a:bodyPr/>
        <a:lstStyle/>
        <a:p>
          <a:r>
            <a:rPr lang="ru-RU" sz="2000" dirty="0" err="1" smtClean="0">
              <a:solidFill>
                <a:schemeClr val="bg1"/>
              </a:solidFill>
            </a:rPr>
            <a:t>Практичес</a:t>
          </a:r>
          <a:r>
            <a:rPr lang="ru-RU" sz="2000" dirty="0" smtClean="0">
              <a:solidFill>
                <a:schemeClr val="bg1"/>
              </a:solidFill>
            </a:rPr>
            <a:t>-</a:t>
          </a:r>
        </a:p>
        <a:p>
          <a:r>
            <a:rPr lang="ru-RU" sz="2000" dirty="0" smtClean="0">
              <a:solidFill>
                <a:schemeClr val="bg1"/>
              </a:solidFill>
            </a:rPr>
            <a:t>кие навыки </a:t>
          </a:r>
          <a:endParaRPr lang="ru-RU" sz="2000" dirty="0">
            <a:solidFill>
              <a:schemeClr val="bg1"/>
            </a:solidFill>
          </a:endParaRPr>
        </a:p>
      </dgm:t>
    </dgm:pt>
    <dgm:pt modelId="{1E5150E8-6C23-4CAD-94CB-4EAE0A6C7D27}" type="parTrans" cxnId="{D96D647E-53A5-4EBF-B369-F9192F1E7E03}">
      <dgm:prSet/>
      <dgm:spPr/>
      <dgm:t>
        <a:bodyPr/>
        <a:lstStyle/>
        <a:p>
          <a:endParaRPr lang="ru-RU"/>
        </a:p>
      </dgm:t>
    </dgm:pt>
    <dgm:pt modelId="{BE80BA6E-C4F0-4306-AE92-0E0B4F7487B9}" type="sibTrans" cxnId="{D96D647E-53A5-4EBF-B369-F9192F1E7E03}">
      <dgm:prSet/>
      <dgm:spPr/>
      <dgm:t>
        <a:bodyPr/>
        <a:lstStyle/>
        <a:p>
          <a:endParaRPr lang="ru-RU"/>
        </a:p>
      </dgm:t>
    </dgm:pt>
    <dgm:pt modelId="{020A1144-ED08-4FFC-BAAF-CEFD5C94CBAF}">
      <dgm:prSet phldrT="[Текст]" custT="1"/>
      <dgm:spPr/>
      <dgm:t>
        <a:bodyPr/>
        <a:lstStyle/>
        <a:p>
          <a:r>
            <a:rPr lang="en-US" sz="1600" dirty="0" smtClean="0">
              <a:solidFill>
                <a:schemeClr val="bg1"/>
              </a:solidFill>
            </a:rPr>
            <a:t> </a:t>
          </a:r>
          <a:r>
            <a:rPr lang="ru-RU" sz="1600" dirty="0" smtClean="0">
              <a:solidFill>
                <a:schemeClr val="bg1"/>
              </a:solidFill>
            </a:rPr>
            <a:t>О</a:t>
          </a:r>
          <a:r>
            <a:rPr lang="ru-RU" sz="2000" dirty="0" smtClean="0">
              <a:solidFill>
                <a:schemeClr val="bg1"/>
              </a:solidFill>
            </a:rPr>
            <a:t>прос  </a:t>
          </a:r>
          <a:endParaRPr lang="ru-RU" sz="2000" dirty="0">
            <a:solidFill>
              <a:schemeClr val="bg1"/>
            </a:solidFill>
          </a:endParaRPr>
        </a:p>
      </dgm:t>
    </dgm:pt>
    <dgm:pt modelId="{E23ADA06-DB2D-4BC2-9152-6C8E2F820322}" type="sibTrans" cxnId="{B4E53E07-261F-466A-BD21-2AAB5840CBF8}">
      <dgm:prSet/>
      <dgm:spPr/>
      <dgm:t>
        <a:bodyPr/>
        <a:lstStyle/>
        <a:p>
          <a:endParaRPr lang="ru-RU"/>
        </a:p>
      </dgm:t>
    </dgm:pt>
    <dgm:pt modelId="{EBF6857D-5D65-479B-9035-3F63EE0FB449}" type="parTrans" cxnId="{B4E53E07-261F-466A-BD21-2AAB5840CBF8}">
      <dgm:prSet/>
      <dgm:spPr/>
      <dgm:t>
        <a:bodyPr/>
        <a:lstStyle/>
        <a:p>
          <a:endParaRPr lang="ru-RU"/>
        </a:p>
      </dgm:t>
    </dgm:pt>
    <dgm:pt modelId="{E8E1D4B7-1907-42E0-B8F0-4F3F0BA23AEA}" type="pres">
      <dgm:prSet presAssocID="{80E69CB4-83DF-4EA5-B651-CAEA14C1D07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CB7CC0-559A-4CC5-BEB7-43A13E5FB9FA}" type="pres">
      <dgm:prSet presAssocID="{07B36E19-6609-4CE8-9271-8C7E97A0779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CD8398-630C-4DB3-98D2-3C9CA1AD2107}" type="pres">
      <dgm:prSet presAssocID="{469936CD-9AFC-4B14-9458-A628AA63A050}" presName="sibTrans" presStyleCnt="0"/>
      <dgm:spPr/>
    </dgm:pt>
    <dgm:pt modelId="{2BFD9C2F-A84B-481C-B63D-A427ACD14825}" type="pres">
      <dgm:prSet presAssocID="{A5741BEE-0606-4959-AA67-268537CC7E0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221A5-2839-407C-8B29-B478131A0500}" type="pres">
      <dgm:prSet presAssocID="{171C650B-4BA5-4913-B8F6-B14463B0C726}" presName="sibTrans" presStyleCnt="0"/>
      <dgm:spPr/>
    </dgm:pt>
    <dgm:pt modelId="{5B6583B0-9BB6-4607-B01D-F6695AF71669}" type="pres">
      <dgm:prSet presAssocID="{020A1144-ED08-4FFC-BAAF-CEFD5C94CBAF}" presName="node" presStyleLbl="node1" presStyleIdx="2" presStyleCnt="5" custLinFactNeighborX="42467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69EE8E-04AF-4905-80B5-34B2DDC9A393}" type="pres">
      <dgm:prSet presAssocID="{E23ADA06-DB2D-4BC2-9152-6C8E2F820322}" presName="sibTrans" presStyleCnt="0"/>
      <dgm:spPr/>
    </dgm:pt>
    <dgm:pt modelId="{BB0ECD5A-5467-445C-8777-7DA063D06CAF}" type="pres">
      <dgm:prSet presAssocID="{0E4C8DB7-042D-4BBA-AC7D-3A0FA5BAF08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C6261-5C8C-4B65-BE55-D2E6EC8A368B}" type="pres">
      <dgm:prSet presAssocID="{772384B4-8AD6-42A2-9326-B050E08EF821}" presName="sibTrans" presStyleCnt="0"/>
      <dgm:spPr/>
    </dgm:pt>
    <dgm:pt modelId="{793C8B43-219C-40E6-8215-B7D346CEE8A5}" type="pres">
      <dgm:prSet presAssocID="{AF37D80F-D015-42B0-A2B2-65E7FDCCE96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177034-A0C8-4831-AF6A-A60AF3F5D51E}" type="presOf" srcId="{0E4C8DB7-042D-4BBA-AC7D-3A0FA5BAF08E}" destId="{BB0ECD5A-5467-445C-8777-7DA063D06CAF}" srcOrd="0" destOrd="0" presId="urn:microsoft.com/office/officeart/2005/8/layout/hList6"/>
    <dgm:cxn modelId="{D96D647E-53A5-4EBF-B369-F9192F1E7E03}" srcId="{80E69CB4-83DF-4EA5-B651-CAEA14C1D078}" destId="{AF37D80F-D015-42B0-A2B2-65E7FDCCE967}" srcOrd="4" destOrd="0" parTransId="{1E5150E8-6C23-4CAD-94CB-4EAE0A6C7D27}" sibTransId="{BE80BA6E-C4F0-4306-AE92-0E0B4F7487B9}"/>
    <dgm:cxn modelId="{B4E53E07-261F-466A-BD21-2AAB5840CBF8}" srcId="{80E69CB4-83DF-4EA5-B651-CAEA14C1D078}" destId="{020A1144-ED08-4FFC-BAAF-CEFD5C94CBAF}" srcOrd="2" destOrd="0" parTransId="{EBF6857D-5D65-479B-9035-3F63EE0FB449}" sibTransId="{E23ADA06-DB2D-4BC2-9152-6C8E2F820322}"/>
    <dgm:cxn modelId="{D7077253-2A22-432A-A4DE-FB2D3DAC47D1}" type="presOf" srcId="{A5741BEE-0606-4959-AA67-268537CC7E01}" destId="{2BFD9C2F-A84B-481C-B63D-A427ACD14825}" srcOrd="0" destOrd="0" presId="urn:microsoft.com/office/officeart/2005/8/layout/hList6"/>
    <dgm:cxn modelId="{62E6AC0B-3795-49B5-871C-2791623D1B83}" srcId="{80E69CB4-83DF-4EA5-B651-CAEA14C1D078}" destId="{A5741BEE-0606-4959-AA67-268537CC7E01}" srcOrd="1" destOrd="0" parTransId="{00CEB592-DCA5-40A1-8884-0270EFD192EA}" sibTransId="{171C650B-4BA5-4913-B8F6-B14463B0C726}"/>
    <dgm:cxn modelId="{51BF46B2-74B9-4122-B562-98BCE7D4B0CD}" srcId="{80E69CB4-83DF-4EA5-B651-CAEA14C1D078}" destId="{0E4C8DB7-042D-4BBA-AC7D-3A0FA5BAF08E}" srcOrd="3" destOrd="0" parTransId="{12A22DFE-65D9-462A-86F2-CBBDCD3DA54E}" sibTransId="{772384B4-8AD6-42A2-9326-B050E08EF821}"/>
    <dgm:cxn modelId="{E4895435-A491-4924-BBB4-D67BAD266782}" type="presOf" srcId="{AF37D80F-D015-42B0-A2B2-65E7FDCCE967}" destId="{793C8B43-219C-40E6-8215-B7D346CEE8A5}" srcOrd="0" destOrd="0" presId="urn:microsoft.com/office/officeart/2005/8/layout/hList6"/>
    <dgm:cxn modelId="{A6B4CE43-5CE7-4821-AFB4-8B59768317FB}" type="presOf" srcId="{07B36E19-6609-4CE8-9271-8C7E97A07798}" destId="{59CB7CC0-559A-4CC5-BEB7-43A13E5FB9FA}" srcOrd="0" destOrd="0" presId="urn:microsoft.com/office/officeart/2005/8/layout/hList6"/>
    <dgm:cxn modelId="{1D840431-6D22-4A3F-B949-85AA14A8BAC4}" type="presOf" srcId="{80E69CB4-83DF-4EA5-B651-CAEA14C1D078}" destId="{E8E1D4B7-1907-42E0-B8F0-4F3F0BA23AEA}" srcOrd="0" destOrd="0" presId="urn:microsoft.com/office/officeart/2005/8/layout/hList6"/>
    <dgm:cxn modelId="{5C40F696-A069-47FF-8A8B-3EF573A938C6}" srcId="{80E69CB4-83DF-4EA5-B651-CAEA14C1D078}" destId="{07B36E19-6609-4CE8-9271-8C7E97A07798}" srcOrd="0" destOrd="0" parTransId="{D037C2F9-AE3B-486B-9FCA-2F947FCEACA9}" sibTransId="{469936CD-9AFC-4B14-9458-A628AA63A050}"/>
    <dgm:cxn modelId="{EB2400B8-3866-42E1-A3F7-4FD81244F2C6}" type="presOf" srcId="{020A1144-ED08-4FFC-BAAF-CEFD5C94CBAF}" destId="{5B6583B0-9BB6-4607-B01D-F6695AF71669}" srcOrd="0" destOrd="0" presId="urn:microsoft.com/office/officeart/2005/8/layout/hList6"/>
    <dgm:cxn modelId="{C0465D0C-24C4-4171-919C-FCA6FE1A83F2}" type="presParOf" srcId="{E8E1D4B7-1907-42E0-B8F0-4F3F0BA23AEA}" destId="{59CB7CC0-559A-4CC5-BEB7-43A13E5FB9FA}" srcOrd="0" destOrd="0" presId="urn:microsoft.com/office/officeart/2005/8/layout/hList6"/>
    <dgm:cxn modelId="{6D203D25-356C-4408-91CC-632F3CD66DEA}" type="presParOf" srcId="{E8E1D4B7-1907-42E0-B8F0-4F3F0BA23AEA}" destId="{E1CD8398-630C-4DB3-98D2-3C9CA1AD2107}" srcOrd="1" destOrd="0" presId="urn:microsoft.com/office/officeart/2005/8/layout/hList6"/>
    <dgm:cxn modelId="{FFD2D0EF-82D5-42F2-95D8-458944865DDC}" type="presParOf" srcId="{E8E1D4B7-1907-42E0-B8F0-4F3F0BA23AEA}" destId="{2BFD9C2F-A84B-481C-B63D-A427ACD14825}" srcOrd="2" destOrd="0" presId="urn:microsoft.com/office/officeart/2005/8/layout/hList6"/>
    <dgm:cxn modelId="{F9B0278A-AAEC-4C8B-BC7A-3532B6208AFB}" type="presParOf" srcId="{E8E1D4B7-1907-42E0-B8F0-4F3F0BA23AEA}" destId="{075221A5-2839-407C-8B29-B478131A0500}" srcOrd="3" destOrd="0" presId="urn:microsoft.com/office/officeart/2005/8/layout/hList6"/>
    <dgm:cxn modelId="{DF83E7A7-2251-4CD5-92CD-6392B76CC6AA}" type="presParOf" srcId="{E8E1D4B7-1907-42E0-B8F0-4F3F0BA23AEA}" destId="{5B6583B0-9BB6-4607-B01D-F6695AF71669}" srcOrd="4" destOrd="0" presId="urn:microsoft.com/office/officeart/2005/8/layout/hList6"/>
    <dgm:cxn modelId="{E4D63CCE-2040-4205-AE72-F0EC6D67AC91}" type="presParOf" srcId="{E8E1D4B7-1907-42E0-B8F0-4F3F0BA23AEA}" destId="{7D69EE8E-04AF-4905-80B5-34B2DDC9A393}" srcOrd="5" destOrd="0" presId="urn:microsoft.com/office/officeart/2005/8/layout/hList6"/>
    <dgm:cxn modelId="{0A2DCA5D-C3E4-4A21-BA1A-6113EFDF53AA}" type="presParOf" srcId="{E8E1D4B7-1907-42E0-B8F0-4F3F0BA23AEA}" destId="{BB0ECD5A-5467-445C-8777-7DA063D06CAF}" srcOrd="6" destOrd="0" presId="urn:microsoft.com/office/officeart/2005/8/layout/hList6"/>
    <dgm:cxn modelId="{941971A1-24DD-4452-8035-AE9BAEDA739A}" type="presParOf" srcId="{E8E1D4B7-1907-42E0-B8F0-4F3F0BA23AEA}" destId="{A10C6261-5C8C-4B65-BE55-D2E6EC8A368B}" srcOrd="7" destOrd="0" presId="urn:microsoft.com/office/officeart/2005/8/layout/hList6"/>
    <dgm:cxn modelId="{62928C13-EFFA-420F-B08F-5A6432BBA444}" type="presParOf" srcId="{E8E1D4B7-1907-42E0-B8F0-4F3F0BA23AEA}" destId="{793C8B43-219C-40E6-8215-B7D346CEE8A5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CB7CC0-559A-4CC5-BEB7-43A13E5FB9FA}">
      <dsp:nvSpPr>
        <dsp:cNvPr id="0" name=""/>
        <dsp:cNvSpPr/>
      </dsp:nvSpPr>
      <dsp:spPr>
        <a:xfrm rot="16200000">
          <a:off x="-236924" y="241452"/>
          <a:ext cx="2071702" cy="1588797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Экскурсия </a:t>
          </a:r>
          <a:endParaRPr lang="ru-RU" sz="2000" kern="1200" dirty="0">
            <a:solidFill>
              <a:schemeClr val="bg1"/>
            </a:solidFill>
          </a:endParaRPr>
        </a:p>
      </dsp:txBody>
      <dsp:txXfrm rot="5400000">
        <a:off x="4529" y="414339"/>
        <a:ext cx="1588797" cy="1243022"/>
      </dsp:txXfrm>
    </dsp:sp>
    <dsp:sp modelId="{2BFD9C2F-A84B-481C-B63D-A427ACD14825}">
      <dsp:nvSpPr>
        <dsp:cNvPr id="0" name=""/>
        <dsp:cNvSpPr/>
      </dsp:nvSpPr>
      <dsp:spPr>
        <a:xfrm rot="16200000">
          <a:off x="1471033" y="241452"/>
          <a:ext cx="2071702" cy="1588797"/>
        </a:xfrm>
        <a:prstGeom prst="flowChartManualOperation">
          <a:avLst/>
        </a:prstGeom>
        <a:solidFill>
          <a:schemeClr val="accent2">
            <a:hueOff val="4752210"/>
            <a:satOff val="-9171"/>
            <a:lumOff val="-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Изучение литературы</a:t>
          </a:r>
          <a:endParaRPr lang="ru-RU" sz="2000" kern="1200" dirty="0">
            <a:solidFill>
              <a:schemeClr val="bg1"/>
            </a:solidFill>
          </a:endParaRPr>
        </a:p>
      </dsp:txBody>
      <dsp:txXfrm rot="5400000">
        <a:off x="1712486" y="414339"/>
        <a:ext cx="1588797" cy="1243022"/>
      </dsp:txXfrm>
    </dsp:sp>
    <dsp:sp modelId="{5B6583B0-9BB6-4607-B01D-F6695AF71669}">
      <dsp:nvSpPr>
        <dsp:cNvPr id="0" name=""/>
        <dsp:cNvSpPr/>
      </dsp:nvSpPr>
      <dsp:spPr>
        <a:xfrm rot="16200000">
          <a:off x="3229594" y="241452"/>
          <a:ext cx="2071702" cy="1588797"/>
        </a:xfrm>
        <a:prstGeom prst="flowChartManualOperation">
          <a:avLst/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</a:rPr>
            <a:t> </a:t>
          </a:r>
          <a:r>
            <a:rPr lang="ru-RU" sz="1600" kern="1200" dirty="0" smtClean="0">
              <a:solidFill>
                <a:schemeClr val="bg1"/>
              </a:solidFill>
            </a:rPr>
            <a:t>О</a:t>
          </a:r>
          <a:r>
            <a:rPr lang="ru-RU" sz="2000" kern="1200" dirty="0" smtClean="0">
              <a:solidFill>
                <a:schemeClr val="bg1"/>
              </a:solidFill>
            </a:rPr>
            <a:t>прос  </a:t>
          </a:r>
          <a:endParaRPr lang="ru-RU" sz="2000" kern="1200" dirty="0">
            <a:solidFill>
              <a:schemeClr val="bg1"/>
            </a:solidFill>
          </a:endParaRPr>
        </a:p>
      </dsp:txBody>
      <dsp:txXfrm rot="5400000">
        <a:off x="3471047" y="414339"/>
        <a:ext cx="1588797" cy="1243022"/>
      </dsp:txXfrm>
    </dsp:sp>
    <dsp:sp modelId="{BB0ECD5A-5467-445C-8777-7DA063D06CAF}">
      <dsp:nvSpPr>
        <dsp:cNvPr id="0" name=""/>
        <dsp:cNvSpPr/>
      </dsp:nvSpPr>
      <dsp:spPr>
        <a:xfrm rot="16200000">
          <a:off x="4886948" y="241452"/>
          <a:ext cx="2071702" cy="1588797"/>
        </a:xfrm>
        <a:prstGeom prst="flowChartManualOperation">
          <a:avLst/>
        </a:prstGeom>
        <a:solidFill>
          <a:schemeClr val="accent2">
            <a:hueOff val="14256631"/>
            <a:satOff val="-27514"/>
            <a:lumOff val="-35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Знакомство с аптечным ассортиментом</a:t>
          </a:r>
          <a:endParaRPr lang="ru-RU" sz="2000" kern="1200" dirty="0">
            <a:solidFill>
              <a:schemeClr val="bg1"/>
            </a:solidFill>
          </a:endParaRPr>
        </a:p>
      </dsp:txBody>
      <dsp:txXfrm rot="5400000">
        <a:off x="5128401" y="414339"/>
        <a:ext cx="1588797" cy="1243022"/>
      </dsp:txXfrm>
    </dsp:sp>
    <dsp:sp modelId="{793C8B43-219C-40E6-8215-B7D346CEE8A5}">
      <dsp:nvSpPr>
        <dsp:cNvPr id="0" name=""/>
        <dsp:cNvSpPr/>
      </dsp:nvSpPr>
      <dsp:spPr>
        <a:xfrm rot="16200000">
          <a:off x="6594906" y="241452"/>
          <a:ext cx="2071702" cy="1588797"/>
        </a:xfrm>
        <a:prstGeom prst="flowChartManualOperation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solidFill>
                <a:schemeClr val="bg1"/>
              </a:solidFill>
            </a:rPr>
            <a:t>Практичес</a:t>
          </a:r>
          <a:r>
            <a:rPr lang="ru-RU" sz="2000" kern="1200" dirty="0" smtClean="0">
              <a:solidFill>
                <a:schemeClr val="bg1"/>
              </a:solidFill>
            </a:rPr>
            <a:t>-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кие навыки </a:t>
          </a:r>
          <a:endParaRPr lang="ru-RU" sz="2000" kern="1200" dirty="0">
            <a:solidFill>
              <a:schemeClr val="bg1"/>
            </a:solidFill>
          </a:endParaRPr>
        </a:p>
      </dsp:txBody>
      <dsp:txXfrm rot="5400000">
        <a:off x="6836359" y="414339"/>
        <a:ext cx="1588797" cy="12430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0.62891</cdr:x>
      <cdr:y>0.71094</cdr:y>
    </cdr:from>
    <cdr:to>
      <cdr:x>0.91016</cdr:x>
      <cdr:y>0.9043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33818" y="2889256"/>
          <a:ext cx="1714500" cy="7858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0.40625</cdr:x>
      <cdr:y>0.3418</cdr:y>
    </cdr:from>
    <cdr:to>
      <cdr:x>0.48828</cdr:x>
      <cdr:y>0.44375</cdr:y>
    </cdr:to>
    <cdr:sp macro="" textlink="">
      <cdr:nvSpPr>
        <cdr:cNvPr id="3" name="TextBox 2"/>
        <cdr:cNvSpPr txBox="1"/>
      </cdr:nvSpPr>
      <cdr:spPr>
        <a:xfrm xmlns:a="http://schemas.openxmlformats.org/drawingml/2006/main" flipH="1">
          <a:off x="2476496" y="1389058"/>
          <a:ext cx="500066" cy="4143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400" dirty="0"/>
        </a:p>
      </cdr:txBody>
    </cdr:sp>
  </cdr:relSizeAnchor>
  <cdr:relSizeAnchor xmlns:cdr="http://schemas.openxmlformats.org/drawingml/2006/chartDrawing">
    <cdr:from>
      <cdr:x>0.10156</cdr:x>
      <cdr:y>0.53516</cdr:y>
    </cdr:from>
    <cdr:to>
      <cdr:x>0.20703</cdr:x>
      <cdr:y>0.69336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19108" y="2174876"/>
          <a:ext cx="642942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39D34-427A-40C7-B62A-BF363B7586D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B9C98-94F8-4624-9B8D-B7D35580CC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719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B9C98-94F8-4624-9B8D-B7D35580CC8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B9C98-94F8-4624-9B8D-B7D35580CC8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20DB6C2-7D84-43DE-BB82-BF4CA0FAC037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D6A18C0-59D5-4448-8057-6FAC471EB3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mhtml:file://C:\Documents%20and%20Settings\Admin\&#1052;&#1086;&#1080;%20&#1076;&#1086;&#1082;&#1091;&#1084;&#1077;&#1085;&#1090;&#1099;\&#1056;&#1086;&#1084;&#1072;&#1096;&#1082;&#1072;,%20&#1092;&#1086;&#1090;&#1086;.mht!http://www.prifoto.ru/file/0001/roma6ka3.jpg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&#1059;&#1088;&#1086;&#1082;%20&#1087;&#1086;%20&#1086;&#1082;&#1088;&#1091;&#1078;&#1072;&#1102;&#1097;&#1077;&#1084;&#1091;%20&#1084;&#1080;&#1088;&#1091;%20&#1074;%203%20&#1082;&#1083;&#1072;&#1089;&#1089;&#1077;.%20&#1055;&#1088;&#1080;&#1088;&#1086;&#1076;&#1085;&#1099;&#1077;%20&#1079;&#1086;&#1085;&#1099;%20&#1056;&#1086;&#1089;&#1089;&#1080;&#1080;/&#1089;&#1084;&#1077;&#1096;&#1072;&#1085;&#1085;&#1099;&#1081;%20&#1083;&#1077;&#1089;.avi" TargetMode="External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file:///C:\Users\&#1090;\Documents\P150810_12.19_%5b02%5d.jpg" TargetMode="External"/><Relationship Id="rId9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file:///C:\Users\&#1090;\Documents\P150810_12.09_%5b01%5d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357290" y="274638"/>
          <a:ext cx="7576398" cy="1368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142976" y="3071810"/>
            <a:ext cx="4143404" cy="3143272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Исследовательский</a:t>
            </a:r>
          </a:p>
          <a:p>
            <a:pPr lvl="1">
              <a:buNone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проект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b="1" i="1" dirty="0" smtClean="0">
                <a:solidFill>
                  <a:srgbClr val="199B0B"/>
                </a:solidFill>
                <a:latin typeface="Times New Roman" pitchFamily="18" charset="0"/>
                <a:cs typeface="Times New Roman" pitchFamily="18" charset="0"/>
              </a:rPr>
              <a:t>«Лекарственные растения 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199B0B"/>
                </a:solidFill>
                <a:latin typeface="Times New Roman" pitchFamily="18" charset="0"/>
                <a:cs typeface="Times New Roman" pitchFamily="18" charset="0"/>
              </a:rPr>
              <a:t>   в окрестностях села </a:t>
            </a:r>
            <a:r>
              <a:rPr lang="ru-RU" b="1" i="1" dirty="0" err="1" smtClean="0">
                <a:solidFill>
                  <a:srgbClr val="199B0B"/>
                </a:solidFill>
                <a:latin typeface="Times New Roman" pitchFamily="18" charset="0"/>
                <a:cs typeface="Times New Roman" pitchFamily="18" charset="0"/>
              </a:rPr>
              <a:t>Перегрёбное</a:t>
            </a:r>
            <a:r>
              <a:rPr lang="ru-RU" b="1" i="1" dirty="0" smtClean="0">
                <a:solidFill>
                  <a:srgbClr val="199B0B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 smtClean="0">
              <a:solidFill>
                <a:srgbClr val="199B0B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357166"/>
            <a:ext cx="6500858" cy="2585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lvl="0" algn="ctr"/>
            <a:endParaRPr lang="ru-RU" sz="5400" dirty="0" smtClean="0"/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«зеленая аптека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132012000b50d52eedad6d76740922eeb88d024a0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19"/>
          <a:stretch>
            <a:fillRect/>
          </a:stretch>
        </p:blipFill>
        <p:spPr>
          <a:xfrm>
            <a:off x="5429256" y="3214686"/>
            <a:ext cx="3405193" cy="2347150"/>
          </a:xfrm>
          <a:prstGeom prst="rect">
            <a:avLst/>
          </a:prstGeom>
          <a:ln w="76200">
            <a:solidFill>
              <a:srgbClr val="FFFF00"/>
            </a:solidFill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года малина (малина обыкновенная, лесная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000108"/>
            <a:ext cx="550072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CA7AD47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82864">
            <a:off x="5905680" y="1432422"/>
            <a:ext cx="3034502" cy="2285992"/>
          </a:xfrm>
          <a:prstGeom prst="rect">
            <a:avLst/>
          </a:prstGeom>
        </p:spPr>
      </p:pic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3643314"/>
            <a:ext cx="2243154" cy="167855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044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15233">
            <a:off x="293061" y="282258"/>
            <a:ext cx="5214974" cy="3911231"/>
          </a:xfrm>
          <a:prstGeom prst="rect">
            <a:avLst/>
          </a:prstGeom>
        </p:spPr>
      </p:pic>
      <p:pic>
        <p:nvPicPr>
          <p:cNvPr id="3" name="Рисунок 2" descr="DSCN044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2411008"/>
            <a:ext cx="5929322" cy="44469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57884" y="642918"/>
            <a:ext cx="30003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Мы знакомимся с березовым грибом –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чагой.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2500306"/>
            <a:ext cx="2960272" cy="4072406"/>
          </a:xfrm>
          <a:prstGeom prst="rect">
            <a:avLst/>
          </a:prstGeom>
        </p:spPr>
      </p:pic>
      <p:pic>
        <p:nvPicPr>
          <p:cNvPr id="3" name="Рисунок 2" descr="1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1071546"/>
            <a:ext cx="2744595" cy="3775702"/>
          </a:xfrm>
          <a:prstGeom prst="rect">
            <a:avLst/>
          </a:prstGeom>
        </p:spPr>
      </p:pic>
      <p:pic>
        <p:nvPicPr>
          <p:cNvPr id="4" name="Рисунок 3" descr="1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5334">
            <a:off x="549102" y="411505"/>
            <a:ext cx="1153849" cy="1587335"/>
          </a:xfrm>
          <a:prstGeom prst="rect">
            <a:avLst/>
          </a:prstGeom>
        </p:spPr>
      </p:pic>
      <p:pic>
        <p:nvPicPr>
          <p:cNvPr id="5" name="Рисунок 4" descr="1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1956">
            <a:off x="4214810" y="1071546"/>
            <a:ext cx="1143008" cy="1572421"/>
          </a:xfrm>
          <a:prstGeom prst="rect">
            <a:avLst/>
          </a:prstGeom>
        </p:spPr>
      </p:pic>
      <p:pic>
        <p:nvPicPr>
          <p:cNvPr id="6" name="Рисунок 5" descr="113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8250">
            <a:off x="4108710" y="3131030"/>
            <a:ext cx="1118730" cy="1539021"/>
          </a:xfrm>
          <a:prstGeom prst="rect">
            <a:avLst/>
          </a:prstGeom>
        </p:spPr>
      </p:pic>
      <p:pic>
        <p:nvPicPr>
          <p:cNvPr id="7" name="Рисунок 6" descr="111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0732">
            <a:off x="4171889" y="5083438"/>
            <a:ext cx="1206690" cy="16600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00232" y="214290"/>
            <a:ext cx="67151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Победители окружного конкурса «Каникулы в </a:t>
            </a:r>
            <a:r>
              <a:rPr lang="ru-RU" sz="2000" b="1" dirty="0" err="1" smtClean="0">
                <a:solidFill>
                  <a:schemeClr val="bg1"/>
                </a:solidFill>
              </a:rPr>
              <a:t>Югре</a:t>
            </a:r>
            <a:r>
              <a:rPr lang="ru-RU" sz="2000" b="1" dirty="0" smtClean="0">
                <a:solidFill>
                  <a:schemeClr val="bg1"/>
                </a:solidFill>
              </a:rPr>
              <a:t>»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«Лекарственные растения  </a:t>
            </a:r>
            <a:r>
              <a:rPr lang="ru-RU" sz="2000" b="1" dirty="0" err="1" smtClean="0">
                <a:solidFill>
                  <a:schemeClr val="bg1"/>
                </a:solidFill>
              </a:rPr>
              <a:t>Югры</a:t>
            </a:r>
            <a:r>
              <a:rPr lang="ru-RU" sz="2000" b="1" dirty="0" smtClean="0">
                <a:solidFill>
                  <a:schemeClr val="bg1"/>
                </a:solidFill>
              </a:rPr>
              <a:t> - «Живая аптека»</a:t>
            </a:r>
          </a:p>
          <a:p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4214818"/>
            <a:ext cx="29289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библиотеке мы нашли много книг о лекарственных растениях нашего края. 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IMGP474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3000372"/>
            <a:ext cx="5143503" cy="3857628"/>
          </a:xfrm>
          <a:prstGeom prst="rect">
            <a:avLst/>
          </a:prstGeom>
        </p:spPr>
      </p:pic>
      <p:pic>
        <p:nvPicPr>
          <p:cNvPr id="4" name="Рисунок 3" descr="IMGP474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142852"/>
            <a:ext cx="4857752" cy="3643314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022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3214686"/>
            <a:ext cx="4524408" cy="3393306"/>
          </a:xfrm>
          <a:prstGeom prst="rect">
            <a:avLst/>
          </a:prstGeom>
        </p:spPr>
      </p:pic>
      <p:pic>
        <p:nvPicPr>
          <p:cNvPr id="3" name="Рисунок 2" descr="DSCN02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281" y="1857364"/>
            <a:ext cx="4357719" cy="32682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643570" y="285728"/>
            <a:ext cx="33575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Из литературы мы узнали о правилах сбора и сушки растений</a:t>
            </a:r>
            <a:r>
              <a:rPr lang="ru-RU" sz="2400" b="1" i="1" dirty="0" smtClean="0"/>
              <a:t>,</a:t>
            </a:r>
            <a:endParaRPr lang="ru-RU" sz="24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5143512"/>
            <a:ext cx="35718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а также о том, как правильно хранить заготовленные растения.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Рисунок 5" descr="DSCN023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142852"/>
            <a:ext cx="4095745" cy="3071809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71440" y="1428736"/>
          <a:ext cx="842971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053122" y="428604"/>
            <a:ext cx="30377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/>
                </a:solidFill>
              </a:rPr>
              <a:t>Результаты анкетирования</a:t>
            </a:r>
            <a:endParaRPr lang="ru-RU" sz="2800" b="1" dirty="0">
              <a:solidFill>
                <a:schemeClr val="accent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5500702"/>
            <a:ext cx="628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Самое популярное растение у детей – ромашка, у взрослых – брусника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V="1">
            <a:off x="6858016" y="528638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html:file://C:\Documents%20and%20Settings\Admin\Мои%20документы\лекарственные%20растения\Крапива,%20фото.mht!http://www.prifoto.ru/file/0001/150/krapiva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6264">
            <a:off x="1071538" y="785794"/>
            <a:ext cx="2384678" cy="1857388"/>
          </a:xfrm>
          <a:prstGeom prst="rect">
            <a:avLst/>
          </a:prstGeom>
          <a:noFill/>
        </p:spPr>
      </p:pic>
      <p:pic>
        <p:nvPicPr>
          <p:cNvPr id="1028" name="Picture 4" descr="mhtml:file://C:\Documents%20and%20Settings\Admin\Мои%20документы\лекарственные%20растения\Лопух%20(репейник),%20фото.mht!http://www.prifoto.ru/file/0001/150/repey13lopuh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91142">
            <a:off x="823739" y="3521032"/>
            <a:ext cx="2428882" cy="2103134"/>
          </a:xfrm>
          <a:prstGeom prst="rect">
            <a:avLst/>
          </a:prstGeom>
          <a:noFill/>
        </p:spPr>
      </p:pic>
      <p:pic>
        <p:nvPicPr>
          <p:cNvPr id="4" name="Рисунок 3" descr="P150810_12.08_[01]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7219" y="0"/>
            <a:ext cx="4476781" cy="3357586"/>
          </a:xfrm>
          <a:prstGeom prst="rect">
            <a:avLst/>
          </a:prstGeom>
        </p:spPr>
      </p:pic>
      <p:pic>
        <p:nvPicPr>
          <p:cNvPr id="5" name="Рисунок 4" descr="P150810_13.4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0" y="3500438"/>
            <a:ext cx="4476750" cy="3357562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\Desktop\Фото для проекта\DSCN01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786058"/>
            <a:ext cx="3929090" cy="2946818"/>
          </a:xfrm>
          <a:prstGeom prst="rect">
            <a:avLst/>
          </a:prstGeom>
          <a:noFill/>
        </p:spPr>
      </p:pic>
      <p:pic>
        <p:nvPicPr>
          <p:cNvPr id="3" name="Picture 3" descr="C:\Users\т\Documents\DSCN01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9" y="214290"/>
            <a:ext cx="4929222" cy="3696917"/>
          </a:xfrm>
          <a:prstGeom prst="rect">
            <a:avLst/>
          </a:prstGeom>
          <a:noFill/>
        </p:spPr>
      </p:pic>
      <p:pic>
        <p:nvPicPr>
          <p:cNvPr id="4" name="Picture 2" descr="C:\Users\т\Documents\DSCN01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107505"/>
            <a:ext cx="5000660" cy="37504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016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4286256"/>
            <a:ext cx="3714776" cy="24087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1500166" y="285728"/>
            <a:ext cx="6572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Посетив наши аптеки, мы убедились, что лекарственные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травы стоят дорого, значит дешевле и проще заготовить их самим.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10" name="Рисунок 9" descr="DSCN018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99509">
            <a:off x="1184038" y="1853146"/>
            <a:ext cx="3786214" cy="2911099"/>
          </a:xfrm>
          <a:prstGeom prst="rect">
            <a:avLst/>
          </a:prstGeom>
        </p:spPr>
      </p:pic>
      <p:pic>
        <p:nvPicPr>
          <p:cNvPr id="12" name="Рисунок 11" descr="DSCN020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93692">
            <a:off x="4765588" y="1453033"/>
            <a:ext cx="4048155" cy="3036116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1428736"/>
            <a:ext cx="65722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Необходимо знать и уметь пользоваться лекарственными растениями, которые растут рядом с человеком. 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Познавая окружающие растения, человек научится бережно относиться к природе, а растения принесут пользу для здоровья человека. Бесплатно и надолго.</a:t>
            </a:r>
            <a:endParaRPr lang="ru-RU" sz="24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Рисунок1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3714752"/>
            <a:ext cx="2428892" cy="29268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00166" y="214290"/>
            <a:ext cx="63579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Выводы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021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426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9960" y="2967335"/>
            <a:ext cx="91639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428604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24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P150810_12.03_[01]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3500438"/>
            <a:ext cx="4143404" cy="3107553"/>
          </a:xfrm>
          <a:prstGeom prst="rect">
            <a:avLst/>
          </a:prstGeom>
        </p:spPr>
      </p:pic>
      <p:pic>
        <p:nvPicPr>
          <p:cNvPr id="1026" name="Picture 2" descr="J:\юный изыскатель(2)\24082007060-уменьшенно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571480"/>
            <a:ext cx="2857520" cy="2143140"/>
          </a:xfrm>
          <a:prstGeom prst="rect">
            <a:avLst/>
          </a:prstGeom>
          <a:noFill/>
        </p:spPr>
      </p:pic>
      <p:pic>
        <p:nvPicPr>
          <p:cNvPr id="5" name="Рисунок 4" descr="2808201024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93" y="4130971"/>
            <a:ext cx="3095647" cy="2321735"/>
          </a:xfrm>
          <a:prstGeom prst="rect">
            <a:avLst/>
          </a:prstGeom>
        </p:spPr>
      </p:pic>
      <p:pic>
        <p:nvPicPr>
          <p:cNvPr id="6" name="Рисунок 5" descr="P150810_12.03_[03] копия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4167185" cy="3125388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1571604" y="642919"/>
            <a:ext cx="6429416" cy="280076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ru-RU" sz="2800" b="1" i="1" dirty="0" smtClean="0"/>
          </a:p>
          <a:p>
            <a:r>
              <a:rPr lang="ru-RU" sz="2800" b="1" i="1" dirty="0" smtClean="0">
                <a:solidFill>
                  <a:schemeClr val="bg1"/>
                </a:solidFill>
              </a:rPr>
              <a:t>Проблема</a:t>
            </a:r>
            <a:r>
              <a:rPr lang="ru-RU" sz="2400" i="1" dirty="0" smtClean="0">
                <a:solidFill>
                  <a:schemeClr val="bg1"/>
                </a:solidFill>
              </a:rPr>
              <a:t>: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Население часто пользуется дорогими химическими лекарственными препаратами, забывая о доступных средствах профилактики и лечения заболеваний, в виде дикорастущих ягод и трав.</a:t>
            </a:r>
          </a:p>
          <a:p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3643314"/>
            <a:ext cx="6429420" cy="1569660"/>
          </a:xfrm>
          <a:prstGeom prst="rect">
            <a:avLst/>
          </a:prstGeom>
          <a:solidFill>
            <a:srgbClr val="199B0B"/>
          </a:solidFill>
        </p:spPr>
        <p:txBody>
          <a:bodyPr wrap="square" rtlCol="0">
            <a:spAutoFit/>
          </a:bodyPr>
          <a:lstStyle/>
          <a:p>
            <a:endParaRPr lang="ru-RU" sz="2400" b="1" i="1" dirty="0" smtClean="0"/>
          </a:p>
          <a:p>
            <a:r>
              <a:rPr lang="ru-RU" sz="2400" b="1" i="1" dirty="0" smtClean="0">
                <a:solidFill>
                  <a:schemeClr val="bg1"/>
                </a:solidFill>
              </a:rPr>
              <a:t>Цель:</a:t>
            </a:r>
            <a:r>
              <a:rPr lang="ru-RU" sz="2400" dirty="0" smtClean="0">
                <a:solidFill>
                  <a:schemeClr val="bg1"/>
                </a:solidFill>
              </a:rPr>
              <a:t> необходимо изучить растения, которые нас окружают и правильно использовать их целебные свойства.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деревь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5357826"/>
            <a:ext cx="1714512" cy="129192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571480"/>
            <a:ext cx="657229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Под ногами подорожник, на косогорах цветет мать-и-мачеха, с ранней весны зеленеет крапива, а склоны берега усыпаны цветами иван-чая и шиповника!</a:t>
            </a:r>
          </a:p>
          <a:p>
            <a:endParaRPr lang="ru-RU" dirty="0"/>
          </a:p>
        </p:txBody>
      </p:sp>
      <p:pic>
        <p:nvPicPr>
          <p:cNvPr id="3" name="Рисунок 2" descr="P150810_12.1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3143248"/>
            <a:ext cx="4714908" cy="3536181"/>
          </a:xfrm>
          <a:prstGeom prst="rect">
            <a:avLst/>
          </a:prstGeom>
          <a:ln w="76200">
            <a:noFill/>
          </a:ln>
        </p:spPr>
      </p:pic>
      <p:pic>
        <p:nvPicPr>
          <p:cNvPr id="1026" name="Рисунок 2" descr="2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428868"/>
            <a:ext cx="2217755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P150810_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4286256"/>
            <a:ext cx="3020331" cy="2262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mhtml:file://H:\Растения\Крапива,%20фото.mht!http://www.prifoto.ru/file/0001/150/krapiva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40075">
            <a:off x="6673859" y="1986075"/>
            <a:ext cx="2045454" cy="1895455"/>
          </a:xfrm>
          <a:prstGeom prst="rect">
            <a:avLst/>
          </a:prstGeom>
          <a:noFill/>
        </p:spPr>
      </p:pic>
      <p:pic>
        <p:nvPicPr>
          <p:cNvPr id="7" name="Рисунок 6" descr="mhtml:file://C:\Documents%20and%20Settings\Admin\Мои%20документы\Ромашка,%20фото.mht!http://www.prifoto.ru/file/0001/150/roma6ka3.jpg">
            <a:hlinkClick r:id="rId6" tgtFrame="_blank"/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63914">
            <a:off x="287199" y="2684409"/>
            <a:ext cx="2228850" cy="203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I:\Мои рисунки\ю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178" y="2000240"/>
            <a:ext cx="861066" cy="11430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43370" y="2000240"/>
            <a:ext cx="2857520" cy="901785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Задачи </a:t>
            </a:r>
            <a:r>
              <a:rPr lang="en-US" sz="24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 исследования:</a:t>
            </a:r>
          </a:p>
          <a:p>
            <a:r>
              <a:rPr lang="en-US" sz="3200" dirty="0" smtClean="0"/>
              <a:t> </a:t>
            </a:r>
            <a:endParaRPr lang="ru-RU" sz="3200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Совершить экскурсии на природу для знакомства с местными растениями.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Изучить справочную литературу  о растениях нашей местности, о способах сбора, хранения и применения лекарственных растений.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Провести опрос среди взрослых и школьников на знание местных лекарственных растений.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Ознакомиться с аптечными лекарственными травами, узнать их стоимость.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На практике приготовить отвары лекарственных растений.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P150810_13.46_[01]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4429132"/>
            <a:ext cx="3024209" cy="2268157"/>
          </a:xfrm>
          <a:prstGeom prst="rect">
            <a:avLst/>
          </a:prstGeom>
          <a:ln w="76200">
            <a:noFill/>
          </a:ln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9010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357695"/>
            <a:ext cx="51435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исследования: </a:t>
            </a:r>
            <a:endParaRPr lang="ru-RU" sz="2400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наблюдения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изучения    библиографии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фотографии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анкетирования   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357158" y="1857364"/>
          <a:ext cx="8429684" cy="2071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57422" y="785794"/>
            <a:ext cx="585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Задачи  исследования: </a:t>
            </a:r>
            <a:endParaRPr lang="ru-RU" sz="24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P426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0"/>
            <a:ext cx="3428992" cy="2571744"/>
          </a:xfrm>
          <a:prstGeom prst="rect">
            <a:avLst/>
          </a:prstGeom>
        </p:spPr>
      </p:pic>
      <p:pic>
        <p:nvPicPr>
          <p:cNvPr id="6" name="Рисунок 5" descr="2005-09-01 07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99193">
            <a:off x="3000364" y="1714488"/>
            <a:ext cx="3714744" cy="278605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42910" y="142852"/>
            <a:ext cx="4357718" cy="2585323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Они окружают нас повсюду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8" name="Picture 9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2420938"/>
            <a:ext cx="1871663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571876"/>
            <a:ext cx="1944688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6" descr="0629008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4857760"/>
            <a:ext cx="2376488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7" descr="лес1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86050" y="4500570"/>
            <a:ext cx="2859000" cy="215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:\Мои рисунки\ч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1123581">
            <a:off x="4070363" y="239667"/>
            <a:ext cx="1479004" cy="11141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мать и мачех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00379">
            <a:off x="1121398" y="3957913"/>
            <a:ext cx="4008936" cy="2571744"/>
          </a:xfrm>
          <a:prstGeom prst="rect">
            <a:avLst/>
          </a:prstGeom>
          <a:noFill/>
        </p:spPr>
      </p:pic>
      <p:pic>
        <p:nvPicPr>
          <p:cNvPr id="3" name="P150810_12.19_[02].jpg" descr="C:\Users\т\Documents\P150810_12.19_[02].jpg"/>
          <p:cNvPicPr>
            <a:picLocks noChangeAspect="1"/>
          </p:cNvPicPr>
          <p:nvPr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549" y="4193888"/>
            <a:ext cx="3572868" cy="2679651"/>
          </a:xfrm>
          <a:prstGeom prst="rect">
            <a:avLst/>
          </a:prstGeom>
        </p:spPr>
      </p:pic>
      <p:pic>
        <p:nvPicPr>
          <p:cNvPr id="4" name="Picture 10" descr="mhtml:file://H:\Растения\Полынь,%20фото.mht!http://www.prifoto.ru/file/0001/150/polin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85021">
            <a:off x="6853011" y="167545"/>
            <a:ext cx="2143140" cy="1928816"/>
          </a:xfrm>
          <a:prstGeom prst="rect">
            <a:avLst/>
          </a:prstGeom>
          <a:noFill/>
        </p:spPr>
      </p:pic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1000100" y="785794"/>
            <a:ext cx="4423441" cy="3469971"/>
            <a:chOff x="1518" y="1117"/>
            <a:chExt cx="1806" cy="1378"/>
          </a:xfrm>
        </p:grpSpPr>
        <p:sp>
          <p:nvSpPr>
            <p:cNvPr id="9" name="Text Box 30"/>
            <p:cNvSpPr txBox="1">
              <a:spLocks noChangeArrowheads="1"/>
            </p:cNvSpPr>
            <p:nvPr/>
          </p:nvSpPr>
          <p:spPr bwMode="auto">
            <a:xfrm>
              <a:off x="2290" y="1117"/>
              <a:ext cx="1034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ru-RU" sz="2000" dirty="0">
                <a:solidFill>
                  <a:srgbClr val="0000FF"/>
                </a:solidFill>
              </a:endParaRPr>
            </a:p>
          </p:txBody>
        </p:sp>
        <p:pic>
          <p:nvPicPr>
            <p:cNvPr id="10" name="Picture 23" descr="0629005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20266703">
              <a:off x="1518" y="1643"/>
              <a:ext cx="1179" cy="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4" name="Picture 2" descr="mhtml:file://C:\Documents%20and%20Settings\Admin\Мои%20документы\лекарственные%20растения\Кипрей,%20фото.mht!http://www.prifoto.ru/file/0002/www.prifoto.ru-19_000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83229">
            <a:off x="4710059" y="1998486"/>
            <a:ext cx="3119426" cy="2433169"/>
          </a:xfrm>
          <a:prstGeom prst="rect">
            <a:avLst/>
          </a:prstGeom>
          <a:noFill/>
        </p:spPr>
      </p:pic>
      <p:pic>
        <p:nvPicPr>
          <p:cNvPr id="3076" name="Picture 4" descr="mhtml:file://C:\Documents%20and%20Settings\Admin\Мои%20документы\лекарственные%20растения\Одуванчик,%20фото.mht!http://www.prifoto.ru/file/0001/150/yaray3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3306" y="285728"/>
            <a:ext cx="2071702" cy="1394946"/>
          </a:xfrm>
          <a:prstGeom prst="rect">
            <a:avLst/>
          </a:prstGeom>
          <a:noFill/>
        </p:spPr>
      </p:pic>
      <p:pic>
        <p:nvPicPr>
          <p:cNvPr id="13" name="Рисунок 12" descr="P150810_12.18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57554" cy="2518166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05-09-01 08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3071810"/>
            <a:ext cx="4857784" cy="3643338"/>
          </a:xfrm>
          <a:prstGeom prst="rect">
            <a:avLst/>
          </a:prstGeom>
        </p:spPr>
      </p:pic>
      <p:pic>
        <p:nvPicPr>
          <p:cNvPr id="3" name="P150810_12.09_[01].jpg" descr="C:\Users\т\Documents\P150810_12.09_[01].jpg"/>
          <p:cNvPicPr>
            <a:picLocks noChangeAspect="1"/>
          </p:cNvPicPr>
          <p:nvPr/>
        </p:nvPicPr>
        <p:blipFill>
          <a:blip r:embed="rId3" r:link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60860">
            <a:off x="89359" y="536972"/>
            <a:ext cx="5476913" cy="41076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1357298"/>
            <a:ext cx="33868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Листья морошки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6248" y="5929330"/>
            <a:ext cx="22891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Брусника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5214950"/>
            <a:ext cx="1801755" cy="1357322"/>
          </a:xfrm>
          <a:prstGeom prst="rect">
            <a:avLst/>
          </a:prstGeom>
        </p:spPr>
      </p:pic>
      <p:pic>
        <p:nvPicPr>
          <p:cNvPr id="8" name="Рисунок 7" descr="P150810_12.19_[01] копия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714356"/>
            <a:ext cx="4595813" cy="344686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1867</TotalTime>
  <Words>320</Words>
  <Application>Microsoft Office PowerPoint</Application>
  <PresentationFormat>Экран (4:3)</PresentationFormat>
  <Paragraphs>53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ЗЕЛЕНАЯ АПТЕКА</dc:title>
  <dc:creator>Кугаевская</dc:creator>
  <cp:lastModifiedBy>УВР</cp:lastModifiedBy>
  <cp:revision>152</cp:revision>
  <dcterms:created xsi:type="dcterms:W3CDTF">2011-02-17T08:19:49Z</dcterms:created>
  <dcterms:modified xsi:type="dcterms:W3CDTF">2017-09-13T06:11:25Z</dcterms:modified>
</cp:coreProperties>
</file>