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6" r:id="rId5"/>
    <p:sldId id="271" r:id="rId6"/>
    <p:sldId id="268" r:id="rId7"/>
    <p:sldId id="269" r:id="rId8"/>
    <p:sldId id="270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60" r:id="rId17"/>
    <p:sldId id="279" r:id="rId18"/>
    <p:sldId id="280" r:id="rId19"/>
    <p:sldId id="261" r:id="rId20"/>
    <p:sldId id="262" r:id="rId21"/>
    <p:sldId id="263" r:id="rId22"/>
    <p:sldId id="264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1CF2"/>
    <a:srgbClr val="66FFFF"/>
    <a:srgbClr val="00FFFF"/>
    <a:srgbClr val="E74727"/>
    <a:srgbClr val="CC33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71" d="100"/>
          <a:sy n="71" d="100"/>
        </p:scale>
        <p:origin x="-17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A227E-E801-4256-829A-ECB62D345459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FC7D-28AC-410B-BF6D-1E681A707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E763D-D63F-4DFB-BDBA-ECA484601DB4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36655-FF5E-4677-87F9-8DEADBAC8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AE73E-756C-4102-A685-729777339216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39C6-4DE1-4412-B9E1-6A4C45ACD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67F9C-3836-4EC0-B38E-8258CCCEF109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DBC43-27AB-4686-8022-14383CFA8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59097-A4E2-4CEF-800E-ED3F6B1EF231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416ED-8FA1-427B-B855-956B26677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D838E-768E-435A-97E0-A419A7527A76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D658F-D960-489A-B775-72A7193D7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12CFF-4473-441C-A4F5-0D0D954EFAAC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53D73-036F-45D9-9AB5-A9AA63E97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E4481-111D-40F7-8D1F-2654F9B9FD7B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66A69-B12E-437F-8C84-8FB33234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DC435-5230-4F46-AA5D-0514361516F8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308D2-CACA-4721-9E26-8434755FB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973A4-DF22-464F-A9F3-4498902DCAAB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524FE-A260-43E8-A08C-4B0ACE592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57F65-EB32-4469-A0A4-5C371896907F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455AE-25E4-4A40-8E3E-4E3EBE917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D58CAF-3DF8-4C4D-9223-475E5725C292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C4E4BF-CF74-4FD8-8BB9-858380D22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632700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31550">
                  <a:solidFill>
                    <a:srgbClr val="451CF2"/>
                  </a:solidFill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12700" dir="12000096" algn="tl" rotWithShape="0">
                    <a:srgbClr val="000000">
                      <a:alpha val="39999"/>
                    </a:srgbClr>
                  </a:outerShdw>
                </a:effectLst>
                <a:latin typeface="Impact"/>
              </a:rPr>
              <a:t>ВНЕКЛАССНОЕ     МЕРОПРИЯТИЕ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1331913" y="1628775"/>
            <a:ext cx="6840537" cy="20161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«Знатоки физики и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математики»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333399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3326" name="Picture 14" descr="MP90039874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3789363"/>
            <a:ext cx="3025775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2439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№5.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6021288"/>
            <a:ext cx="2218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Час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тот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548680"/>
            <a:ext cx="55976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115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 descr="http://www.telemobil.cz/import/img/OBRHOD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AF7"/>
              </a:clrFrom>
              <a:clrTo>
                <a:srgbClr val="F8FA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772816"/>
            <a:ext cx="3912468" cy="37261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580112" y="1268760"/>
            <a:ext cx="615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5292080" y="1340768"/>
            <a:ext cx="1080120" cy="7200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236296" y="2348880"/>
            <a:ext cx="156805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3800" b="1" cap="none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13800" b="1" cap="none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6324" name="Picture 4" descr="http://nastya-dds.narod.ru/img/holiday_3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55696" y="1930849"/>
            <a:ext cx="3840640" cy="3370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2439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№6.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6021288"/>
            <a:ext cx="2552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Кол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е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</a:rPr>
              <a:t>бан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ия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1124744"/>
            <a:ext cx="55976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115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4653136"/>
            <a:ext cx="1184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2,4</a:t>
            </a:r>
            <a:endParaRPr lang="ru-RU" sz="5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63688" y="2492896"/>
            <a:ext cx="1468671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3800" b="1" cap="none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13800" b="1" cap="none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7346" name="AutoShape 2" descr="http://s2.uploads.ru/WXiR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48" name="Picture 4" descr="http://s2.uploads.ru/WXiR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916832"/>
            <a:ext cx="1790587" cy="3054306"/>
          </a:xfrm>
          <a:prstGeom prst="rect">
            <a:avLst/>
          </a:prstGeom>
          <a:noFill/>
        </p:spPr>
      </p:pic>
      <p:pic>
        <p:nvPicPr>
          <p:cNvPr id="57350" name="Picture 6" descr="http://loveis-13.narod.ru/olderfiles/1/bantik_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2132856"/>
            <a:ext cx="2695575" cy="2695576"/>
          </a:xfrm>
          <a:prstGeom prst="rect">
            <a:avLst/>
          </a:prstGeom>
          <a:noFill/>
        </p:spPr>
      </p:pic>
      <p:pic>
        <p:nvPicPr>
          <p:cNvPr id="57352" name="Picture 8" descr="http://market.sakh.com/files/b/m/2012/08/25/d30bc7d6ffab52adc5903a3271b0a3b7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988840"/>
            <a:ext cx="2046759" cy="273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хочу купить рацию в авто. 508x508www.landscrona.ru - Модели раций - Виды раций - Раци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1124744"/>
            <a:ext cx="4209678" cy="420967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1318" y="188640"/>
            <a:ext cx="27319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6021288"/>
            <a:ext cx="2909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Де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форма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</a:rPr>
              <a:t>ция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7346" name="AutoShape 2" descr="http://s2.uploads.ru/WXiR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2" name="AutoShape 2" descr="http://prg.stihi.ru/pics/2012/07/17/289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240" y="1196752"/>
            <a:ext cx="81304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,,</a:t>
            </a:r>
            <a:endParaRPr lang="ru-RU" sz="9600" b="1" cap="none" spc="50" dirty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8" name="AutoShape 8" descr="http://d1.endata.cx/data/games/19787/730449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6" descr="http://cs315429.userapi.com/v315429662/4c50/E4BHc0K9H9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2708920"/>
            <a:ext cx="4927824" cy="2934451"/>
          </a:xfrm>
          <a:prstGeom prst="rect">
            <a:avLst/>
          </a:prstGeom>
          <a:noFill/>
        </p:spPr>
      </p:pic>
      <p:pic>
        <p:nvPicPr>
          <p:cNvPr id="43014" name="Picture 6" descr="http://open.az/uploads/posts/2013-07/thumbs/1374309727_0_9b054_d886c76c_ori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2545"/>
          <a:stretch>
            <a:fillRect/>
          </a:stretch>
        </p:blipFill>
        <p:spPr bwMode="auto">
          <a:xfrm>
            <a:off x="179512" y="1700808"/>
            <a:ext cx="2736304" cy="3762376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2123728" y="908720"/>
            <a:ext cx="49885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96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1318" y="188640"/>
            <a:ext cx="27319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6021288"/>
            <a:ext cx="1855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sz="3200" b="1" i="1" dirty="0" smtClean="0"/>
              <a:t>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птика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7346" name="AutoShape 2" descr="http://s2.uploads.ru/WXiR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940152" y="1124744"/>
            <a:ext cx="1579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Ц=К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962" name="AutoShape 2" descr="http://prg.stihi.ru/pics/2012/07/17/289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8" name="AutoShape 8" descr="http://d1.endata.cx/data/games/19787/730449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Рисунок1.png"/>
          <p:cNvPicPr>
            <a:picLocks noChangeAspect="1"/>
          </p:cNvPicPr>
          <p:nvPr/>
        </p:nvPicPr>
        <p:blipFill>
          <a:blip r:embed="rId2" cstate="print"/>
          <a:srcRect l="28204" t="29557" r="28204" b="10574"/>
          <a:stretch>
            <a:fillRect/>
          </a:stretch>
        </p:blipFill>
        <p:spPr>
          <a:xfrm>
            <a:off x="467544" y="1484784"/>
            <a:ext cx="2880320" cy="4032448"/>
          </a:xfrm>
          <a:prstGeom prst="rect">
            <a:avLst/>
          </a:prstGeom>
        </p:spPr>
      </p:pic>
      <p:pic>
        <p:nvPicPr>
          <p:cNvPr id="44036" name="Picture 4" descr="http://demiart.ru/forum/uploads/post-18812-116663532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8E1C5"/>
              </a:clrFrom>
              <a:clrTo>
                <a:srgbClr val="E8E1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5" y="1657866"/>
            <a:ext cx="5328592" cy="3458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Как сделать перо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16886">
            <a:off x="255681" y="1630716"/>
            <a:ext cx="4762500" cy="35718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8644" y="188640"/>
            <a:ext cx="25973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№9.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6021288"/>
            <a:ext cx="1683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Пер</a:t>
            </a:r>
            <a:r>
              <a:rPr lang="ru-RU" sz="3200" b="1" i="1" dirty="0" smtClean="0"/>
              <a:t>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иод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1920" y="1196752"/>
            <a:ext cx="55976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11500" b="1" cap="none" spc="50" dirty="0">
              <a:ln w="1143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6" name="AutoShape 2" descr="http://s2.uploads.ru/WXiR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8372" name="Picture 4" descr="http://viveris.ru/article_media/365/93821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1916832"/>
            <a:ext cx="4067944" cy="305095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300192" y="1124744"/>
            <a:ext cx="1627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Й=И</a:t>
            </a:r>
            <a:endParaRPr lang="ru-RU" sz="5400" b="1" cap="none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9872" y="188640"/>
            <a:ext cx="29948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 10.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6021288"/>
            <a:ext cx="41266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Радио</a:t>
            </a:r>
            <a:r>
              <a:rPr lang="ru-RU" sz="3200" b="1" i="1" dirty="0" smtClean="0"/>
              <a:t>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ак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</a:rPr>
              <a:t>тив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ность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7346" name="AutoShape 2" descr="http://s2.uploads.ru/WXiR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08304" y="1412776"/>
            <a:ext cx="1580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К=Н</a:t>
            </a:r>
            <a:endParaRPr lang="ru-RU" sz="5400" b="1" cap="none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962" name="AutoShape 2" descr="http://prg.stihi.ru/pics/2012/07/17/289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4" name="Picture 4" descr="http://prg.stihi.ru/pics/2012/07/17/289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1" y="2636912"/>
            <a:ext cx="3112021" cy="245470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915816" y="1772816"/>
            <a:ext cx="49885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rgbClr val="6666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9600" b="1" cap="none" spc="50" dirty="0">
              <a:ln w="11430"/>
              <a:solidFill>
                <a:srgbClr val="66663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8" name="AutoShape 8" descr="http://d1.endata.cx/data/games/19787/730449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70" name="Picture 10" descr="http://d1.endata.cx/data/games/19787/730449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928836">
            <a:off x="6849883" y="2775473"/>
            <a:ext cx="2857500" cy="2009776"/>
          </a:xfrm>
          <a:prstGeom prst="rect">
            <a:avLst/>
          </a:prstGeom>
          <a:noFill/>
        </p:spPr>
      </p:pic>
      <p:pic>
        <p:nvPicPr>
          <p:cNvPr id="18" name="Picture 2" descr="http://rody-doma.ru/wp-content/uploads/2011/11/24ae554c8be1.png"/>
          <p:cNvPicPr>
            <a:picLocks noChangeAspect="1" noChangeArrowheads="1"/>
          </p:cNvPicPr>
          <p:nvPr/>
        </p:nvPicPr>
        <p:blipFill>
          <a:blip r:embed="rId4" cstate="print"/>
          <a:srcRect l="36854" t="59920" r="46184" b="16112"/>
          <a:stretch>
            <a:fillRect/>
          </a:stretch>
        </p:blipFill>
        <p:spPr bwMode="auto">
          <a:xfrm>
            <a:off x="6372200" y="3356992"/>
            <a:ext cx="592374" cy="792088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5868144" y="2996952"/>
            <a:ext cx="91242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endParaRPr lang="ru-RU" sz="88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32240" y="2996952"/>
            <a:ext cx="92685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8800" b="1" cap="none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6" name="AutoShape 2" descr="Картинки по запросу картинка ради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Картинки по запросу картинка ради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76872"/>
            <a:ext cx="2411760" cy="2616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539750" y="2348880"/>
            <a:ext cx="8064500" cy="432020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6600" dirty="0" smtClean="0"/>
              <a:t>1   2   3   4   5   6   =    .</a:t>
            </a:r>
          </a:p>
        </p:txBody>
      </p:sp>
      <p:sp>
        <p:nvSpPr>
          <p:cNvPr id="20484" name="Rectangle 4"/>
          <p:cNvSpPr>
            <a:spLocks/>
          </p:cNvSpPr>
          <p:nvPr/>
        </p:nvSpPr>
        <p:spPr bwMode="auto">
          <a:xfrm>
            <a:off x="1259632" y="765175"/>
            <a:ext cx="684075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451C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«КОНКУРС КАПИТАНОВ»</a:t>
            </a:r>
            <a:endParaRPr lang="ru-RU" sz="4000" b="1" dirty="0">
              <a:solidFill>
                <a:srgbClr val="451CF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2627313" y="549275"/>
            <a:ext cx="3959225" cy="7191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451CF2"/>
                </a:solidFill>
                <a:latin typeface="Arial"/>
                <a:cs typeface="Arial"/>
              </a:rPr>
              <a:t>ТРЕТИЙ КОНКУРС</a:t>
            </a:r>
          </a:p>
        </p:txBody>
      </p:sp>
      <p:pic>
        <p:nvPicPr>
          <p:cNvPr id="20486" name="Picture 6" descr="MP900439407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212976"/>
            <a:ext cx="291465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/>
      <p:bldP spid="2048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со зрителями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600" dirty="0" smtClean="0"/>
              <a:t>о, </a:t>
            </a:r>
            <a:r>
              <a:rPr lang="ru-RU" sz="6600" dirty="0" err="1" smtClean="0"/>
              <a:t>д</a:t>
            </a:r>
            <a:r>
              <a:rPr lang="ru-RU" sz="6600" dirty="0" smtClean="0"/>
              <a:t>, т, ч, </a:t>
            </a:r>
            <a:r>
              <a:rPr lang="ru-RU" sz="6600" dirty="0" err="1" smtClean="0"/>
              <a:t>п</a:t>
            </a:r>
            <a:r>
              <a:rPr lang="ru-RU" sz="6600" dirty="0" smtClean="0"/>
              <a:t>, </a:t>
            </a:r>
            <a:r>
              <a:rPr lang="ru-RU" sz="6600" dirty="0" err="1" smtClean="0"/>
              <a:t>ш</a:t>
            </a:r>
            <a:r>
              <a:rPr lang="ru-RU" sz="6600" dirty="0" smtClean="0"/>
              <a:t>, с, в. </a:t>
            </a:r>
          </a:p>
          <a:p>
            <a:r>
              <a:rPr lang="ru-RU" sz="4000" b="1" dirty="0" smtClean="0"/>
              <a:t>на плоскости нарисованы два квадрата. На какое наибольшее число частей они могут разделить плоскость?</a:t>
            </a:r>
          </a:p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Игра со зрителями</a:t>
            </a:r>
            <a:endParaRPr lang="ru-RU" dirty="0"/>
          </a:p>
        </p:txBody>
      </p:sp>
      <p:pic>
        <p:nvPicPr>
          <p:cNvPr id="34818" name="Picture 2" descr="C:\Users\DrNartov\Desktop\matchs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92896"/>
            <a:ext cx="7102486" cy="2195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/>
          </p:cNvSpPr>
          <p:nvPr>
            <p:ph type="body" sz="half" idx="1"/>
          </p:nvPr>
        </p:nvSpPr>
        <p:spPr>
          <a:xfrm>
            <a:off x="468312" y="2132856"/>
            <a:ext cx="8675688" cy="3993307"/>
          </a:xfrm>
        </p:spPr>
        <p:txBody>
          <a:bodyPr/>
          <a:lstStyle/>
          <a:p>
            <a:pPr marL="271463" indent="-271463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6000" dirty="0" smtClean="0"/>
              <a:t>Реактивный двигатель</a:t>
            </a:r>
          </a:p>
          <a:p>
            <a:pPr marL="271463" indent="-271463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6000" dirty="0" smtClean="0"/>
              <a:t>Магнит</a:t>
            </a:r>
          </a:p>
          <a:p>
            <a:pPr marL="271463" indent="-271463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6000" dirty="0" smtClean="0"/>
              <a:t>Волшебная свеча</a:t>
            </a:r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1908175" y="765175"/>
            <a:ext cx="53292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451C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«физические опыты»</a:t>
            </a:r>
            <a:endParaRPr lang="ru-RU" sz="4000" b="1" dirty="0">
              <a:solidFill>
                <a:srgbClr val="451CF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2484438" y="549275"/>
            <a:ext cx="4319587" cy="7191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451CF2"/>
                </a:solidFill>
                <a:latin typeface="Arial"/>
                <a:cs typeface="Arial"/>
              </a:rPr>
              <a:t>ЧЕТВЕРТЫЙ КОНКУРС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build="p"/>
      <p:bldP spid="21511" grpId="0"/>
      <p:bldP spid="215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/>
          </p:cNvSpPr>
          <p:nvPr>
            <p:ph type="body" idx="1"/>
          </p:nvPr>
        </p:nvSpPr>
        <p:spPr>
          <a:xfrm>
            <a:off x="2268538" y="4221163"/>
            <a:ext cx="2089150" cy="6492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smtClean="0">
                <a:solidFill>
                  <a:srgbClr val="451CF2"/>
                </a:solidFill>
                <a:latin typeface="Comic Sans MS" pitchFamily="66" charset="0"/>
              </a:rPr>
              <a:t>Девиз</a:t>
            </a:r>
          </a:p>
          <a:p>
            <a:pPr eaLnBrk="1" hangingPunct="1">
              <a:lnSpc>
                <a:spcPct val="90000"/>
              </a:lnSpc>
            </a:pPr>
            <a:endParaRPr lang="ru-RU" sz="4000" smtClean="0">
              <a:solidFill>
                <a:srgbClr val="451CF2"/>
              </a:solidFill>
              <a:latin typeface="Comic Sans MS" pitchFamily="66" charset="0"/>
            </a:endParaRPr>
          </a:p>
        </p:txBody>
      </p:sp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 rot="367175">
            <a:off x="827088" y="476250"/>
            <a:ext cx="6985000" cy="858838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980000" scaled="1"/>
                </a:gradFill>
                <a:latin typeface="Impact"/>
              </a:rPr>
              <a:t>ПРЕЗЕНТАЦИЯ КОМАНД</a:t>
            </a:r>
          </a:p>
        </p:txBody>
      </p:sp>
      <p:sp>
        <p:nvSpPr>
          <p:cNvPr id="5124" name="Rectangle 11"/>
          <p:cNvSpPr>
            <a:spLocks/>
          </p:cNvSpPr>
          <p:nvPr/>
        </p:nvSpPr>
        <p:spPr bwMode="auto">
          <a:xfrm>
            <a:off x="1476375" y="1916113"/>
            <a:ext cx="6624638" cy="792162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Капитан (фамилия, имя)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4000">
              <a:solidFill>
                <a:srgbClr val="E74727"/>
              </a:solidFill>
              <a:latin typeface="Comic Sans MS" pitchFamily="66" charset="0"/>
            </a:endParaRPr>
          </a:p>
        </p:txBody>
      </p:sp>
      <p:sp>
        <p:nvSpPr>
          <p:cNvPr id="5125" name="Rectangle 12"/>
          <p:cNvSpPr>
            <a:spLocks/>
          </p:cNvSpPr>
          <p:nvPr/>
        </p:nvSpPr>
        <p:spPr bwMode="auto">
          <a:xfrm>
            <a:off x="1476375" y="2997200"/>
            <a:ext cx="4967288" cy="7921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Название команды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pic>
        <p:nvPicPr>
          <p:cNvPr id="5126" name="Picture 13" descr="MP900433057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89363"/>
            <a:ext cx="40322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14"/>
          <p:cNvSpPr>
            <a:spLocks/>
          </p:cNvSpPr>
          <p:nvPr/>
        </p:nvSpPr>
        <p:spPr bwMode="auto">
          <a:xfrm>
            <a:off x="1476375" y="1916113"/>
            <a:ext cx="6624638" cy="792162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Капитан (фамилия, имя)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4000">
              <a:solidFill>
                <a:srgbClr val="E74727"/>
              </a:solidFill>
              <a:latin typeface="Comic Sans MS" pitchFamily="66" charset="0"/>
            </a:endParaRPr>
          </a:p>
        </p:txBody>
      </p:sp>
      <p:sp>
        <p:nvSpPr>
          <p:cNvPr id="5128" name="Rectangle 15"/>
          <p:cNvSpPr>
            <a:spLocks/>
          </p:cNvSpPr>
          <p:nvPr/>
        </p:nvSpPr>
        <p:spPr bwMode="auto">
          <a:xfrm>
            <a:off x="1476375" y="2997200"/>
            <a:ext cx="4967288" cy="7921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Название команды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5129" name="Rectangle 16"/>
          <p:cNvSpPr>
            <a:spLocks/>
          </p:cNvSpPr>
          <p:nvPr/>
        </p:nvSpPr>
        <p:spPr bwMode="auto">
          <a:xfrm>
            <a:off x="2268538" y="4221163"/>
            <a:ext cx="2089150" cy="649287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Девиз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4000">
              <a:solidFill>
                <a:srgbClr val="451CF2"/>
              </a:solidFill>
              <a:latin typeface="Comic Sans MS" pitchFamily="66" charset="0"/>
            </a:endParaRPr>
          </a:p>
        </p:txBody>
      </p:sp>
      <p:sp>
        <p:nvSpPr>
          <p:cNvPr id="5130" name="Rectangle 17"/>
          <p:cNvSpPr>
            <a:spLocks/>
          </p:cNvSpPr>
          <p:nvPr/>
        </p:nvSpPr>
        <p:spPr bwMode="auto">
          <a:xfrm>
            <a:off x="1476375" y="1916113"/>
            <a:ext cx="6624638" cy="792162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Капитан (фамилия, имя)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4000">
              <a:solidFill>
                <a:srgbClr val="E74727"/>
              </a:solidFill>
              <a:latin typeface="Comic Sans MS" pitchFamily="66" charset="0"/>
            </a:endParaRPr>
          </a:p>
        </p:txBody>
      </p:sp>
      <p:sp>
        <p:nvSpPr>
          <p:cNvPr id="5131" name="Rectangle 18"/>
          <p:cNvSpPr>
            <a:spLocks/>
          </p:cNvSpPr>
          <p:nvPr/>
        </p:nvSpPr>
        <p:spPr bwMode="auto">
          <a:xfrm>
            <a:off x="1476375" y="2997200"/>
            <a:ext cx="4967288" cy="7921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Название команды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5132" name="Rectangle 19"/>
          <p:cNvSpPr>
            <a:spLocks/>
          </p:cNvSpPr>
          <p:nvPr/>
        </p:nvSpPr>
        <p:spPr bwMode="auto">
          <a:xfrm>
            <a:off x="1476375" y="1916113"/>
            <a:ext cx="6624638" cy="792162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Капитан (фамилия, имя)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4000">
              <a:solidFill>
                <a:srgbClr val="E74727"/>
              </a:solidFill>
              <a:latin typeface="Comic Sans MS" pitchFamily="66" charset="0"/>
            </a:endParaRPr>
          </a:p>
        </p:txBody>
      </p:sp>
      <p:sp>
        <p:nvSpPr>
          <p:cNvPr id="5133" name="Rectangle 20"/>
          <p:cNvSpPr>
            <a:spLocks/>
          </p:cNvSpPr>
          <p:nvPr/>
        </p:nvSpPr>
        <p:spPr bwMode="auto">
          <a:xfrm>
            <a:off x="1476375" y="2997200"/>
            <a:ext cx="4967288" cy="7921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Название команды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18453" name="Rectangle 21"/>
          <p:cNvSpPr>
            <a:spLocks/>
          </p:cNvSpPr>
          <p:nvPr/>
        </p:nvSpPr>
        <p:spPr bwMode="auto">
          <a:xfrm>
            <a:off x="2268538" y="4221163"/>
            <a:ext cx="2089150" cy="649287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Девиз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4000">
              <a:solidFill>
                <a:srgbClr val="451CF2"/>
              </a:solidFill>
              <a:latin typeface="Comic Sans MS" pitchFamily="66" charset="0"/>
            </a:endParaRPr>
          </a:p>
        </p:txBody>
      </p:sp>
      <p:sp>
        <p:nvSpPr>
          <p:cNvPr id="5135" name="Rectangle 22"/>
          <p:cNvSpPr>
            <a:spLocks/>
          </p:cNvSpPr>
          <p:nvPr/>
        </p:nvSpPr>
        <p:spPr bwMode="auto">
          <a:xfrm>
            <a:off x="1476375" y="1916113"/>
            <a:ext cx="6624638" cy="792162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Капитан (фамилия, имя)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4000">
              <a:solidFill>
                <a:srgbClr val="E74727"/>
              </a:solidFill>
              <a:latin typeface="Comic Sans MS" pitchFamily="66" charset="0"/>
            </a:endParaRPr>
          </a:p>
        </p:txBody>
      </p:sp>
      <p:sp>
        <p:nvSpPr>
          <p:cNvPr id="5136" name="Rectangle 23"/>
          <p:cNvSpPr>
            <a:spLocks/>
          </p:cNvSpPr>
          <p:nvPr/>
        </p:nvSpPr>
        <p:spPr bwMode="auto">
          <a:xfrm>
            <a:off x="1476375" y="2997200"/>
            <a:ext cx="4967288" cy="7921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Название команды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18456" name="Rectangle 24"/>
          <p:cNvSpPr>
            <a:spLocks/>
          </p:cNvSpPr>
          <p:nvPr/>
        </p:nvSpPr>
        <p:spPr bwMode="auto">
          <a:xfrm>
            <a:off x="1476375" y="1916113"/>
            <a:ext cx="6624638" cy="792162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Капитан (фамилия, имя)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4000">
              <a:solidFill>
                <a:srgbClr val="E74727"/>
              </a:solidFill>
              <a:latin typeface="Comic Sans MS" pitchFamily="66" charset="0"/>
            </a:endParaRPr>
          </a:p>
        </p:txBody>
      </p:sp>
      <p:sp>
        <p:nvSpPr>
          <p:cNvPr id="18457" name="Rectangle 25"/>
          <p:cNvSpPr>
            <a:spLocks/>
          </p:cNvSpPr>
          <p:nvPr/>
        </p:nvSpPr>
        <p:spPr bwMode="auto">
          <a:xfrm>
            <a:off x="1476375" y="2997200"/>
            <a:ext cx="4967288" cy="7921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>
                <a:solidFill>
                  <a:srgbClr val="451CF2"/>
                </a:solidFill>
                <a:latin typeface="Comic Sans MS" pitchFamily="66" charset="0"/>
              </a:rPr>
              <a:t>Название команды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/>
          </p:cNvSpPr>
          <p:nvPr/>
        </p:nvSpPr>
        <p:spPr bwMode="auto">
          <a:xfrm>
            <a:off x="899592" y="764704"/>
            <a:ext cx="7489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451C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«</a:t>
            </a:r>
            <a:r>
              <a:rPr lang="ru-RU" sz="4000" b="1" dirty="0" err="1" smtClean="0">
                <a:solidFill>
                  <a:srgbClr val="451C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россыпь-анаграмм</a:t>
            </a:r>
            <a:r>
              <a:rPr lang="ru-RU" sz="4000" b="1" dirty="0" smtClean="0">
                <a:solidFill>
                  <a:srgbClr val="451C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»</a:t>
            </a:r>
            <a:endParaRPr lang="ru-RU" sz="4000" b="1" dirty="0">
              <a:solidFill>
                <a:srgbClr val="451CF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2484438" y="549275"/>
            <a:ext cx="4319587" cy="7191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451CF2"/>
                </a:solidFill>
                <a:latin typeface="Arial"/>
                <a:cs typeface="Arial"/>
              </a:rPr>
              <a:t>ПЯТЫЙ КОНКУРС</a:t>
            </a:r>
          </a:p>
        </p:txBody>
      </p:sp>
      <p:pic>
        <p:nvPicPr>
          <p:cNvPr id="22537" name="Picture 9" descr="MM90035671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2060575"/>
            <a:ext cx="14398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3347864" y="1600200"/>
            <a:ext cx="3744416" cy="4525963"/>
          </a:xfrm>
        </p:spPr>
        <p:txBody>
          <a:bodyPr/>
          <a:lstStyle/>
          <a:p>
            <a:r>
              <a:rPr lang="ru-RU" dirty="0" smtClean="0"/>
              <a:t>Лиса</a:t>
            </a:r>
          </a:p>
          <a:p>
            <a:r>
              <a:rPr lang="ru-RU" dirty="0" smtClean="0"/>
              <a:t>Кот</a:t>
            </a:r>
          </a:p>
          <a:p>
            <a:r>
              <a:rPr lang="ru-RU" dirty="0" smtClean="0"/>
              <a:t>Линда</a:t>
            </a:r>
          </a:p>
          <a:p>
            <a:r>
              <a:rPr lang="ru-RU" dirty="0" smtClean="0"/>
              <a:t>Вяление</a:t>
            </a:r>
          </a:p>
          <a:p>
            <a:r>
              <a:rPr lang="ru-RU" dirty="0" smtClean="0"/>
              <a:t>Карета</a:t>
            </a:r>
          </a:p>
          <a:p>
            <a:r>
              <a:rPr lang="ru-RU" dirty="0" smtClean="0"/>
              <a:t>Антон</a:t>
            </a:r>
          </a:p>
          <a:p>
            <a:r>
              <a:rPr lang="ru-RU" dirty="0" smtClean="0"/>
              <a:t>Упал</a:t>
            </a:r>
          </a:p>
          <a:p>
            <a:r>
              <a:rPr lang="ru-RU" dirty="0" smtClean="0"/>
              <a:t>Сев</a:t>
            </a:r>
          </a:p>
          <a:p>
            <a:r>
              <a:rPr lang="ru-RU" dirty="0" smtClean="0"/>
              <a:t>Тома</a:t>
            </a:r>
          </a:p>
          <a:p>
            <a:endParaRPr lang="ru-RU" dirty="0"/>
          </a:p>
        </p:txBody>
      </p:sp>
      <p:pic>
        <p:nvPicPr>
          <p:cNvPr id="3074" name="Picture 2" descr="https://arhivurokov.ru/kopilka/up/html/2016/12/02/k_5840faf236186/364867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708920"/>
            <a:ext cx="1476375" cy="1819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/>
          </p:cNvSpPr>
          <p:nvPr>
            <p:ph type="body" sz="half" idx="1"/>
          </p:nvPr>
        </p:nvSpPr>
        <p:spPr>
          <a:xfrm>
            <a:off x="467544" y="1628800"/>
            <a:ext cx="7704856" cy="316837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400" dirty="0" smtClean="0"/>
              <a:t>Разъяренный бык бежит со скоростью 36 км/ч, а сильно испуганный человек со скоростью 600 м/мин. Кто из них победит в забеге на стометровку?</a:t>
            </a:r>
          </a:p>
          <a:p>
            <a:pPr eaLnBrk="1" hangingPunct="1">
              <a:lnSpc>
                <a:spcPct val="90000"/>
              </a:lnSpc>
            </a:pPr>
            <a:endParaRPr lang="ru-RU" sz="3200" dirty="0" smtClean="0"/>
          </a:p>
        </p:txBody>
      </p:sp>
      <p:sp>
        <p:nvSpPr>
          <p:cNvPr id="23556" name="Rectangle 4"/>
          <p:cNvSpPr>
            <a:spLocks/>
          </p:cNvSpPr>
          <p:nvPr/>
        </p:nvSpPr>
        <p:spPr bwMode="auto">
          <a:xfrm>
            <a:off x="827088" y="765175"/>
            <a:ext cx="7489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451C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«Кто быстрее?»</a:t>
            </a:r>
            <a:endParaRPr lang="ru-RU" sz="4000" b="1" dirty="0">
              <a:solidFill>
                <a:srgbClr val="451CF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2484438" y="549275"/>
            <a:ext cx="4319587" cy="7191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451CF2"/>
                </a:solidFill>
                <a:latin typeface="Arial"/>
                <a:cs typeface="Arial"/>
              </a:rPr>
              <a:t>ШЕСТОЙ КОНКУРС</a:t>
            </a:r>
          </a:p>
        </p:txBody>
      </p:sp>
      <p:pic>
        <p:nvPicPr>
          <p:cNvPr id="1026" name="Picture 2" descr="C:\Users\DrNartov\Desktop\001_st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558437"/>
            <a:ext cx="2987824" cy="2299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/>
      <p:bldP spid="2355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/>
          </p:cNvSpPr>
          <p:nvPr/>
        </p:nvSpPr>
        <p:spPr bwMode="auto">
          <a:xfrm>
            <a:off x="827088" y="404813"/>
            <a:ext cx="7489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>
                <a:solidFill>
                  <a:srgbClr val="451C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ПОДВЕДЕНИЕ ИТОГОВ</a:t>
            </a:r>
          </a:p>
        </p:txBody>
      </p:sp>
      <p:pic>
        <p:nvPicPr>
          <p:cNvPr id="24582" name="Picture 6" descr="MC90007877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844675"/>
            <a:ext cx="4824413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2484438" y="1268413"/>
            <a:ext cx="417671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451CF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РАЗМИНКА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1692275" y="2492375"/>
            <a:ext cx="6048375" cy="15843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Команды по очереди называют фамилии ученых-физиков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(думать не более 10 секунд)</a:t>
            </a:r>
          </a:p>
        </p:txBody>
      </p:sp>
      <p:sp>
        <p:nvSpPr>
          <p:cNvPr id="19462" name="WordArt 6"/>
          <p:cNvSpPr>
            <a:spLocks noChangeArrowheads="1" noChangeShapeType="1" noTextEdit="1"/>
          </p:cNvSpPr>
          <p:nvPr/>
        </p:nvSpPr>
        <p:spPr bwMode="auto">
          <a:xfrm>
            <a:off x="2627313" y="836613"/>
            <a:ext cx="3959225" cy="71913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451CF2"/>
                </a:solidFill>
                <a:latin typeface="Arial"/>
                <a:cs typeface="Arial"/>
              </a:rPr>
              <a:t>ПЕРВЫЙ КОНКУРС</a:t>
            </a:r>
          </a:p>
        </p:txBody>
      </p:sp>
      <p:pic>
        <p:nvPicPr>
          <p:cNvPr id="6149" name="Picture 8" descr="MM900178115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7525" y="3212976"/>
            <a:ext cx="227647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albert-einste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1728192" cy="17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ньюто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620688"/>
            <a:ext cx="1653258" cy="195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kjvjyjcj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077073"/>
            <a:ext cx="159382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  <p:bldP spid="194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47002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Физические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ребусы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76672"/>
            <a:ext cx="62646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Второй конкурс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20767" y="188640"/>
            <a:ext cx="25779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Правила:</a:t>
            </a:r>
            <a:endParaRPr lang="ru-RU" sz="3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196752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atin typeface="Bookman Old Style" pitchFamily="18" charset="0"/>
              </a:rPr>
              <a:t>1. Если в начале слова стоит     , то первую букву убираем (если                </a:t>
            </a:r>
            <a:r>
              <a:rPr lang="ru-RU" b="1" i="1" u="sng" dirty="0" smtClean="0">
                <a:latin typeface="Bookman Old Style" pitchFamily="18" charset="0"/>
              </a:rPr>
              <a:t>                  две</a:t>
            </a:r>
            <a:r>
              <a:rPr lang="ru-RU" b="1" i="1" dirty="0" smtClean="0">
                <a:latin typeface="Bookman Old Style" pitchFamily="18" charset="0"/>
              </a:rPr>
              <a:t>         , то убирается </a:t>
            </a:r>
            <a:r>
              <a:rPr lang="ru-RU" b="1" i="1" u="sng" dirty="0" smtClean="0">
                <a:latin typeface="Bookman Old Style" pitchFamily="18" charset="0"/>
              </a:rPr>
              <a:t>две</a:t>
            </a:r>
            <a:r>
              <a:rPr lang="ru-RU" b="1" i="1" dirty="0" smtClean="0">
                <a:latin typeface="Bookman Old Style" pitchFamily="18" charset="0"/>
              </a:rPr>
              <a:t> первых буквы и т.д.)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692696"/>
            <a:ext cx="426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,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80728"/>
            <a:ext cx="668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,,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988840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atin typeface="Bookman Old Style" pitchFamily="18" charset="0"/>
              </a:rPr>
              <a:t>2. Аналогично делаем, если     стоит в конце слова.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1484784"/>
            <a:ext cx="426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,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249289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atin typeface="Bookman Old Style" pitchFamily="18" charset="0"/>
              </a:rPr>
              <a:t>3. Если картинка перевёрнута, то слово читается наоборот.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292494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atin typeface="Bookman Old Style" pitchFamily="18" charset="0"/>
              </a:rPr>
              <a:t>4. Если возле картинки стоят цифры, то читаем только те буквы, которые стоят под этими номерами.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364502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atin typeface="Bookman Old Style" pitchFamily="18" charset="0"/>
              </a:rPr>
              <a:t>5. Если возле картинки зачёркнута буква (или буквы), то она (они) не читается.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436510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atin typeface="Bookman Old Style" pitchFamily="18" charset="0"/>
              </a:rPr>
              <a:t>6. Если возле картинки находятся буквы, между которыми стоит знак равенства, то делаем замену букв.</a:t>
            </a:r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fact.net/images/news/8000/large_8174.jpg"/>
          <p:cNvPicPr>
            <a:picLocks noChangeAspect="1" noChangeArrowheads="1"/>
          </p:cNvPicPr>
          <p:nvPr/>
        </p:nvPicPr>
        <p:blipFill>
          <a:blip r:embed="rId2" cstate="print"/>
          <a:srcRect b="16841"/>
          <a:stretch>
            <a:fillRect/>
          </a:stretch>
        </p:blipFill>
        <p:spPr bwMode="auto">
          <a:xfrm>
            <a:off x="251520" y="2276872"/>
            <a:ext cx="3384376" cy="21108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188640"/>
            <a:ext cx="2439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№1.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pic>
        <p:nvPicPr>
          <p:cNvPr id="1030" name="Picture 6" descr="https://olfactoria.files.wordpress.com/2010/11/nos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AF8"/>
              </a:clrFrom>
              <a:clrTo>
                <a:srgbClr val="FAFAF8">
                  <a:alpha val="0"/>
                </a:srgbClr>
              </a:clrTo>
            </a:clrChange>
          </a:blip>
          <a:srcRect l="47039"/>
          <a:stretch>
            <a:fillRect/>
          </a:stretch>
        </p:blipFill>
        <p:spPr bwMode="auto">
          <a:xfrm>
            <a:off x="3635896" y="1628800"/>
            <a:ext cx="2270026" cy="28575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300192" y="1052736"/>
            <a:ext cx="55976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115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://rweapons.ucoz.ru/800px-Cyrillic_letter_Yat.svg.png"/>
          <p:cNvPicPr>
            <a:picLocks noChangeAspect="1" noChangeArrowheads="1"/>
          </p:cNvPicPr>
          <p:nvPr/>
        </p:nvPicPr>
        <p:blipFill>
          <a:blip r:embed="rId4" cstate="print"/>
          <a:srcRect l="17955" t="12813" r="45191" b="15111"/>
          <a:stretch>
            <a:fillRect/>
          </a:stretch>
        </p:blipFill>
        <p:spPr bwMode="auto">
          <a:xfrm>
            <a:off x="6732240" y="2564904"/>
            <a:ext cx="1656184" cy="19109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5536" y="6021288"/>
            <a:ext cx="2683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Плот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нос</a:t>
            </a:r>
            <a:r>
              <a:rPr lang="ru-RU" sz="3200" b="1" i="1" dirty="0" smtClean="0"/>
              <a:t>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</a:rPr>
              <a:t>ть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2439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№2.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6021288"/>
            <a:ext cx="30093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На пря же</a:t>
            </a:r>
            <a:r>
              <a:rPr lang="ru-RU" sz="3200" b="1" i="1" dirty="0" smtClean="0"/>
              <a:t>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ние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23317" y="1484784"/>
            <a:ext cx="15276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</a:t>
            </a:r>
            <a:endParaRPr lang="ru-RU" sz="8000" b="1" cap="none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979712" y="2708920"/>
            <a:ext cx="165618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403648" y="2204864"/>
            <a:ext cx="281519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</a:t>
            </a:r>
            <a:endParaRPr lang="ru-RU" sz="11500" b="1" cap="none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6016" y="1484784"/>
            <a:ext cx="1726755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6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endParaRPr lang="ru-RU" sz="166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85326" y="1484784"/>
            <a:ext cx="142058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600" b="1" cap="none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16600" b="1" cap="none" spc="5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Picture 2" descr="http://rody-doma.ru/wp-content/uploads/2011/11/24ae554c8be1.png"/>
          <p:cNvPicPr>
            <a:picLocks noChangeAspect="1" noChangeArrowheads="1"/>
          </p:cNvPicPr>
          <p:nvPr/>
        </p:nvPicPr>
        <p:blipFill>
          <a:blip r:embed="rId2" cstate="print"/>
          <a:srcRect l="36854" t="59920" r="46184" b="16112"/>
          <a:stretch>
            <a:fillRect/>
          </a:stretch>
        </p:blipFill>
        <p:spPr bwMode="auto">
          <a:xfrm>
            <a:off x="6084168" y="2128741"/>
            <a:ext cx="1080120" cy="1444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2439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№3.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6021288"/>
            <a:ext cx="1449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</a:rPr>
              <a:t>Мас</a:t>
            </a:r>
            <a:r>
              <a:rPr lang="ru-RU" sz="3200" b="1" i="1" dirty="0" smtClean="0"/>
              <a:t>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са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3250" name="Picture 2" descr="http://www.myasnoy-soyuz.ru/uploads/posts/2012-05/133680060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000443" cy="30243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23928" y="476672"/>
            <a:ext cx="55976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115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1412776"/>
            <a:ext cx="15327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Я=А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3252" name="Picture 4" descr="http://jhealth.ru/wp-content/uploads/2014/03/taliya-osy.png"/>
          <p:cNvPicPr>
            <a:picLocks noChangeAspect="1" noChangeArrowheads="1"/>
          </p:cNvPicPr>
          <p:nvPr/>
        </p:nvPicPr>
        <p:blipFill>
          <a:blip r:embed="rId3" cstate="print"/>
          <a:srcRect l="16635" r="16823"/>
          <a:stretch>
            <a:fillRect/>
          </a:stretch>
        </p:blipFill>
        <p:spPr bwMode="auto">
          <a:xfrm>
            <a:off x="5076055" y="1124745"/>
            <a:ext cx="3359395" cy="41598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228184" y="404664"/>
            <a:ext cx="55976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115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http://velez.su/_ph/12/2/112236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114600"/>
            <a:ext cx="4211960" cy="315897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188640"/>
            <a:ext cx="2439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Ребус №4.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36296" y="5733256"/>
            <a:ext cx="1547664" cy="91440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ответ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6021288"/>
            <a:ext cx="21782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Моле</a:t>
            </a:r>
            <a:r>
              <a:rPr lang="ru-RU" sz="3200" b="1" i="1" dirty="0" smtClean="0"/>
              <a:t>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кула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1196752"/>
            <a:ext cx="1459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Ь=Е</a:t>
            </a:r>
            <a:endParaRPr lang="ru-RU" sz="5400" b="1" cap="none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908720"/>
            <a:ext cx="55976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11500" b="1" cap="none" spc="5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http://ccssu.crimea.ua/wps/wp-content/uploads/2014/04/%D0%B1%D0%BE%D1%80%D1%8C%D0%B1%D0%B0_%D1%81_%D0%BC%D0%BE%D0%BB%D1%8C%D1%8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3"/>
            <a:ext cx="4464496" cy="2678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Ppt00000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Ppt0000000</Template>
  <TotalTime>373</TotalTime>
  <Words>377</Words>
  <Application>Microsoft Office PowerPoint</Application>
  <PresentationFormat>Экран (4:3)</PresentationFormat>
  <Paragraphs>116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Ppt0000000</vt:lpstr>
      <vt:lpstr>Слайд 1</vt:lpstr>
      <vt:lpstr>Слайд 2</vt:lpstr>
      <vt:lpstr>РАЗМИНКА</vt:lpstr>
      <vt:lpstr>Физические ребусы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Игра со зрителями</vt:lpstr>
      <vt:lpstr>Игра со зрителями</vt:lpstr>
      <vt:lpstr>Слайд 19</vt:lpstr>
      <vt:lpstr>Слайд 20</vt:lpstr>
      <vt:lpstr>Слайд 21</vt:lpstr>
      <vt:lpstr>Слайд 22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оформления</dc:subject>
  <dc:creator>Customer</dc:creator>
  <cp:keywords/>
  <dc:description>Шаблон оформления
Корпорация Майкрософт</dc:description>
  <cp:lastModifiedBy>DrNartov</cp:lastModifiedBy>
  <cp:revision>49</cp:revision>
  <dcterms:created xsi:type="dcterms:W3CDTF">2012-05-14T05:39:17Z</dcterms:created>
  <dcterms:modified xsi:type="dcterms:W3CDTF">2017-02-02T13:53:33Z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