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88AA-8563-4565-90DA-2FB7E273E850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304A-D518-492D-99D6-7CB8867434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88AA-8563-4565-90DA-2FB7E273E850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304A-D518-492D-99D6-7CB8867434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88AA-8563-4565-90DA-2FB7E273E850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304A-D518-492D-99D6-7CB88674346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88AA-8563-4565-90DA-2FB7E273E850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304A-D518-492D-99D6-7CB88674346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88AA-8563-4565-90DA-2FB7E273E850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304A-D518-492D-99D6-7CB8867434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88AA-8563-4565-90DA-2FB7E273E850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304A-D518-492D-99D6-7CB88674346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88AA-8563-4565-90DA-2FB7E273E850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304A-D518-492D-99D6-7CB8867434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88AA-8563-4565-90DA-2FB7E273E850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304A-D518-492D-99D6-7CB8867434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88AA-8563-4565-90DA-2FB7E273E850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304A-D518-492D-99D6-7CB8867434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88AA-8563-4565-90DA-2FB7E273E850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304A-D518-492D-99D6-7CB88674346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88AA-8563-4565-90DA-2FB7E273E850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304A-D518-492D-99D6-7CB88674346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3DD88AA-8563-4565-90DA-2FB7E273E850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469304A-D518-492D-99D6-7CB88674346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2520280"/>
          </a:xfrm>
        </p:spPr>
        <p:txBody>
          <a:bodyPr>
            <a:normAutofit/>
          </a:bodyPr>
          <a:lstStyle/>
          <a:p>
            <a:r>
              <a:rPr lang="ru-RU" sz="5000" b="1" dirty="0" smtClean="0"/>
              <a:t>Психологическая готовность детей к обучению в школе</a:t>
            </a:r>
            <a:endParaRPr lang="ru-RU" sz="5000" b="1" dirty="0"/>
          </a:p>
        </p:txBody>
      </p:sp>
      <p:pic>
        <p:nvPicPr>
          <p:cNvPr id="1026" name="Picture 2" descr="C:\Users\Наталья\Desktop\Презентация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014953"/>
            <a:ext cx="3888432" cy="307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4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Интеллектуальная готовность</a:t>
            </a:r>
          </a:p>
          <a:p>
            <a:r>
              <a:rPr lang="ru-RU" sz="2800" dirty="0" smtClean="0"/>
              <a:t>Эмоционально-волевая готовность</a:t>
            </a:r>
          </a:p>
          <a:p>
            <a:r>
              <a:rPr lang="ru-RU" sz="2800" dirty="0" smtClean="0"/>
              <a:t>Мотивационная готовность</a:t>
            </a:r>
          </a:p>
          <a:p>
            <a:r>
              <a:rPr lang="ru-RU" sz="2800" dirty="0" smtClean="0"/>
              <a:t>Коммуникативная готовность</a:t>
            </a:r>
            <a:endParaRPr lang="ru-RU" sz="28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Компоненты школьной готовности</a:t>
            </a:r>
            <a:endParaRPr lang="ru-RU" b="1" dirty="0"/>
          </a:p>
        </p:txBody>
      </p:sp>
      <p:pic>
        <p:nvPicPr>
          <p:cNvPr id="2050" name="Picture 2" descr="C:\Users\Наталья\Desktop\Презентация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560722"/>
            <a:ext cx="3384376" cy="3095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0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9" y="1700808"/>
            <a:ext cx="7344815" cy="3744416"/>
          </a:xfrm>
        </p:spPr>
        <p:txBody>
          <a:bodyPr>
            <a:normAutofit lnSpcReduction="10000"/>
          </a:bodyPr>
          <a:lstStyle/>
          <a:p>
            <a:r>
              <a:rPr lang="ru-RU" sz="2700" dirty="0"/>
              <a:t>р</a:t>
            </a:r>
            <a:r>
              <a:rPr lang="ru-RU" sz="2700" dirty="0" smtClean="0"/>
              <a:t>азвитие основных психических процессов (восприятие, память, внимание, мышление, речь)</a:t>
            </a:r>
          </a:p>
          <a:p>
            <a:r>
              <a:rPr lang="ru-RU" sz="2700" dirty="0" err="1"/>
              <a:t>с</a:t>
            </a:r>
            <a:r>
              <a:rPr lang="ru-RU" sz="2700" dirty="0" err="1" smtClean="0"/>
              <a:t>формированность</a:t>
            </a:r>
            <a:r>
              <a:rPr lang="ru-RU" sz="2700" dirty="0" smtClean="0"/>
              <a:t> мыслительных операций (анализ, синтез, обобщение, сравнение, умение устанавливать связь между явлениями и событиями)</a:t>
            </a:r>
          </a:p>
          <a:p>
            <a:r>
              <a:rPr lang="ru-RU" sz="2700" dirty="0"/>
              <a:t>о</a:t>
            </a:r>
            <a:r>
              <a:rPr lang="ru-RU" sz="2700" dirty="0" smtClean="0"/>
              <a:t>риентация во времени, пространстве и своём ближайшем окружении</a:t>
            </a:r>
            <a:endParaRPr lang="ru-RU" sz="27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Интеллектуальная готовность</a:t>
            </a:r>
            <a:endParaRPr lang="ru-RU" sz="4000" b="1" dirty="0"/>
          </a:p>
        </p:txBody>
      </p:sp>
      <p:pic>
        <p:nvPicPr>
          <p:cNvPr id="3074" name="Picture 2" descr="C:\Users\Наталья\Desktop\Презентация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869160"/>
            <a:ext cx="2411760" cy="189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717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3" y="1700807"/>
            <a:ext cx="7488831" cy="3240361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у</a:t>
            </a:r>
            <a:r>
              <a:rPr lang="ru-RU" dirty="0" smtClean="0"/>
              <a:t>мение сознательно подчинять свои действия правилу, обобщённо определяющему способ действия</a:t>
            </a:r>
          </a:p>
          <a:p>
            <a:r>
              <a:rPr lang="ru-RU" dirty="0"/>
              <a:t>у</a:t>
            </a:r>
            <a:r>
              <a:rPr lang="ru-RU" dirty="0" smtClean="0"/>
              <a:t>мение ориентироваться на заданную систему требований</a:t>
            </a:r>
          </a:p>
          <a:p>
            <a:r>
              <a:rPr lang="ru-RU" dirty="0"/>
              <a:t>у</a:t>
            </a:r>
            <a:r>
              <a:rPr lang="ru-RU" dirty="0" smtClean="0"/>
              <a:t>мение внимательно слушать говорящего и точно выполнять задания, предлагаемые в устной форме</a:t>
            </a:r>
          </a:p>
          <a:p>
            <a:r>
              <a:rPr lang="ru-RU" dirty="0"/>
              <a:t>у</a:t>
            </a:r>
            <a:r>
              <a:rPr lang="ru-RU" dirty="0" smtClean="0"/>
              <a:t>мение самостоятельно выполнять требуемое задание по зрительно воспринимаемому образу</a:t>
            </a:r>
          </a:p>
          <a:p>
            <a:r>
              <a:rPr lang="ru-RU" dirty="0"/>
              <a:t>у</a:t>
            </a:r>
            <a:r>
              <a:rPr lang="ru-RU" dirty="0" smtClean="0"/>
              <a:t>мение проявлять эмоциональную устойчивость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Эмоционально-волевая готовность</a:t>
            </a:r>
            <a:endParaRPr lang="ru-RU" sz="4000" b="1" dirty="0"/>
          </a:p>
        </p:txBody>
      </p:sp>
      <p:pic>
        <p:nvPicPr>
          <p:cNvPr id="4098" name="Picture 2" descr="C:\Users\Наталья\Desktop\Презентация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726" y="3861048"/>
            <a:ext cx="1712273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692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1" y="1700809"/>
            <a:ext cx="7344815" cy="3096344"/>
          </a:xfrm>
        </p:spPr>
        <p:txBody>
          <a:bodyPr>
            <a:normAutofit fontScale="92500" lnSpcReduction="10000"/>
          </a:bodyPr>
          <a:lstStyle/>
          <a:p>
            <a:r>
              <a:rPr lang="ru-RU" sz="2700" dirty="0"/>
              <a:t>н</a:t>
            </a:r>
            <a:r>
              <a:rPr lang="ru-RU" sz="2700" dirty="0" smtClean="0"/>
              <a:t>аличие желания идти в школу</a:t>
            </a:r>
          </a:p>
          <a:p>
            <a:r>
              <a:rPr lang="ru-RU" sz="2700" dirty="0" smtClean="0"/>
              <a:t>формирование у ребёнка готовности к принятию новой социальной позиции – школьника (отношение к учебной деятельности, новому социальному окружению, к школе в целом)</a:t>
            </a:r>
          </a:p>
          <a:p>
            <a:r>
              <a:rPr lang="ru-RU" sz="2700" dirty="0"/>
              <a:t>н</a:t>
            </a:r>
            <a:r>
              <a:rPr lang="ru-RU" sz="2700" dirty="0" smtClean="0"/>
              <a:t>аличие учебной мотивации, то есть желание учиться в школе, чтобы иметь возможность получать новые знания</a:t>
            </a:r>
            <a:endParaRPr lang="ru-RU" sz="27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Мотивационная готовность</a:t>
            </a:r>
            <a:endParaRPr lang="ru-RU" sz="4000" b="1" dirty="0"/>
          </a:p>
        </p:txBody>
      </p:sp>
      <p:pic>
        <p:nvPicPr>
          <p:cNvPr id="5122" name="Picture 2" descr="C:\Users\Наталья\Desktop\Презентация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437112"/>
            <a:ext cx="266429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60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1" y="1628801"/>
            <a:ext cx="7344815" cy="2952328"/>
          </a:xfrm>
        </p:spPr>
        <p:txBody>
          <a:bodyPr>
            <a:normAutofit/>
          </a:bodyPr>
          <a:lstStyle/>
          <a:p>
            <a:r>
              <a:rPr lang="ru-RU" sz="2700" dirty="0" smtClean="0"/>
              <a:t>потребность в общении с другими детьми и взрослыми</a:t>
            </a:r>
          </a:p>
          <a:p>
            <a:r>
              <a:rPr lang="ru-RU" sz="2700" dirty="0"/>
              <a:t>у</a:t>
            </a:r>
            <a:r>
              <a:rPr lang="ru-RU" sz="2700" dirty="0" smtClean="0"/>
              <a:t>мение подчиняться традициям и правилам группы, не ущемляя своих интересов</a:t>
            </a:r>
          </a:p>
          <a:p>
            <a:r>
              <a:rPr lang="ru-RU" sz="2700" dirty="0" smtClean="0"/>
              <a:t>способность справляться с ролью школьника в ситуации школьного обучения</a:t>
            </a:r>
            <a:endParaRPr lang="ru-RU" sz="27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Коммуникативная готовность</a:t>
            </a:r>
            <a:endParaRPr lang="ru-RU" sz="4000" b="1" dirty="0"/>
          </a:p>
        </p:txBody>
      </p:sp>
      <p:pic>
        <p:nvPicPr>
          <p:cNvPr id="6146" name="Picture 2" descr="C:\Users\Наталья\Desktop\Презентация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05064"/>
            <a:ext cx="309634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3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700808"/>
            <a:ext cx="8784975" cy="4680520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Любите ребенка. Не забывайте о телесном контакте с ним. Находите радость в общении с детьми.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Пусть не будет ни одного дня без прочитанной книжки.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Разговаривайте с ребенком. Интересуйтесь делами и проблемами ребенка.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Разрешите ребенку рисовать, раскрашивать, вырезать, наклеивать, лепить.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Не ограничивайте ребенка в общении с ровесниками.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Не ограждайте ребенка от обязанностей и проблем. Делайте все дела вместе.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Советы родителям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872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7170" name="Picture 2" descr="C:\Users\Наталья\Desktop\Презентация\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979647"/>
            <a:ext cx="4104456" cy="4366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66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</TotalTime>
  <Words>265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Психологическая готовность детей к обучению в школе</vt:lpstr>
      <vt:lpstr>Компоненты школьной готовности</vt:lpstr>
      <vt:lpstr>Интеллектуальная готовность</vt:lpstr>
      <vt:lpstr>Эмоционально-волевая готовность</vt:lpstr>
      <vt:lpstr>Мотивационная готовность</vt:lpstr>
      <vt:lpstr>Коммуникативная готовность</vt:lpstr>
      <vt:lpstr>Советы родителям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готовность детей к обучению в школе</dc:title>
  <dc:creator>Наталья</dc:creator>
  <cp:lastModifiedBy>Наталья</cp:lastModifiedBy>
  <cp:revision>9</cp:revision>
  <dcterms:created xsi:type="dcterms:W3CDTF">2014-01-31T15:08:12Z</dcterms:created>
  <dcterms:modified xsi:type="dcterms:W3CDTF">2014-02-05T08:23:43Z</dcterms:modified>
</cp:coreProperties>
</file>