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28.08.2017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98831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28.08.2017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1578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28.08.2017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10116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28.08.2017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25239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28.08.2017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38030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28.08.2017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8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28.08.2017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6294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28.08.2017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80229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28.08.2017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21767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28.08.2017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56442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28.08.2017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22245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7CB31-5EEA-4F4F-8BF8-06CC707A02DA}" type="datetimeFigureOut">
              <a:rPr lang="ru-RU" smtClean="0"/>
              <a:pPr/>
              <a:t>28.08.2017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1ED38-BBBF-4261-B078-90C288D5E38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44673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8978" y="267286"/>
            <a:ext cx="80607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4800" i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 rot="21225795">
            <a:off x="2231574" y="2721079"/>
            <a:ext cx="5290457" cy="1360714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 rot="21395544">
            <a:off x="439386" y="4950382"/>
            <a:ext cx="4300152" cy="767782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88334" y="5307239"/>
            <a:ext cx="465908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 дошкольной группы</a:t>
            </a:r>
          </a:p>
          <a:p>
            <a:r>
              <a:rPr lang="ru-RU" sz="2000" b="1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Георгиян Генрита Георгевна</a:t>
            </a:r>
            <a:endParaRPr lang="ru-RU" sz="20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800" i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12874" y="-647114"/>
            <a:ext cx="754028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</a:t>
            </a:r>
            <a:endParaRPr lang="ru-RU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   БЮДЖЕТНОЕ      </a:t>
            </a:r>
            <a:b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ОБРАЗОВАТЕЛЬНОЕ УЧРЕЖДЕНИЕ «СРЕДНЯЯ ШКОЛА  П. ЖЕЛЕЗНОДОРОЖНЫЙ»  </a:t>
            </a:r>
          </a:p>
          <a:p>
            <a:endParaRPr lang="ru-RU" sz="1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Мультимедийная разработка конспекта       образовательной деятельности для детей   дошкольной группы </a:t>
            </a:r>
            <a:endParaRPr lang="ru-RU" sz="3200" dirty="0" smtClean="0">
              <a:solidFill>
                <a:srgbClr val="C00000"/>
              </a:solidFill>
            </a:endParaRP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263587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0"/>
            <a:ext cx="2949178" cy="143490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Показ воспитателя как готовить раствор для мыльных пузырей</a:t>
            </a:r>
            <a:endParaRPr lang="ru-RU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0" y="1519311"/>
            <a:ext cx="3098097" cy="4740812"/>
          </a:xfrm>
        </p:spPr>
        <p:txBody>
          <a:bodyPr>
            <a:noAutofit/>
          </a:bodyPr>
          <a:lstStyle/>
          <a:p>
            <a:r>
              <a:rPr lang="ru-RU" sz="1600" i="1" dirty="0" smtClean="0"/>
              <a:t>(</a:t>
            </a:r>
            <a:r>
              <a:rPr lang="ru-RU" sz="1600" b="1" i="1" dirty="0" smtClean="0"/>
              <a:t>Воспитатель выполняет действия по стихотворению)</a:t>
            </a:r>
          </a:p>
          <a:p>
            <a:r>
              <a:rPr lang="ru-RU" sz="1600" b="1" i="1" dirty="0" smtClean="0"/>
              <a:t>В тепленькой водичке разведу я мыло…</a:t>
            </a:r>
          </a:p>
          <a:p>
            <a:r>
              <a:rPr lang="ru-RU" sz="1600" b="1" i="1" dirty="0" smtClean="0"/>
              <a:t>Капельку шампуни, чтобы лучше было…</a:t>
            </a:r>
          </a:p>
          <a:p>
            <a:r>
              <a:rPr lang="ru-RU" sz="1600" b="1" i="1" dirty="0" smtClean="0"/>
              <a:t>А теперь от ручки трубочкой…</a:t>
            </a:r>
          </a:p>
          <a:p>
            <a:r>
              <a:rPr lang="ru-RU" sz="1600" b="1" i="1" dirty="0" smtClean="0"/>
              <a:t>- Смотри!</a:t>
            </a:r>
          </a:p>
          <a:p>
            <a:r>
              <a:rPr lang="ru-RU" sz="1600" b="1" i="1" dirty="0" smtClean="0"/>
              <a:t>Как переливаются эти пузыри…</a:t>
            </a:r>
          </a:p>
          <a:p>
            <a:r>
              <a:rPr lang="ru-RU" sz="1600" b="1" i="1" dirty="0" smtClean="0"/>
              <a:t>На, попробуй, выдуй тоже!</a:t>
            </a:r>
          </a:p>
          <a:p>
            <a:r>
              <a:rPr lang="ru-RU" sz="1600" b="1" i="1" dirty="0" smtClean="0"/>
              <a:t>И скажи на что похоже?</a:t>
            </a:r>
          </a:p>
          <a:p>
            <a:r>
              <a:rPr lang="ru-RU" sz="1600" b="1" i="1" dirty="0" smtClean="0"/>
              <a:t>В этих мыльных переливах,</a:t>
            </a:r>
          </a:p>
          <a:p>
            <a:r>
              <a:rPr lang="ru-RU" sz="1600" b="1" i="1" dirty="0" smtClean="0"/>
              <a:t>Все нарядно и красиво…</a:t>
            </a:r>
          </a:p>
          <a:p>
            <a:r>
              <a:rPr lang="ru-RU" sz="1600" b="1" i="1" dirty="0" smtClean="0"/>
              <a:t>Только в руку брать нельзя,</a:t>
            </a:r>
          </a:p>
          <a:p>
            <a:r>
              <a:rPr lang="ru-RU" sz="1600" b="1" i="1" dirty="0" smtClean="0"/>
              <a:t>Лопнет, попадет в глаза…</a:t>
            </a:r>
          </a:p>
          <a:p>
            <a:r>
              <a:rPr lang="ru-RU" sz="1600" b="1" i="1" dirty="0" smtClean="0"/>
              <a:t>Пусть себе летают,</a:t>
            </a:r>
          </a:p>
          <a:p>
            <a:r>
              <a:rPr lang="ru-RU" sz="1600" b="1" i="1" dirty="0" smtClean="0"/>
              <a:t>Небо украшают!</a:t>
            </a:r>
            <a:endParaRPr lang="ru-RU" sz="1600" b="1" i="1" dirty="0"/>
          </a:p>
        </p:txBody>
      </p:sp>
      <p:pic>
        <p:nvPicPr>
          <p:cNvPr id="7" name="Содержимое 6" descr="мыл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18976" y="1718516"/>
            <a:ext cx="4992296" cy="3739749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Игра на дыхание «Мыльная пена»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Ребята, а теперь давайте устроим конкурс на самую пышную мыльную пену. Дуть надо тихонько, не надувая щёк </a:t>
            </a:r>
            <a: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(дети с помощью трубочек создают  пену)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8" name="Содержимое 7" descr="IMG_137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1999" y="3131539"/>
            <a:ext cx="4290649" cy="3452141"/>
          </a:xfrm>
        </p:spPr>
      </p:pic>
      <p:pic>
        <p:nvPicPr>
          <p:cNvPr id="10" name="Содержимое 9" descr="IMG_137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04201" y="1802309"/>
            <a:ext cx="4368168" cy="3276127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67286"/>
            <a:ext cx="7886700" cy="202574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Показ приёма изображения мыльными пузырями</a:t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7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r>
              <a:rPr lang="ru-RU" sz="27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Раздувание мыльных пузырей.</a:t>
            </a:r>
            <a:br>
              <a:rPr lang="ru-RU" sz="27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7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2.Прикладывание альбомного листа к пене из воздушных пузырей.</a:t>
            </a:r>
            <a:br>
              <a:rPr lang="ru-RU" sz="27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7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3.Рассматривание и дорисовывание изображения.</a:t>
            </a:r>
            <a:r>
              <a:rPr lang="ru-RU" sz="27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7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71487" y="2138289"/>
            <a:ext cx="2900363" cy="403867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Деятельность детей</a:t>
            </a:r>
          </a:p>
          <a:p>
            <a:pPr>
              <a:buNone/>
            </a:pPr>
            <a:r>
              <a:rPr lang="ru-RU" sz="2000" b="1" dirty="0" smtClean="0"/>
              <a:t>“Вы все палочки возьмите,</a:t>
            </a:r>
            <a:br>
              <a:rPr lang="ru-RU" sz="2000" b="1" dirty="0" smtClean="0"/>
            </a:br>
            <a:r>
              <a:rPr lang="ru-RU" sz="2000" b="1" dirty="0" smtClean="0"/>
              <a:t>Мыльных пузырей надуйте,</a:t>
            </a:r>
            <a:br>
              <a:rPr lang="ru-RU" sz="2000" b="1" dirty="0" smtClean="0"/>
            </a:br>
            <a:r>
              <a:rPr lang="ru-RU" sz="2000" b="1" dirty="0" smtClean="0"/>
              <a:t>Листик сверху приложите,</a:t>
            </a:r>
            <a:br>
              <a:rPr lang="ru-RU" sz="2000" b="1" dirty="0" smtClean="0"/>
            </a:br>
            <a:r>
              <a:rPr lang="ru-RU" sz="2000" b="1" dirty="0" smtClean="0"/>
              <a:t>Что получится, скажите,</a:t>
            </a:r>
            <a:br>
              <a:rPr lang="ru-RU" sz="2000" b="1" dirty="0" smtClean="0"/>
            </a:br>
            <a:r>
              <a:rPr lang="ru-RU" sz="2000" b="1" dirty="0" smtClean="0"/>
              <a:t>Дорисуйте, покажите</a:t>
            </a:r>
            <a:r>
              <a:rPr lang="ru-RU" dirty="0" smtClean="0"/>
              <a:t>”</a:t>
            </a:r>
          </a:p>
          <a:p>
            <a:pPr>
              <a:buNone/>
            </a:pPr>
            <a:r>
              <a:rPr lang="ru-RU" sz="1900" i="1" dirty="0" smtClean="0"/>
              <a:t>(На данном этапе происходит отработка более глубокого вдоха через нос и более длительного выдоха через рот).</a:t>
            </a:r>
            <a:endParaRPr lang="ru-RU" sz="1900" i="1" dirty="0"/>
          </a:p>
        </p:txBody>
      </p:sp>
      <p:pic>
        <p:nvPicPr>
          <p:cNvPr id="11" name="Содержимое 10" descr="IMG_137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317479" y="2421290"/>
            <a:ext cx="5643642" cy="423273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68812"/>
            <a:ext cx="7886700" cy="88626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              </a:t>
            </a:r>
            <a:r>
              <a:rPr lang="ru-RU" b="1" dirty="0" smtClean="0">
                <a:solidFill>
                  <a:srgbClr val="FF0000"/>
                </a:solidFill>
                <a:latin typeface="+mn-lt"/>
              </a:rPr>
              <a:t>Подвижная игра</a:t>
            </a:r>
            <a:endParaRPr lang="ru-RU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294228"/>
            <a:ext cx="7886700" cy="4882735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</a:t>
            </a:r>
            <a:r>
              <a:rPr lang="ru-RU" b="1" i="1" dirty="0" smtClean="0"/>
              <a:t>: Ребята, отложите ваши необычные рисунки. Давайте отдохнём и поиграем в игру « Мыльные пузыри»</a:t>
            </a:r>
          </a:p>
          <a:p>
            <a:pPr>
              <a:buNone/>
            </a:pPr>
            <a:r>
              <a:rPr lang="ru-RU" b="1" i="1" dirty="0" smtClean="0"/>
              <a:t>-Сейчас мы превратимся в мыльные пузыри. Давайте скажем волшебные слова.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i="1" dirty="0" smtClean="0">
                <a:solidFill>
                  <a:srgbClr val="FF0000"/>
                </a:solidFill>
              </a:rPr>
              <a:t>Раз, два, три,</a:t>
            </a:r>
          </a:p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 Все мы мыльные пузыри.</a:t>
            </a:r>
          </a:p>
          <a:p>
            <a:pPr>
              <a:buNone/>
            </a:pPr>
            <a:r>
              <a:rPr lang="ru-RU" b="1" i="1" dirty="0" smtClean="0"/>
              <a:t>       Но вот подул ветер и пузыри полетели ( под музыку «Мыльные пузыри) Фабрика). Как только перестанет играть музыка вы должны успеть стать рядом со своим стулом, кто последний тот выбывает из игры. Ваш пузырь лопнул. И так до тех пор пока не останется один пузырек.</a:t>
            </a:r>
            <a:endParaRPr lang="ru-RU" b="1"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3723" y="1"/>
            <a:ext cx="7441809" cy="63304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               Практическая деятельность детей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Содержимое 4" descr="рис мыл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8690" y="2012462"/>
            <a:ext cx="5706705" cy="427579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661182"/>
            <a:ext cx="8106196" cy="135049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Воспитатель:</a:t>
            </a:r>
            <a:r>
              <a:rPr lang="ru-RU" sz="2000" dirty="0" smtClean="0"/>
              <a:t> Ребята у вас получились удивительные круги, но это ещё не рисунок. Я  предлагаю вам  отправится в страну  «Фантазия». Закройте глаза  и пофантазируйте, превратите ваши обычные круги во что ни будь необычное. Посмотрите какие рисунки получились у меня.</a:t>
            </a:r>
            <a:endParaRPr lang="ru-RU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6928" y="1"/>
            <a:ext cx="7094513" cy="111134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Заключительный этап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11530" y="1361391"/>
            <a:ext cx="7886700" cy="4351338"/>
          </a:xfrm>
        </p:spPr>
        <p:txBody>
          <a:bodyPr/>
          <a:lstStyle/>
          <a:p>
            <a:pPr>
              <a:buFontTx/>
              <a:buChar char="-"/>
            </a:pPr>
            <a:r>
              <a:rPr lang="ru-RU" b="1" dirty="0" smtClean="0"/>
              <a:t>Воспитатель</a:t>
            </a:r>
            <a:r>
              <a:rPr lang="ru-RU" dirty="0" smtClean="0"/>
              <a:t>: Ребята вам понравилась рисовать круги мыльными пузырями?</a:t>
            </a:r>
          </a:p>
          <a:p>
            <a:pPr>
              <a:buFontTx/>
              <a:buChar char="-"/>
            </a:pPr>
            <a:r>
              <a:rPr lang="ru-RU" dirty="0" smtClean="0"/>
              <a:t>Что интересного про мыльные пузыри вы узнали?</a:t>
            </a:r>
          </a:p>
          <a:p>
            <a:pPr>
              <a:buFontTx/>
              <a:buChar char="-"/>
            </a:pPr>
            <a:r>
              <a:rPr lang="ru-RU" dirty="0" smtClean="0"/>
              <a:t>А зачем нам нужна мыльная пена?</a:t>
            </a:r>
          </a:p>
          <a:p>
            <a:pPr>
              <a:buFontTx/>
              <a:buChar char="-"/>
            </a:pPr>
            <a:r>
              <a:rPr lang="ru-RU" dirty="0" smtClean="0"/>
              <a:t>Из чего мы сделали мыльный раствор?</a:t>
            </a:r>
          </a:p>
          <a:p>
            <a:pPr>
              <a:buFontTx/>
              <a:buChar char="-"/>
            </a:pPr>
            <a:r>
              <a:rPr lang="ru-RU" dirty="0" smtClean="0"/>
              <a:t>От чего зависит цвет пузырей?</a:t>
            </a:r>
          </a:p>
          <a:p>
            <a:pPr>
              <a:buFontTx/>
              <a:buChar char="-"/>
            </a:pPr>
            <a:r>
              <a:rPr lang="ru-RU" dirty="0" smtClean="0"/>
              <a:t>Что означает «переливается»?</a:t>
            </a:r>
          </a:p>
          <a:p>
            <a:pPr>
              <a:buFontTx/>
              <a:buChar char="-"/>
            </a:pPr>
            <a:r>
              <a:rPr lang="ru-RU" dirty="0" smtClean="0"/>
              <a:t>А теперь давайте по очереди расскажем, что у вас получилось. Потом я повещу ваш рисунок на доску. 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Выставка работ детей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3503" y="295422"/>
            <a:ext cx="8750105" cy="656257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4905" y="283517"/>
            <a:ext cx="60491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    </a:t>
            </a:r>
          </a:p>
          <a:p>
            <a:pPr algn="r"/>
            <a:r>
              <a:rPr lang="ru-RU" sz="32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«Удивительные пузыри»</a:t>
            </a:r>
            <a:endParaRPr lang="ru-RU" sz="32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 rot="21284851">
            <a:off x="2611397" y="854965"/>
            <a:ext cx="5996102" cy="2746207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7057" y="1969477"/>
            <a:ext cx="791558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Интеграция  образовательных областей</a:t>
            </a: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Художественное творчество» (рисование), «Познание» (познавательно -исследовательская деятельность), 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«Коммуникация», 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«Социализация»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«Музыка», </a:t>
            </a:r>
          </a:p>
          <a:p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«Физическое развитие».</a:t>
            </a:r>
          </a:p>
          <a:p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184" y="2532331"/>
            <a:ext cx="337478" cy="337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9251" y="2884022"/>
            <a:ext cx="351546" cy="36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9250" y="3742152"/>
            <a:ext cx="365613" cy="36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182" y="4206385"/>
            <a:ext cx="379681" cy="379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3318" y="4600281"/>
            <a:ext cx="379681" cy="379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9250" y="5036379"/>
            <a:ext cx="379681" cy="379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1475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570" y="0"/>
            <a:ext cx="2489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</a:t>
            </a:r>
            <a:endParaRPr lang="ru-RU" sz="40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 rot="10603738">
            <a:off x="-746043" y="1006046"/>
            <a:ext cx="5581420" cy="466671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>
            <a:solidFill>
              <a:schemeClr val="accent2">
                <a:alpha val="66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0206"/>
            <a:ext cx="202370" cy="202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5583"/>
            <a:ext cx="207497" cy="20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64080"/>
            <a:ext cx="207497" cy="20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10375"/>
            <a:ext cx="207497" cy="20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75317"/>
            <a:ext cx="207497" cy="20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45169"/>
            <a:ext cx="207497" cy="20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35678"/>
            <a:ext cx="207497" cy="20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91465"/>
            <a:ext cx="207497" cy="20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979963"/>
            <a:ext cx="207497" cy="20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182879" y="633046"/>
            <a:ext cx="8539089" cy="9725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cs typeface="Arial" panose="020B0604020202020204" pitchFamily="34" charset="0"/>
              </a:rPr>
              <a:t>«Познавательное развитие» </a:t>
            </a:r>
          </a:p>
          <a:p>
            <a:r>
              <a:rPr lang="ru-RU" b="1" dirty="0" smtClean="0"/>
              <a:t>Познакомить детей с новым необычным изобразительным способом – рисование мыльными пузырьками.</a:t>
            </a:r>
          </a:p>
          <a:p>
            <a:r>
              <a:rPr lang="ru-RU" b="1" dirty="0" smtClean="0"/>
              <a:t>Закрепить представления детей о спектре цвета, умение увидеть его в     мыльном пузырьке.</a:t>
            </a:r>
          </a:p>
          <a:p>
            <a:r>
              <a:rPr lang="ru-RU" b="1" dirty="0" smtClean="0"/>
              <a:t>Познакомить с историей возникновения мыльных пузырей.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«Социально-коммуникативное развитие»</a:t>
            </a:r>
          </a:p>
          <a:p>
            <a:r>
              <a:rPr lang="ru-RU" b="1" dirty="0" smtClean="0"/>
              <a:t>Развивать связную речь, умение детей рассказать о своем рисунке.</a:t>
            </a:r>
          </a:p>
          <a:p>
            <a:r>
              <a:rPr lang="ru-RU" b="1" dirty="0" smtClean="0"/>
              <a:t>Закреплять умение взаимодействовать со сверстниками во время занятия.</a:t>
            </a:r>
          </a:p>
          <a:p>
            <a:r>
              <a:rPr lang="ru-RU" sz="2000" b="1" dirty="0" smtClean="0"/>
              <a:t>  </a:t>
            </a:r>
            <a:r>
              <a:rPr lang="ru-RU" sz="2000" b="1" i="1" dirty="0" smtClean="0">
                <a:solidFill>
                  <a:srgbClr val="FF0000"/>
                </a:solidFill>
              </a:rPr>
              <a:t>«Речевое развитие»</a:t>
            </a:r>
          </a:p>
          <a:p>
            <a:r>
              <a:rPr lang="ru-RU" b="1" dirty="0" smtClean="0"/>
              <a:t>Развивать способность детей составлять описательный рассказ по рисунку.</a:t>
            </a:r>
          </a:p>
          <a:p>
            <a:r>
              <a:rPr lang="ru-RU" b="1" dirty="0" smtClean="0"/>
              <a:t>Формировать умение находить в своём рисунке художественный образ и рассказать о нём.</a:t>
            </a:r>
          </a:p>
          <a:p>
            <a:r>
              <a:rPr lang="ru-RU" b="1" dirty="0" smtClean="0"/>
              <a:t>Активировать словарь детей: аромат, пузырьки, прозрачная (мутная) вода.</a:t>
            </a:r>
          </a:p>
          <a:p>
            <a:r>
              <a:rPr lang="ru-RU" sz="2000" b="1" dirty="0" smtClean="0"/>
              <a:t>    </a:t>
            </a:r>
            <a:r>
              <a:rPr lang="ru-RU" sz="2000" b="1" i="1" dirty="0" smtClean="0">
                <a:solidFill>
                  <a:srgbClr val="FF0000"/>
                </a:solidFill>
              </a:rPr>
              <a:t>«Художественно-эстетическое развитие»</a:t>
            </a:r>
          </a:p>
          <a:p>
            <a:r>
              <a:rPr lang="ru-RU" b="1" dirty="0" smtClean="0"/>
              <a:t>Помочь детям освоить новый способ рисования и правильно пользоваться материалом: дуть в трубочку, прикладывать лист бумаги к пузырькам.</a:t>
            </a:r>
          </a:p>
          <a:p>
            <a:r>
              <a:rPr lang="ru-RU" b="1" dirty="0" smtClean="0"/>
              <a:t>Развивать ассоциативное воображение детей, цветовосприятие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   « Физическое развитие»</a:t>
            </a:r>
          </a:p>
          <a:p>
            <a:r>
              <a:rPr lang="ru-RU" b="1" dirty="0" smtClean="0"/>
              <a:t>Развивать у детей мышцы рта, тренировать дыхание.</a:t>
            </a:r>
          </a:p>
          <a:p>
            <a:r>
              <a:rPr lang="ru-RU" b="1" dirty="0" smtClean="0"/>
              <a:t>Способствовать развитию более глубокого вдоха и более длительного выдоха.</a:t>
            </a:r>
          </a:p>
          <a:p>
            <a:r>
              <a:rPr lang="ru-RU" b="1" dirty="0" smtClean="0"/>
              <a:t>   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i="1" dirty="0" smtClean="0">
                <a:solidFill>
                  <a:srgbClr val="FF0000"/>
                </a:solidFill>
              </a:rPr>
              <a:t> </a:t>
            </a:r>
          </a:p>
          <a:p>
            <a:endParaRPr lang="ru-RU" b="1" i="1" dirty="0" smtClean="0">
              <a:solidFill>
                <a:srgbClr val="FF0000"/>
              </a:solidFill>
            </a:endParaRPr>
          </a:p>
          <a:p>
            <a:r>
              <a:rPr lang="ru-RU" b="1" dirty="0" smtClean="0"/>
              <a:t>    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    </a:t>
            </a:r>
          </a:p>
          <a:p>
            <a:endParaRPr lang="ru-RU" b="1" dirty="0" smtClean="0"/>
          </a:p>
          <a:p>
            <a:r>
              <a:rPr lang="ru-RU" b="1" dirty="0" smtClean="0"/>
              <a:t>    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sz="2000" b="1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endParaRPr lang="ru-RU" sz="2000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498124"/>
            <a:ext cx="207497" cy="20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86622"/>
            <a:ext cx="207497" cy="20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37496"/>
            <a:ext cx="207497" cy="20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19676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25202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                         </a:t>
            </a:r>
            <a:r>
              <a:rPr lang="ru-RU" sz="40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и приёмы</a:t>
            </a:r>
            <a:endParaRPr lang="ru-RU" sz="40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040" y="1378634"/>
            <a:ext cx="8290267" cy="48123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Практические: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игра, динамическая пауза, экспериментирование,</a:t>
            </a:r>
          </a:p>
          <a:p>
            <a:pPr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рисунка.</a:t>
            </a:r>
          </a:p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Наглядные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рассматривание иллюстраций, презентация про историю возникновения мыльных пузырей.</a:t>
            </a:r>
          </a:p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Словесные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загадки про мыльные пузыри, стихи, рассказ и чтение, беседа.</a:t>
            </a:r>
          </a:p>
          <a:p>
            <a:pPr>
              <a:buNone/>
            </a:pPr>
            <a:endParaRPr lang="ru-RU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379" y="323555"/>
            <a:ext cx="7886700" cy="417810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Материалы и оборудование: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+mn-lt"/>
              </a:rPr>
              <a:t>-</a:t>
            </a:r>
            <a:r>
              <a:rPr lang="ru-RU" sz="2700" b="1" dirty="0" smtClean="0">
                <a:latin typeface="+mn-lt"/>
              </a:rPr>
              <a:t>тазик с тёплой водой, жидкое мыло, шампунь;</a:t>
            </a:r>
            <a:br>
              <a:rPr lang="ru-RU" sz="2700" b="1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-трубочки для коктейля;</a:t>
            </a:r>
            <a:br>
              <a:rPr lang="ru-RU" sz="2700" b="1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-стаканчики  с цветной тушью, разбавленной жидким мылом;</a:t>
            </a:r>
            <a:br>
              <a:rPr lang="ru-RU" sz="2700" b="1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-альбомный лист;</a:t>
            </a:r>
            <a:br>
              <a:rPr lang="ru-RU" sz="2700" b="1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-набор гуашевых красок;</a:t>
            </a:r>
            <a:br>
              <a:rPr lang="ru-RU" sz="2700" b="1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-кисточки;</a:t>
            </a:r>
            <a:br>
              <a:rPr lang="ru-RU" sz="2700" b="1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-стакан с водой;</a:t>
            </a:r>
            <a:br>
              <a:rPr lang="ru-RU" sz="2700" b="1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-влажные салфетки.</a:t>
            </a: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4079631"/>
            <a:ext cx="7886700" cy="209733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Предварительная работа:</a:t>
            </a:r>
          </a:p>
          <a:p>
            <a:pPr>
              <a:buFontTx/>
              <a:buChar char="-"/>
            </a:pPr>
            <a:r>
              <a:rPr lang="ru-RU" sz="2400" b="1" dirty="0" smtClean="0"/>
              <a:t>Рассматривание иллюстраций и слайдов с абстрактными рисунками</a:t>
            </a:r>
          </a:p>
          <a:p>
            <a:pPr>
              <a:buFontTx/>
              <a:buChar char="-"/>
            </a:pPr>
            <a:r>
              <a:rPr lang="ru-RU" sz="2400" b="1" dirty="0" smtClean="0"/>
              <a:t>Дидактическая игра «На что похоже?»</a:t>
            </a:r>
          </a:p>
          <a:p>
            <a:pPr>
              <a:buFontTx/>
              <a:buChar char="-"/>
            </a:pPr>
            <a:r>
              <a:rPr lang="ru-RU" sz="2400" b="1" dirty="0" smtClean="0"/>
              <a:t>Подвижная игра «Поймай пузыри»</a:t>
            </a:r>
            <a:endParaRPr lang="ru-RU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689317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организации совместной деятельности</a:t>
            </a:r>
            <a:endParaRPr lang="ru-RU" sz="3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5093" y="604910"/>
          <a:ext cx="8684162" cy="616164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19461"/>
                <a:gridCol w="5964701"/>
              </a:tblGrid>
              <a:tr h="53986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Детская деятельность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effectLst/>
                        </a:rPr>
                        <a:t>Формы</a:t>
                      </a:r>
                      <a:r>
                        <a:rPr lang="ru-RU" sz="1600" baseline="0" dirty="0" smtClean="0">
                          <a:effectLst/>
                        </a:rPr>
                        <a:t> и методы организаций совместной деятельности</a:t>
                      </a:r>
                      <a:endParaRPr lang="ru-RU" sz="1600" dirty="0">
                        <a:effectLst/>
                      </a:endParaRPr>
                    </a:p>
                  </a:txBody>
                  <a:tcPr/>
                </a:tc>
              </a:tr>
              <a:tr h="1474448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Двигательная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effectLst/>
                        </a:rPr>
                        <a:t>Подвижная</a:t>
                      </a:r>
                      <a:r>
                        <a:rPr lang="ru-RU" sz="1600" b="1" baseline="0" dirty="0" smtClean="0">
                          <a:effectLst/>
                        </a:rPr>
                        <a:t> игра</a:t>
                      </a:r>
                      <a:r>
                        <a:rPr lang="ru-RU" sz="1600" b="1" dirty="0" smtClean="0">
                          <a:effectLst/>
                        </a:rPr>
                        <a:t> «</a:t>
                      </a:r>
                      <a:r>
                        <a:rPr lang="ru-RU" sz="1600" b="1" baseline="0" dirty="0" smtClean="0">
                          <a:effectLst/>
                        </a:rPr>
                        <a:t> Мыльные</a:t>
                      </a:r>
                      <a:r>
                        <a:rPr lang="ru-RU" sz="1600" b="1" dirty="0" smtClean="0">
                          <a:effectLst/>
                        </a:rPr>
                        <a:t> пузыри»</a:t>
                      </a:r>
                    </a:p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</a:rPr>
                        <a:t>Цель: </a:t>
                      </a:r>
                      <a:r>
                        <a:rPr lang="ru-RU" sz="1600" b="1" dirty="0" smtClean="0">
                          <a:effectLst/>
                        </a:rPr>
                        <a:t>создание благоприятного эмоциального состояния у детей. </a:t>
                      </a:r>
                    </a:p>
                    <a:p>
                      <a:r>
                        <a:rPr lang="ru-RU" sz="1600" b="1" dirty="0" smtClean="0">
                          <a:effectLst/>
                        </a:rPr>
                        <a:t>Игра</a:t>
                      </a:r>
                      <a:r>
                        <a:rPr lang="ru-RU" sz="1600" b="1" baseline="0" dirty="0" smtClean="0">
                          <a:effectLst/>
                        </a:rPr>
                        <a:t> на дыхание «Мыльная пена»</a:t>
                      </a:r>
                    </a:p>
                    <a:p>
                      <a:r>
                        <a:rPr lang="ru-RU" sz="1600" b="1" baseline="0" dirty="0" smtClean="0">
                          <a:effectLst/>
                        </a:rPr>
                        <a:t>Цель: развивать мышцы рта, тренировать дыхание.</a:t>
                      </a:r>
                      <a:endParaRPr lang="ru-RU" sz="1600" b="1" dirty="0">
                        <a:effectLst/>
                      </a:endParaRPr>
                    </a:p>
                  </a:txBody>
                  <a:tcPr/>
                </a:tc>
              </a:tr>
              <a:tr h="1474448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Познавательно-исследовательская деятельность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effectLst/>
                        </a:rPr>
                        <a:t>Как</a:t>
                      </a:r>
                      <a:r>
                        <a:rPr lang="ru-RU" sz="1600" b="1" baseline="0" dirty="0" smtClean="0">
                          <a:effectLst/>
                        </a:rPr>
                        <a:t> создать мыльный раствор. Почему появляются пузыри?</a:t>
                      </a:r>
                    </a:p>
                    <a:p>
                      <a:r>
                        <a:rPr lang="ru-RU" sz="1600" b="1" baseline="0" dirty="0" smtClean="0">
                          <a:effectLst/>
                        </a:rPr>
                        <a:t>Цель: умение самостоятельно проводить «исследования», размышлять, обобщать результаты опытов.</a:t>
                      </a:r>
                      <a:r>
                        <a:rPr lang="ru-RU" sz="1600" b="1" dirty="0" smtClean="0">
                          <a:effectLst/>
                        </a:rPr>
                        <a:t> Развитие интереса к экспериментальной деятельности.</a:t>
                      </a:r>
                      <a:endParaRPr lang="ru-RU" sz="1600" b="1" dirty="0">
                        <a:effectLst/>
                      </a:endParaRPr>
                    </a:p>
                  </a:txBody>
                  <a:tcPr/>
                </a:tc>
              </a:tr>
              <a:tr h="651935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Игровая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effectLst/>
                        </a:rPr>
                        <a:t>Игра</a:t>
                      </a:r>
                      <a:r>
                        <a:rPr lang="ru-RU" sz="1600" b="1" baseline="0" dirty="0" smtClean="0">
                          <a:effectLst/>
                        </a:rPr>
                        <a:t> « На что похоже?»</a:t>
                      </a:r>
                    </a:p>
                    <a:p>
                      <a:r>
                        <a:rPr lang="ru-RU" sz="1600" b="1" baseline="0" dirty="0" smtClean="0">
                          <a:effectLst/>
                        </a:rPr>
                        <a:t>Цель: развивать ассоциативное воображение у детей.</a:t>
                      </a:r>
                      <a:endParaRPr lang="ru-RU" sz="1600" b="1" dirty="0">
                        <a:effectLst/>
                      </a:endParaRPr>
                    </a:p>
                  </a:txBody>
                  <a:tcPr/>
                </a:tc>
              </a:tr>
              <a:tr h="1197989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Коммуникативная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effectLst/>
                        </a:rPr>
                        <a:t>Отгадывание загадок</a:t>
                      </a:r>
                    </a:p>
                    <a:p>
                      <a:r>
                        <a:rPr lang="ru-RU" sz="1600" b="1" dirty="0" smtClean="0">
                          <a:effectLst/>
                        </a:rPr>
                        <a:t>Цель:</a:t>
                      </a:r>
                      <a:r>
                        <a:rPr lang="ru-RU" sz="1600" b="1" baseline="0" dirty="0" smtClean="0">
                          <a:effectLst/>
                        </a:rPr>
                        <a:t> Развивать вербально- логическое мышление.</a:t>
                      </a:r>
                    </a:p>
                    <a:p>
                      <a:r>
                        <a:rPr lang="ru-RU" sz="1600" b="1" dirty="0" smtClean="0">
                          <a:effectLst/>
                        </a:rPr>
                        <a:t>Дидактическая игра « Да, нет»</a:t>
                      </a:r>
                    </a:p>
                    <a:p>
                      <a:r>
                        <a:rPr lang="ru-RU" sz="1600" b="1" dirty="0" smtClean="0">
                          <a:effectLst/>
                        </a:rPr>
                        <a:t>Цель: развивать</a:t>
                      </a:r>
                      <a:r>
                        <a:rPr lang="ru-RU" sz="1600" b="1" baseline="0" dirty="0" smtClean="0">
                          <a:effectLst/>
                        </a:rPr>
                        <a:t> внимание.</a:t>
                      </a:r>
                      <a:endParaRPr lang="ru-RU" sz="1600" b="1" dirty="0">
                        <a:effectLst/>
                      </a:endParaRPr>
                    </a:p>
                  </a:txBody>
                  <a:tcPr/>
                </a:tc>
              </a:tr>
              <a:tr h="675249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Чтение художественной литературы (восприятие)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effectLst/>
                        </a:rPr>
                        <a:t>Чтение рассказа С.Я. Маршака «Мыльные пузыри»</a:t>
                      </a:r>
                    </a:p>
                    <a:p>
                      <a:r>
                        <a:rPr lang="ru-RU" sz="1600" b="1" dirty="0" smtClean="0">
                          <a:effectLst/>
                        </a:rPr>
                        <a:t>Цель: развивать кругозора.</a:t>
                      </a:r>
                    </a:p>
                    <a:p>
                      <a:endParaRPr lang="ru-RU" sz="1600" b="1" dirty="0">
                        <a:effectLst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96948"/>
            <a:ext cx="7886700" cy="1041009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3300"/>
                </a:solidFill>
                <a:latin typeface="+mn-lt"/>
              </a:rPr>
              <a:t>                       Этапы занятий</a:t>
            </a:r>
            <a:endParaRPr lang="ru-RU" sz="4000" b="1" i="1" dirty="0">
              <a:solidFill>
                <a:srgbClr val="FF3300"/>
              </a:solidFill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74280" y="1117600"/>
          <a:ext cx="8074856" cy="4789715"/>
        </p:xfrm>
        <a:graphic>
          <a:graphicData uri="http://schemas.openxmlformats.org/drawingml/2006/table">
            <a:tbl>
              <a:tblPr/>
              <a:tblGrid>
                <a:gridCol w="701377"/>
                <a:gridCol w="2452914"/>
                <a:gridCol w="4209143"/>
                <a:gridCol w="711422"/>
              </a:tblGrid>
              <a:tr h="638629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№</a:t>
                      </a:r>
                      <a:endParaRPr lang="ru-RU" sz="20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     Части занятий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                   Цель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мин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89666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Организационный</a:t>
                      </a:r>
                    </a:p>
                    <a:p>
                      <a:r>
                        <a:rPr lang="ru-RU" sz="2000" b="1" dirty="0" smtClean="0"/>
                        <a:t>момент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Создание благоприятной</a:t>
                      </a:r>
                    </a:p>
                    <a:p>
                      <a:r>
                        <a:rPr lang="ru-RU" sz="1600" b="1" dirty="0" smtClean="0"/>
                        <a:t>эмоциональной обстановки. Формирование интереса к экспериментированию.</a:t>
                      </a:r>
                      <a:endParaRPr lang="ru-RU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8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8483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2</a:t>
                      </a:r>
                      <a:endParaRPr lang="ru-RU" sz="20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Основная часть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Учить рисовать, используя нетрадиционные приемы изображения: мыльными пузырями и спиралью, дорисовывать детали объекта, для придания ему законченности и сходства с реальным образом; тренировать дыхание; развивать детское творчество, фантазию.</a:t>
                      </a:r>
                      <a:endParaRPr lang="ru-RU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20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5943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3</a:t>
                      </a:r>
                      <a:endParaRPr lang="ru-RU" sz="20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Заключительный</a:t>
                      </a:r>
                      <a:r>
                        <a:rPr lang="ru-RU" sz="2000" b="1" baseline="0" dirty="0" smtClean="0"/>
                        <a:t> момент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effectLst/>
                          <a:latin typeface="+mj-lt"/>
                        </a:rPr>
                        <a:t>Подведение итога, выставка</a:t>
                      </a:r>
                      <a:r>
                        <a:rPr lang="ru-RU" sz="1800" b="1" baseline="0" dirty="0" smtClean="0">
                          <a:effectLst/>
                          <a:latin typeface="+mj-lt"/>
                        </a:rPr>
                        <a:t> рисунков.</a:t>
                      </a:r>
                      <a:endParaRPr lang="ru-RU" sz="1800" b="1" dirty="0">
                        <a:effectLst/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6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112284" y="1252025"/>
          <a:ext cx="208280" cy="29718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489" y="590843"/>
            <a:ext cx="8834511" cy="1127981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                                            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Ход занятия</a:t>
            </a:r>
            <a:r>
              <a:rPr lang="ru-RU" sz="2200" b="1" dirty="0" smtClean="0">
                <a:latin typeface="+mn-lt"/>
              </a:rPr>
              <a:t/>
            </a:r>
            <a:br>
              <a:rPr lang="ru-RU" sz="2200" b="1" dirty="0" smtClean="0">
                <a:latin typeface="+mn-lt"/>
              </a:rPr>
            </a:br>
            <a:r>
              <a:rPr lang="ru-RU" sz="2700" b="1" dirty="0" smtClean="0">
                <a:solidFill>
                  <a:srgbClr val="FF0000"/>
                </a:solidFill>
                <a:latin typeface="+mn-lt"/>
              </a:rPr>
              <a:t>        </a:t>
            </a:r>
            <a:r>
              <a:rPr lang="ru-RU" sz="3100" b="1" i="1" dirty="0" smtClean="0">
                <a:solidFill>
                  <a:srgbClr val="00B050"/>
                </a:solidFill>
                <a:latin typeface="+mn-lt"/>
              </a:rPr>
              <a:t>1.Организационный момент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>
                <a:solidFill>
                  <a:srgbClr val="FF0000"/>
                </a:solidFill>
                <a:latin typeface="+mn-lt"/>
              </a:rPr>
              <a:t>Цель: </a:t>
            </a:r>
            <a:r>
              <a:rPr lang="ru-RU" sz="2200" dirty="0" smtClean="0">
                <a:latin typeface="+mn-lt"/>
              </a:rPr>
              <a:t>Создание благоприятной эмоциональной обстановки. Формирование интереса к экспериментированию. Пробудить творческую активность, стимулировать воображение.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575582"/>
            <a:ext cx="7886700" cy="499403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200" b="1" i="1" dirty="0" smtClean="0"/>
              <a:t>Дети разделены на три группы и сидят за столами по пять человек.</a:t>
            </a:r>
          </a:p>
          <a:p>
            <a:pPr>
              <a:buNone/>
            </a:pPr>
            <a:r>
              <a:rPr lang="ru-RU" sz="2000" dirty="0" smtClean="0"/>
              <a:t>Ребята сегодня у нас необычный урок рисования. Отгадайте загадку и вы узнаете, чем мы будем рисовать.</a:t>
            </a: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Их, и легких и красивых,</a:t>
            </a: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В очень ярких переливах,</a:t>
            </a: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Через трубку надуваем</a:t>
            </a: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И на волю отпускаем.</a:t>
            </a:r>
          </a:p>
          <a:p>
            <a:pPr>
              <a:buNone/>
            </a:pPr>
            <a:r>
              <a:rPr lang="ru-RU" sz="2000" dirty="0" smtClean="0"/>
              <a:t>Ребята чтобы наше настроение стало таким же лёгким, как и мыльные пузыри давайте улыбнёмся друг другу и прочтём наш любимый стишок.</a:t>
            </a: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Собрались всё дети в круг,</a:t>
            </a: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Ты мой друг и я твой друг,</a:t>
            </a: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Крепко за руки возьмёмся </a:t>
            </a: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И друг другу улыбнёмся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500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1168" y="0"/>
            <a:ext cx="6194181" cy="872197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Ведение в игровую ситуацию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4582" y="647112"/>
            <a:ext cx="7886700" cy="62108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Воспитатель:</a:t>
            </a:r>
            <a:r>
              <a:rPr lang="ru-RU" dirty="0" smtClean="0"/>
              <a:t> </a:t>
            </a:r>
            <a:r>
              <a:rPr lang="ru-RU" b="1" i="1" dirty="0" smtClean="0"/>
              <a:t>Ребята посмотрите на монитор. Я вам расскажу интересные факты про мыльные пузыри.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Актуализация опорных знаний</a:t>
            </a:r>
          </a:p>
          <a:p>
            <a:pPr>
              <a:buNone/>
            </a:pPr>
            <a:r>
              <a:rPr lang="ru-RU" dirty="0" smtClean="0"/>
              <a:t>1.Какого размера был самый большой пузырь?</a:t>
            </a:r>
          </a:p>
          <a:p>
            <a:pPr>
              <a:buNone/>
            </a:pPr>
            <a:r>
              <a:rPr lang="ru-RU" dirty="0" smtClean="0"/>
              <a:t>2.Как надуть красивый мыльный пузырь?</a:t>
            </a:r>
          </a:p>
          <a:p>
            <a:pPr>
              <a:buNone/>
            </a:pPr>
            <a:r>
              <a:rPr lang="ru-RU" dirty="0" smtClean="0"/>
              <a:t>3. Можно ли в домашних условиях создать мыльный раствор?</a:t>
            </a:r>
          </a:p>
          <a:p>
            <a:pPr>
              <a:buNone/>
            </a:pPr>
            <a:r>
              <a:rPr lang="ru-RU" dirty="0" smtClean="0"/>
              <a:t>4. Как долго может е лопнуть пузырь?</a:t>
            </a:r>
          </a:p>
          <a:p>
            <a:pPr>
              <a:buNone/>
            </a:pPr>
            <a:r>
              <a:rPr lang="ru-RU" dirty="0" smtClean="0"/>
              <a:t>5. Для чего нужны мыльные пузыри?</a:t>
            </a:r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«ДА, НЕТ»</a:t>
            </a:r>
          </a:p>
          <a:p>
            <a:r>
              <a:rPr lang="ru-RU" sz="2000" dirty="0" smtClean="0"/>
              <a:t>Мыльный пузырь похож на апельсин? (Да)</a:t>
            </a:r>
          </a:p>
          <a:p>
            <a:r>
              <a:rPr lang="ru-RU" sz="2000" dirty="0" smtClean="0"/>
              <a:t> А он похож на мандарин? (Да)</a:t>
            </a:r>
          </a:p>
          <a:p>
            <a:r>
              <a:rPr lang="ru-RU" sz="2000" dirty="0" smtClean="0"/>
              <a:t> А на яблоки в саду? (Да)</a:t>
            </a:r>
          </a:p>
          <a:p>
            <a:r>
              <a:rPr lang="ru-RU" sz="2000" dirty="0" smtClean="0"/>
              <a:t> А на рыбку, там в пруду? (Нет)</a:t>
            </a:r>
          </a:p>
          <a:p>
            <a:r>
              <a:rPr lang="ru-RU" sz="2000" dirty="0" smtClean="0"/>
              <a:t> Мыльный пузырь похож на шар земной? (Да)</a:t>
            </a:r>
          </a:p>
          <a:p>
            <a:r>
              <a:rPr lang="ru-RU" sz="2000" dirty="0" smtClean="0"/>
              <a:t>А на мячик надувной? (Да)</a:t>
            </a:r>
          </a:p>
          <a:p>
            <a:r>
              <a:rPr lang="ru-RU" sz="2000" dirty="0" smtClean="0"/>
              <a:t> Он похож на телефон? (Нет)</a:t>
            </a:r>
          </a:p>
          <a:p>
            <a:r>
              <a:rPr lang="ru-RU" sz="2000" dirty="0" smtClean="0"/>
              <a:t> А на большой магнитофон? (Нет)</a:t>
            </a:r>
          </a:p>
          <a:p>
            <a:r>
              <a:rPr lang="ru-RU" sz="2000" dirty="0" smtClean="0"/>
              <a:t> Круглый он, как солнце в небе? (Да)</a:t>
            </a:r>
          </a:p>
          <a:p>
            <a:r>
              <a:rPr lang="ru-RU" sz="2000" dirty="0" smtClean="0"/>
              <a:t> И как колесо на велосипеде? (Да)</a:t>
            </a:r>
          </a:p>
          <a:p>
            <a:r>
              <a:rPr lang="ru-RU" sz="2000" dirty="0" smtClean="0"/>
              <a:t> А ещё, похож на дом? (Нет)</a:t>
            </a:r>
          </a:p>
          <a:p>
            <a:r>
              <a:rPr lang="ru-RU" sz="2000" dirty="0" smtClean="0"/>
              <a:t> А на белый снежный ком? (Да)</a:t>
            </a:r>
          </a:p>
          <a:p>
            <a:pPr>
              <a:buNone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38ce4a5e74830e67d95ef488916384177ca3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1073</Words>
  <Application>Microsoft Office PowerPoint</Application>
  <PresentationFormat>Экран (4:3)</PresentationFormat>
  <Paragraphs>175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                         Методы и приёмы</vt:lpstr>
      <vt:lpstr>            Материалы и оборудование: -тазик с тёплой водой, жидкое мыло, шампунь; -трубочки для коктейля; -стаканчики  с цветной тушью, разбавленной жидким мылом; -альбомный лист; -набор гуашевых красок; -кисточки; -стакан с водой; -влажные салфетки.    </vt:lpstr>
      <vt:lpstr>Формы организации совместной деятельности</vt:lpstr>
      <vt:lpstr>                       Этапы занятий</vt:lpstr>
      <vt:lpstr>                                                   Ход занятия         1.Организационный момент Цель: Создание благоприятной эмоциональной обстановки. Формирование интереса к экспериментированию. Пробудить творческую активность, стимулировать воображение.  </vt:lpstr>
      <vt:lpstr>Ведение в игровую ситуацию</vt:lpstr>
      <vt:lpstr>Показ воспитателя как готовить раствор для мыльных пузырей</vt:lpstr>
      <vt:lpstr>Игра на дыхание «Мыльная пена» Ребята, а теперь давайте устроим конкурс на самую пышную мыльную пену. Дуть надо тихонько, не надувая щёк (дети с помощью трубочек создают  пену)</vt:lpstr>
      <vt:lpstr> Показ приёма изображения мыльными пузырями 1.Раздувание мыльных пузырей. 2.Прикладывание альбомного листа к пене из воздушных пузырей. 3.Рассматривание и дорисовывание изображения.  </vt:lpstr>
      <vt:lpstr>                          Подвижная игра</vt:lpstr>
      <vt:lpstr>                     Практическая деятельность детей</vt:lpstr>
      <vt:lpstr>Заключительный этап</vt:lpstr>
      <vt:lpstr>Слайд 16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User</cp:lastModifiedBy>
  <cp:revision>73</cp:revision>
  <dcterms:created xsi:type="dcterms:W3CDTF">2013-03-12T14:14:01Z</dcterms:created>
  <dcterms:modified xsi:type="dcterms:W3CDTF">2017-08-28T17:33:06Z</dcterms:modified>
</cp:coreProperties>
</file>