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9" r:id="rId2"/>
    <p:sldId id="280" r:id="rId3"/>
    <p:sldId id="281" r:id="rId4"/>
    <p:sldId id="256" r:id="rId5"/>
    <p:sldId id="264" r:id="rId6"/>
    <p:sldId id="257" r:id="rId7"/>
    <p:sldId id="261" r:id="rId8"/>
    <p:sldId id="262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8" r:id="rId17"/>
    <p:sldId id="259" r:id="rId18"/>
    <p:sldId id="271" r:id="rId19"/>
    <p:sldId id="282" r:id="rId20"/>
    <p:sldId id="272" r:id="rId21"/>
    <p:sldId id="273" r:id="rId22"/>
    <p:sldId id="274" r:id="rId23"/>
    <p:sldId id="277" r:id="rId24"/>
    <p:sldId id="275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5FCEF38-7D88-4487-B91D-C8FD17FB0C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C3A1C3-2379-4E45-B9C3-B8A2D7E6D7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17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Заполните пропуски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Определение: Две </a:t>
            </a:r>
            <a:r>
              <a:rPr lang="ru-RU" dirty="0"/>
              <a:t>точки А и А1 называются симметричными относительно прямой, если эта прямая проходит через__________ отрезка АА1 и _______ к нему.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699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836712"/>
            <a:ext cx="8389257" cy="5805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821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08720"/>
            <a:ext cx="9118985" cy="48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830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Лабораторная работа 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dirty="0" smtClean="0"/>
              <a:t>1. Постройте </a:t>
            </a:r>
            <a:r>
              <a:rPr lang="ru-RU" dirty="0"/>
              <a:t>прямоугольник.</a:t>
            </a:r>
          </a:p>
          <a:p>
            <a:pPr marL="68580" indent="0">
              <a:buNone/>
            </a:pPr>
            <a:r>
              <a:rPr lang="ru-RU" dirty="0"/>
              <a:t>2</a:t>
            </a:r>
            <a:r>
              <a:rPr lang="ru-RU" dirty="0" smtClean="0"/>
              <a:t>. На </a:t>
            </a:r>
            <a:r>
              <a:rPr lang="ru-RU" dirty="0"/>
              <a:t>двух его противоположных сторонах отметьте середины сторон.</a:t>
            </a:r>
          </a:p>
          <a:p>
            <a:pPr marL="68580" indent="0">
              <a:buNone/>
            </a:pPr>
            <a:r>
              <a:rPr lang="ru-RU" dirty="0"/>
              <a:t>3. </a:t>
            </a:r>
            <a:r>
              <a:rPr lang="ru-RU" dirty="0" smtClean="0"/>
              <a:t>Через </a:t>
            </a:r>
            <a:r>
              <a:rPr lang="ru-RU" dirty="0"/>
              <a:t>эти две точки проведите прямую.</a:t>
            </a:r>
          </a:p>
          <a:p>
            <a:pPr marL="68580" indent="0">
              <a:buNone/>
            </a:pPr>
            <a:r>
              <a:rPr lang="ru-RU" dirty="0"/>
              <a:t>4</a:t>
            </a:r>
            <a:r>
              <a:rPr lang="ru-RU" dirty="0" smtClean="0"/>
              <a:t>. По </a:t>
            </a:r>
            <a:r>
              <a:rPr lang="ru-RU" dirty="0"/>
              <a:t>одну сторону от этой прямой отметьте точку К</a:t>
            </a:r>
          </a:p>
          <a:p>
            <a:pPr marL="68580" indent="0">
              <a:buNone/>
            </a:pPr>
            <a:r>
              <a:rPr lang="ru-RU" dirty="0"/>
              <a:t>5</a:t>
            </a:r>
            <a:r>
              <a:rPr lang="ru-RU" dirty="0" smtClean="0"/>
              <a:t>. Постройте </a:t>
            </a:r>
            <a:r>
              <a:rPr lang="ru-RU" dirty="0"/>
              <a:t>точку К1 симметричную точке К относительно прямой.</a:t>
            </a:r>
          </a:p>
          <a:p>
            <a:pPr marL="68580" indent="0">
              <a:buNone/>
            </a:pPr>
            <a:r>
              <a:rPr lang="ru-RU" dirty="0"/>
              <a:t>6. Сделайте вывод: если точка К принадлежит прямоугольнику, то где находится симметричная ей точка?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121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008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Заполните пропуск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>
            <a:normAutofit/>
          </a:bodyPr>
          <a:lstStyle/>
          <a:p>
            <a:r>
              <a:rPr lang="ru-RU" dirty="0"/>
              <a:t>Определение: Фигура называется симметричной относительно прямой , если для каждой точки фигуры симметричная ей точка так же _______ этой фигуре.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3573016"/>
            <a:ext cx="5109029" cy="2873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07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836712"/>
            <a:ext cx="6777317" cy="4995917"/>
          </a:xfrm>
        </p:spPr>
        <p:txBody>
          <a:bodyPr/>
          <a:lstStyle/>
          <a:p>
            <a:r>
              <a:rPr lang="ru-RU" dirty="0" smtClean="0"/>
              <a:t>Определение: Фигура называется симметричной  относительно точки О, если для каждой точки фигуры симметричная ей точка относительно точки О также принадлежит этой фигуре.  Точка О называется центром симметрии фигуры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1321" y="3861048"/>
            <a:ext cx="5680364" cy="263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954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Симметрия в архитектуре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5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60648"/>
            <a:ext cx="4128654" cy="6129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8732" y="1124744"/>
            <a:ext cx="4281055" cy="5109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986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Симметрия в математике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Annushka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6136178" cy="340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678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nushka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693" y="548680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nnushka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6967" y="2096852"/>
            <a:ext cx="390517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055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7121983"/>
              </p:ext>
            </p:extLst>
          </p:nvPr>
        </p:nvGraphicFramePr>
        <p:xfrm>
          <a:off x="755576" y="764706"/>
          <a:ext cx="7704856" cy="564468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852428"/>
                <a:gridCol w="3852428"/>
              </a:tblGrid>
              <a:tr h="22814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</a:rPr>
                        <a:t>I </a:t>
                      </a:r>
                      <a:r>
                        <a:rPr lang="ru-RU" sz="1400" b="1" dirty="0">
                          <a:effectLst/>
                        </a:rPr>
                        <a:t>вариант</a:t>
                      </a:r>
                    </a:p>
                  </a:txBody>
                  <a:tcPr marL="12250" marR="12250" marT="12250" marB="122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II </a:t>
                      </a:r>
                      <a:r>
                        <a:rPr lang="ru-RU" sz="1400" b="1">
                          <a:effectLst/>
                        </a:rPr>
                        <a:t>вариант</a:t>
                      </a:r>
                    </a:p>
                  </a:txBody>
                  <a:tcPr marL="12250" marR="12250" marT="12250" marB="12250"/>
                </a:tc>
              </a:tr>
              <a:tr h="123409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</a:rPr>
                        <a:t>1. Любой прямоугольник является… 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а) ромбом;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б) квадратом;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в) параллелограммом;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г) нет правильного ответа.</a:t>
                      </a:r>
                    </a:p>
                  </a:txBody>
                  <a:tcPr marL="12250" marR="12250" marT="12250" marB="122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</a:rPr>
                        <a:t>1. Любой ромб является… </a:t>
                      </a:r>
                      <a:br>
                        <a:rPr lang="ru-RU" sz="1400" b="1">
                          <a:effectLst/>
                        </a:rPr>
                      </a:br>
                      <a:r>
                        <a:rPr lang="ru-RU" sz="1400" b="1">
                          <a:effectLst/>
                        </a:rPr>
                        <a:t>а) квадратом;</a:t>
                      </a:r>
                      <a:br>
                        <a:rPr lang="ru-RU" sz="1400" b="1">
                          <a:effectLst/>
                        </a:rPr>
                      </a:br>
                      <a:r>
                        <a:rPr lang="ru-RU" sz="1400" b="1">
                          <a:effectLst/>
                        </a:rPr>
                        <a:t>б) прямоугольником;</a:t>
                      </a:r>
                      <a:br>
                        <a:rPr lang="ru-RU" sz="1400" b="1">
                          <a:effectLst/>
                        </a:rPr>
                      </a:br>
                      <a:r>
                        <a:rPr lang="ru-RU" sz="1400" b="1">
                          <a:effectLst/>
                        </a:rPr>
                        <a:t>в) параллелограммом;</a:t>
                      </a:r>
                      <a:br>
                        <a:rPr lang="ru-RU" sz="1400" b="1">
                          <a:effectLst/>
                        </a:rPr>
                      </a:br>
                      <a:r>
                        <a:rPr lang="ru-RU" sz="1400" b="1">
                          <a:effectLst/>
                        </a:rPr>
                        <a:t>г) нет правильного ответа.</a:t>
                      </a:r>
                      <a:br>
                        <a:rPr lang="ru-RU" sz="1400" b="1">
                          <a:effectLst/>
                        </a:rPr>
                      </a:br>
                      <a:endParaRPr lang="ru-RU" sz="1400" b="1">
                        <a:effectLst/>
                      </a:endParaRPr>
                    </a:p>
                  </a:txBody>
                  <a:tcPr marL="12250" marR="12250" marT="12250" marB="12250"/>
                </a:tc>
              </a:tr>
              <a:tr h="149232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</a:rPr>
                        <a:t>2. Если в четырехугольнике диагонали перпендикулярны, то этот четырехугольник… 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а) ромб;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б) квадрат;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в) прямоугольник;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г) нет правильного ответа.</a:t>
                      </a:r>
                    </a:p>
                  </a:txBody>
                  <a:tcPr marL="12250" marR="12250" marT="12250" marB="122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</a:rPr>
                        <a:t>2. Если в параллелограмме диагонали перпендикулярны, то этот параллелограмм… 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а) ромб;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б) квадрат;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в) прямоугольник;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г) нет правильного ответа.</a:t>
                      </a:r>
                    </a:p>
                  </a:txBody>
                  <a:tcPr marL="12250" marR="12250" marT="12250" marB="12250"/>
                </a:tc>
              </a:tr>
              <a:tr h="258414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</a:rPr>
                        <a:t>3. Ромб – это четырехугольник, в котором… 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а) диагонали точкой пересечения делятся пополам и равны;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б) диагонали взаимно перпендикулярны и </a:t>
                      </a:r>
                      <a:r>
                        <a:rPr lang="ru-RU" sz="1400" b="1" dirty="0" smtClean="0">
                          <a:effectLst/>
                        </a:rPr>
                        <a:t>делят</a:t>
                      </a:r>
                      <a:r>
                        <a:rPr lang="ru-RU" sz="1400" b="1" baseline="0" dirty="0" smtClean="0">
                          <a:effectLst/>
                        </a:rPr>
                        <a:t> его углы пополам</a:t>
                      </a:r>
                      <a:r>
                        <a:rPr lang="ru-RU" sz="1400" b="1" dirty="0" smtClean="0">
                          <a:effectLst/>
                        </a:rPr>
                        <a:t>;</a:t>
                      </a:r>
                      <a:r>
                        <a:rPr lang="ru-RU" sz="1400" b="1" dirty="0">
                          <a:effectLst/>
                        </a:rPr>
                        <a:t/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в) противолежащие углы равны, а противолежащие стороны параллельны;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г) нет правильного ответа.</a:t>
                      </a:r>
                    </a:p>
                  </a:txBody>
                  <a:tcPr marL="12250" marR="12250" marT="12250" marB="122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</a:rPr>
                        <a:t>3. Прямоугольник – это четырехугольник, в котором… 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а) противолежащие стороны параллельны, а диагонали равны;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б) диагонали точкой пересечения делятся пополам и являются биссектрисами его углов;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в) два угла прямые и две стороны равны;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г) нет правильного ответа.</a:t>
                      </a:r>
                    </a:p>
                  </a:txBody>
                  <a:tcPr marL="12250" marR="12250" marT="12250" marB="1225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43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Симметрия в физике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7" name="Picture 3" descr="C:\Users\Annushka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372626"/>
            <a:ext cx="6075446" cy="364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4498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Симметрия в химии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/>
          </a:p>
        </p:txBody>
      </p:sp>
      <p:pic>
        <p:nvPicPr>
          <p:cNvPr id="13315" name="Picture 3" descr="C:\Users\Annushka\Desktop\pub04c2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276872"/>
            <a:ext cx="471148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645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Симметрия в биологии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/>
          </a:p>
        </p:txBody>
      </p:sp>
      <p:pic>
        <p:nvPicPr>
          <p:cNvPr id="14338" name="Picture 2" descr="C:\Users\Annushka\Desktop\i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7744006" cy="332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3099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985512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tx1"/>
                </a:solidFill>
              </a:rPr>
              <a:t>Сфера влияния симметрии безгранична: природа, наука, искусство. Симметрия определяет гармонию природы, мудрость науки и красоту искусства</a:t>
            </a:r>
          </a:p>
        </p:txBody>
      </p:sp>
    </p:spTree>
    <p:extLst>
      <p:ext uri="{BB962C8B-B14F-4D97-AF65-F5344CB8AC3E}">
        <p14:creationId xmlns:p14="http://schemas.microsoft.com/office/powerpoint/2010/main" val="23568904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§3 п. 47, учить определения.</a:t>
            </a:r>
          </a:p>
          <a:p>
            <a:r>
              <a:rPr lang="ru-RU" dirty="0" smtClean="0"/>
              <a:t>Подготовить творческий проект в группах:</a:t>
            </a:r>
          </a:p>
          <a:p>
            <a:r>
              <a:rPr lang="ru-RU" dirty="0" smtClean="0"/>
              <a:t>1 группа – симметрия в искусстве</a:t>
            </a:r>
          </a:p>
          <a:p>
            <a:r>
              <a:rPr lang="ru-RU" dirty="0" smtClean="0"/>
              <a:t>2 группа – симметрия в биологии и химии</a:t>
            </a:r>
          </a:p>
          <a:p>
            <a:r>
              <a:rPr lang="ru-RU" dirty="0" smtClean="0"/>
              <a:t>3 группа – симметрия в физике</a:t>
            </a:r>
          </a:p>
          <a:p>
            <a:r>
              <a:rPr lang="ru-RU" dirty="0" smtClean="0"/>
              <a:t>4 группа – симметрия в математике</a:t>
            </a:r>
          </a:p>
        </p:txBody>
      </p:sp>
    </p:spTree>
    <p:extLst>
      <p:ext uri="{BB962C8B-B14F-4D97-AF65-F5344CB8AC3E}">
        <p14:creationId xmlns:p14="http://schemas.microsoft.com/office/powerpoint/2010/main" val="26957338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936104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3843789"/>
          </a:xfrm>
        </p:spPr>
        <p:txBody>
          <a:bodyPr>
            <a:normAutofit/>
          </a:bodyPr>
          <a:lstStyle/>
          <a:p>
            <a:r>
              <a:rPr lang="ru-RU" dirty="0" smtClean="0"/>
              <a:t>Плюс – что было интересным на уроке, что понравилось, что вызвало положительные эмоции</a:t>
            </a:r>
            <a:endParaRPr lang="ru-RU" dirty="0"/>
          </a:p>
          <a:p>
            <a:r>
              <a:rPr lang="ru-RU" dirty="0" smtClean="0"/>
              <a:t>Минус – что не понравилось, что было скучным </a:t>
            </a:r>
            <a:endParaRPr lang="ru-RU" dirty="0"/>
          </a:p>
          <a:p>
            <a:r>
              <a:rPr lang="ru-RU" dirty="0" smtClean="0"/>
              <a:t>Интересно - </a:t>
            </a:r>
            <a:r>
              <a:rPr lang="ru-RU" dirty="0"/>
              <a:t>все любопытные факты, о которых узнали на уроке, что бы еще хотелось узнать по данной проблеме, вопросы к учителю</a:t>
            </a:r>
            <a:r>
              <a:rPr lang="ru-RU" dirty="0" smtClean="0"/>
              <a:t>.</a:t>
            </a:r>
            <a:endParaRPr lang="ru-RU" dirty="0"/>
          </a:p>
          <a:p>
            <a:pPr marL="6858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8806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Взаимопроверка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1 – в</a:t>
            </a:r>
          </a:p>
          <a:p>
            <a:r>
              <a:rPr lang="ru-RU" dirty="0" smtClean="0"/>
              <a:t>2 – а</a:t>
            </a:r>
          </a:p>
          <a:p>
            <a:r>
              <a:rPr lang="ru-RU" dirty="0" smtClean="0"/>
              <a:t>3 - б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1 – в</a:t>
            </a:r>
          </a:p>
          <a:p>
            <a:r>
              <a:rPr lang="ru-RU" dirty="0" smtClean="0"/>
              <a:t>2 – а, б</a:t>
            </a:r>
          </a:p>
          <a:p>
            <a:r>
              <a:rPr lang="ru-RU" dirty="0" smtClean="0"/>
              <a:t>3 - 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90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Осевая и центральная симметрия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03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«Симметрия является той идеей, посредством которой человек на протяжении веков пытался постичь и создать порядок, красоту и совершенство»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Герман Вейль (1885 – 1955 гг.)</a:t>
            </a:r>
            <a:endParaRPr lang="ru-RU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3673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15" y="0"/>
            <a:ext cx="9681029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54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54535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Comic Sans MS" pitchFamily="66" charset="0"/>
              </a:rPr>
              <a:t>Что означает слово «симметрия»?</a:t>
            </a:r>
            <a:endParaRPr lang="ru-RU" sz="4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42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Значение слова «Симметрия»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Симметрия, в широком смысле – неизменность при каких – либо преобразованиях.</a:t>
            </a:r>
          </a:p>
          <a:p>
            <a:r>
              <a:rPr lang="ru-RU" dirty="0" smtClean="0"/>
              <a:t>Симметрия – закономерное расположение подобных (одинаковых» частей тела или форм живого организма, совокупность живых организмов относительно центра или оси симметрии.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1020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Лабораторная работа 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dirty="0" smtClean="0"/>
              <a:t>1. Возьмите </a:t>
            </a:r>
            <a:r>
              <a:rPr lang="ru-RU" dirty="0"/>
              <a:t>лист белой бумаги, перегните его пополам</a:t>
            </a:r>
          </a:p>
          <a:p>
            <a:pPr marL="68580" indent="0">
              <a:buNone/>
            </a:pPr>
            <a:r>
              <a:rPr lang="ru-RU" dirty="0"/>
              <a:t>2. Капните на него каплю краски( пусть это будет клякса А), сложите лист вдвое, а затем разогните</a:t>
            </a:r>
          </a:p>
          <a:p>
            <a:pPr marL="68580" indent="0">
              <a:buNone/>
            </a:pPr>
            <a:r>
              <a:rPr lang="ru-RU" dirty="0"/>
              <a:t>3. На другой стороне листа вы получите такую же кляксу ( пусть это  будет клякса А1)</a:t>
            </a:r>
          </a:p>
          <a:p>
            <a:pPr marL="68580" indent="0">
              <a:buNone/>
            </a:pPr>
            <a:r>
              <a:rPr lang="ru-RU" dirty="0"/>
              <a:t>4.Соедините А и А1 отрезком</a:t>
            </a:r>
          </a:p>
          <a:p>
            <a:pPr marL="68580" indent="0">
              <a:buNone/>
            </a:pPr>
            <a:r>
              <a:rPr lang="ru-RU" dirty="0"/>
              <a:t>5. Измерьте расстояние от А  и от А1 до линии сгиба</a:t>
            </a:r>
          </a:p>
          <a:p>
            <a:pPr marL="68580" indent="0">
              <a:buNone/>
            </a:pPr>
            <a:r>
              <a:rPr lang="ru-RU" dirty="0"/>
              <a:t>6. Сравните эти расстояния.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0152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282</TotalTime>
  <Words>523</Words>
  <Application>Microsoft Office PowerPoint</Application>
  <PresentationFormat>Экран (4:3)</PresentationFormat>
  <Paragraphs>61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Остин</vt:lpstr>
      <vt:lpstr>Тест </vt:lpstr>
      <vt:lpstr>Презентация PowerPoint</vt:lpstr>
      <vt:lpstr>Взаимопроверка</vt:lpstr>
      <vt:lpstr>Осевая и центральная симметрия</vt:lpstr>
      <vt:lpstr>«Симметрия является той идеей, посредством которой человек на протяжении веков пытался постичь и создать порядок, красоту и совершенство»</vt:lpstr>
      <vt:lpstr>Презентация PowerPoint</vt:lpstr>
      <vt:lpstr>Что означает слово «симметрия»?</vt:lpstr>
      <vt:lpstr>Значение слова «Симметрия»</vt:lpstr>
      <vt:lpstr>Лабораторная работа 1</vt:lpstr>
      <vt:lpstr>Заполните пропуски</vt:lpstr>
      <vt:lpstr>Презентация PowerPoint</vt:lpstr>
      <vt:lpstr>Презентация PowerPoint</vt:lpstr>
      <vt:lpstr>Лабораторная работа 2</vt:lpstr>
      <vt:lpstr>Заполните пропуск</vt:lpstr>
      <vt:lpstr>Презентация PowerPoint</vt:lpstr>
      <vt:lpstr>Симметрия в архитектуре</vt:lpstr>
      <vt:lpstr>Презентация PowerPoint</vt:lpstr>
      <vt:lpstr>Симметрия в математике</vt:lpstr>
      <vt:lpstr>Презентация PowerPoint</vt:lpstr>
      <vt:lpstr>Симметрия в физике</vt:lpstr>
      <vt:lpstr>Симметрия в химии</vt:lpstr>
      <vt:lpstr>Симметрия в биологии</vt:lpstr>
      <vt:lpstr>Сфера влияния симметрии безгранична: природа, наука, искусство. Симметрия определяет гармонию природы, мудрость науки и красоту искусства</vt:lpstr>
      <vt:lpstr>Домашнее задание</vt:lpstr>
      <vt:lpstr>Рефлексия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Осевая и центральная симметрия</dc:title>
  <dc:creator>Annushka</dc:creator>
  <cp:lastModifiedBy>Annushka</cp:lastModifiedBy>
  <cp:revision>18</cp:revision>
  <dcterms:created xsi:type="dcterms:W3CDTF">2016-10-23T13:44:05Z</dcterms:created>
  <dcterms:modified xsi:type="dcterms:W3CDTF">2017-09-14T14:18:51Z</dcterms:modified>
</cp:coreProperties>
</file>