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1" r:id="rId9"/>
    <p:sldId id="265" r:id="rId1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422C16"/>
    <a:srgbClr val="0C788E"/>
    <a:srgbClr val="006666"/>
    <a:srgbClr val="0099CC"/>
    <a:srgbClr val="3366CC"/>
    <a:srgbClr val="0033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05" autoAdjust="0"/>
    <p:restoredTop sz="94652" autoAdjust="0"/>
  </p:normalViewPr>
  <p:slideViewPr>
    <p:cSldViewPr>
      <p:cViewPr varScale="1">
        <p:scale>
          <a:sx n="85" d="100"/>
          <a:sy n="85" d="100"/>
        </p:scale>
        <p:origin x="-10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emf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21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emf"/><Relationship Id="rId9" Type="http://schemas.openxmlformats.org/officeDocument/2006/relationships/image" Target="../media/image13.png"/><Relationship Id="rId1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6261" y="1772816"/>
            <a:ext cx="873970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Bottom">
              <a:avLst/>
            </a:prstTxWarp>
            <a:spAutoFit/>
            <a:scene3d>
              <a:camera prst="perspectiveContrasting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Подвижные  игры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для  дошколят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5" y="5013176"/>
            <a:ext cx="8877258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Колмакова Елена Сергеевна</a:t>
            </a:r>
          </a:p>
          <a:p>
            <a:pPr algn="ctr"/>
            <a:r>
              <a:rPr lang="ru-RU" sz="2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инструктор по физической культуре</a:t>
            </a:r>
          </a:p>
          <a:p>
            <a:pPr algn="ctr"/>
            <a:r>
              <a:rPr lang="ru-RU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МБДОУ «ДСОВ №135»</a:t>
            </a:r>
            <a:endParaRPr lang="ru-RU" sz="2400" b="1" cap="none" spc="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 квалификационная категория</a:t>
            </a:r>
            <a:endParaRPr lang="ru-RU" sz="2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404664"/>
            <a:ext cx="5940152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Calibri"/>
                <a:ea typeface="Calibri"/>
                <a:cs typeface="Arial"/>
              </a:rPr>
              <a:t>«Игра – путь детей к познанию мира, </a:t>
            </a:r>
            <a:r>
              <a:rPr lang="ru-RU" b="1" i="1" dirty="0" smtClean="0">
                <a:solidFill>
                  <a:srgbClr val="C00000"/>
                </a:solidFill>
                <a:latin typeface="Calibri"/>
                <a:ea typeface="Calibri"/>
                <a:cs typeface="Arial"/>
              </a:rPr>
              <a:t>в </a:t>
            </a:r>
            <a:r>
              <a:rPr lang="ru-RU" b="1" i="1" dirty="0">
                <a:solidFill>
                  <a:srgbClr val="C00000"/>
                </a:solidFill>
                <a:latin typeface="Calibri"/>
                <a:ea typeface="Calibri"/>
                <a:cs typeface="Arial"/>
              </a:rPr>
              <a:t>котором они живут и который призваны изменить»</a:t>
            </a:r>
            <a:endParaRPr lang="ru-RU" sz="16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C00000"/>
                </a:solidFill>
                <a:latin typeface="Calibri"/>
                <a:ea typeface="Calibri"/>
                <a:cs typeface="Arial"/>
              </a:rPr>
              <a:t> Горький А. М.</a:t>
            </a:r>
            <a:endParaRPr lang="ru-RU" sz="16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0170" y="2348880"/>
            <a:ext cx="28816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</a:t>
            </a:r>
            <a:endParaRPr lang="ru-RU" sz="8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411760" y="600802"/>
            <a:ext cx="3312368" cy="104025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САМОПОЗНАНИЕ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2889523" y="1556792"/>
            <a:ext cx="3312368" cy="104025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ПОЗНАНИЕ  ОКРУЖАЮЩЕГО  МИРА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507389" y="2490472"/>
            <a:ext cx="3312368" cy="104025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МОРАЛЬНО - ВОЛЕВЫХ КАЧЕСТВ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851920" y="3396858"/>
            <a:ext cx="3312368" cy="104025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ФИЗИЧЕСКОЕ    РАЗВИТИЕ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229708" y="4293096"/>
            <a:ext cx="3312368" cy="104025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УМСТВЕННОЕ    РАЗВИТИЕ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7668344" y="1382384"/>
            <a:ext cx="720080" cy="3256430"/>
          </a:xfrm>
          <a:prstGeom prst="verticalScroll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 И Ч Н О С Т Ь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4" y="-5760"/>
            <a:ext cx="3059113" cy="305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8" grpId="0" animBg="1"/>
      <p:bldP spid="9" grpId="0" animBg="1"/>
      <p:bldP spid="10" grpId="0" animBg="1"/>
      <p:bldP spid="11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4572000" y="116632"/>
            <a:ext cx="4392488" cy="817349"/>
          </a:xfrm>
          <a:prstGeom prst="horizontalScroll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356029"/>
            <a:ext cx="4248472" cy="5243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>
                <a:gd name="adj" fmla="val 37907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КЛАССИФИКАЦИЯ ПОДВИЖНЫХ ИГР</a:t>
            </a:r>
            <a:endParaRPr lang="ru-RU" sz="1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Блок-схема: сохраненные данные 3"/>
          <p:cNvSpPr/>
          <p:nvPr/>
        </p:nvSpPr>
        <p:spPr>
          <a:xfrm rot="10800000">
            <a:off x="133841" y="694583"/>
            <a:ext cx="4547734" cy="805152"/>
          </a:xfrm>
          <a:prstGeom prst="flowChartOnlineStorag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48402" y="880421"/>
            <a:ext cx="273630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 ВОЗРАСТУ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168282" y="3503509"/>
            <a:ext cx="2448272" cy="1080120"/>
          </a:xfrm>
          <a:prstGeom prst="cloudCallout">
            <a:avLst>
              <a:gd name="adj1" fmla="val -32539"/>
              <a:gd name="adj2" fmla="val 76399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Wave2">
              <a:avLst>
                <a:gd name="adj1" fmla="val 12500"/>
                <a:gd name="adj2" fmla="val 7230"/>
              </a:avLst>
            </a:prstTxWarp>
            <a:no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Младший  дошкольный возраст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131840" y="2420888"/>
            <a:ext cx="2448272" cy="1080120"/>
          </a:xfrm>
          <a:prstGeom prst="cloudCallout">
            <a:avLst>
              <a:gd name="adj1" fmla="val -29195"/>
              <a:gd name="adj2" fmla="val 73872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DoubleWave1">
              <a:avLst/>
            </a:prstTxWarp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Средний дошкольный  возраст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6372200" y="1428017"/>
            <a:ext cx="2448272" cy="1080120"/>
          </a:xfrm>
          <a:prstGeom prst="cloudCallout">
            <a:avLst>
              <a:gd name="adj1" fmla="val -29752"/>
              <a:gd name="adj2" fmla="val 99142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DoubleWave1">
              <a:avLst/>
            </a:prstTxWarp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Старший  дошкольный  возраст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97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сохраненные данные 3"/>
          <p:cNvSpPr/>
          <p:nvPr/>
        </p:nvSpPr>
        <p:spPr>
          <a:xfrm rot="10800000">
            <a:off x="524868" y="362128"/>
            <a:ext cx="3759099" cy="1200328"/>
          </a:xfrm>
          <a:prstGeom prst="flowChartOnlineStorag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9591" y="362127"/>
            <a:ext cx="324036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развитию физических  качеств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575501" y="192834"/>
            <a:ext cx="4392488" cy="817349"/>
          </a:xfrm>
          <a:prstGeom prst="horizontalScroll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356029"/>
            <a:ext cx="4248472" cy="5243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>
                <a:gd name="adj" fmla="val 37907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КЛАССИФИКАЦИЯ ПОДВИЖНЫХ ИГР</a:t>
            </a:r>
            <a:endParaRPr lang="ru-RU" sz="1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http://mamam-o-detyah.ru/wp-content/uploads/2011/07/o-polze-podvizhnyx-igr-na-ulice-300x2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010183"/>
            <a:ext cx="2457820" cy="2023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вал 9"/>
          <p:cNvSpPr/>
          <p:nvPr/>
        </p:nvSpPr>
        <p:spPr>
          <a:xfrm>
            <a:off x="524868" y="2132152"/>
            <a:ext cx="1742876" cy="10118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61541" y="2132152"/>
            <a:ext cx="1742876" cy="1011803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95536" y="2132151"/>
            <a:ext cx="1742876" cy="1011803"/>
          </a:xfrm>
          <a:prstGeom prst="ellipse">
            <a:avLst/>
          </a:prstGeom>
          <a:noFill/>
          <a:ln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72921" y="2453386"/>
            <a:ext cx="1476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быстрота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185193" y="2132151"/>
            <a:ext cx="1742876" cy="10118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317828" y="2132153"/>
            <a:ext cx="1742876" cy="1011803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051823" y="2132152"/>
            <a:ext cx="1742876" cy="1011803"/>
          </a:xfrm>
          <a:prstGeom prst="ellipse">
            <a:avLst/>
          </a:prstGeom>
          <a:noFill/>
          <a:ln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473813" y="2453388"/>
            <a:ext cx="1476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ловкость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189049" y="3707573"/>
            <a:ext cx="1742876" cy="10118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325722" y="3707573"/>
            <a:ext cx="1742876" cy="1011803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059717" y="3707572"/>
            <a:ext cx="1742876" cy="1011803"/>
          </a:xfrm>
          <a:prstGeom prst="ellipse">
            <a:avLst/>
          </a:prstGeom>
          <a:noFill/>
          <a:ln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325722" y="4013903"/>
            <a:ext cx="1476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сила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6098146" y="3701895"/>
            <a:ext cx="1742876" cy="10118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234819" y="3701895"/>
            <a:ext cx="1742876" cy="1011803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968814" y="3701894"/>
            <a:ext cx="1742876" cy="1011803"/>
          </a:xfrm>
          <a:prstGeom prst="ellipse">
            <a:avLst/>
          </a:prstGeom>
          <a:noFill/>
          <a:ln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6295910" y="3885089"/>
            <a:ext cx="1476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выносли-вость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985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1" grpId="0"/>
      <p:bldP spid="15" grpId="0" animBg="1"/>
      <p:bldP spid="16" grpId="0" animBg="1"/>
      <p:bldP spid="17" grpId="0" animBg="1"/>
      <p:bldP spid="18" grpId="0"/>
      <p:bldP spid="19" grpId="0" animBg="1"/>
      <p:bldP spid="20" grpId="0" animBg="1"/>
      <p:bldP spid="21" grpId="0" animBg="1"/>
      <p:bldP spid="22" grpId="0"/>
      <p:bldP spid="23" grpId="0" animBg="1"/>
      <p:bldP spid="24" grpId="0" animBg="1"/>
      <p:bldP spid="25" grpId="0" animBg="1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4575501" y="192834"/>
            <a:ext cx="4392488" cy="817349"/>
          </a:xfrm>
          <a:prstGeom prst="horizontalScroll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356029"/>
            <a:ext cx="4248472" cy="5243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>
                <a:gd name="adj" fmla="val 37907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КЛАССИФИКАЦИЯ ПОДВИЖНЫХ ИГР</a:t>
            </a:r>
            <a:endParaRPr lang="ru-RU" sz="1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Блок-схема: сохраненные данные 3"/>
          <p:cNvSpPr/>
          <p:nvPr/>
        </p:nvSpPr>
        <p:spPr>
          <a:xfrm rot="10800000">
            <a:off x="524868" y="362128"/>
            <a:ext cx="3759099" cy="1200328"/>
          </a:xfrm>
          <a:prstGeom prst="flowChartOnlineStorag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9591" y="362127"/>
            <a:ext cx="324036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преобладающему виду движений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7" name="Group 136"/>
          <p:cNvGrpSpPr>
            <a:grpSpLocks noChangeAspect="1"/>
          </p:cNvGrpSpPr>
          <p:nvPr/>
        </p:nvGrpSpPr>
        <p:grpSpPr bwMode="auto">
          <a:xfrm>
            <a:off x="380228" y="2257112"/>
            <a:ext cx="1168007" cy="1198348"/>
            <a:chOff x="819" y="1245"/>
            <a:chExt cx="454" cy="519"/>
          </a:xfrm>
        </p:grpSpPr>
        <p:grpSp>
          <p:nvGrpSpPr>
            <p:cNvPr id="8" name="Group 137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10" name="Picture 138" descr="light_shadow"/>
              <p:cNvPicPr>
                <a:picLocks noChangeAspect="1" noChangeArrowheads="1"/>
              </p:cNvPicPr>
              <p:nvPr/>
            </p:nvPicPr>
            <p:blipFill>
              <a:blip r:embed="rId2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139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Oval 140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6"/>
              </a:xfrm>
              <a:prstGeom prst="ellipse">
                <a:avLst/>
              </a:prstGeom>
              <a:gradFill rotWithShape="1">
                <a:gsLst>
                  <a:gs pos="0">
                    <a:srgbClr val="FBDF53">
                      <a:alpha val="55000"/>
                    </a:srgbClr>
                  </a:gs>
                  <a:gs pos="50000">
                    <a:srgbClr val="FBDF53">
                      <a:gamma/>
                      <a:shade val="46275"/>
                      <a:invGamma/>
                      <a:alpha val="89999"/>
                    </a:srgbClr>
                  </a:gs>
                  <a:gs pos="100000">
                    <a:srgbClr val="FBDF53">
                      <a:alpha val="55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pic>
          <p:nvPicPr>
            <p:cNvPr id="9" name="Picture 141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Прямоугольник 12"/>
          <p:cNvSpPr/>
          <p:nvPr/>
        </p:nvSpPr>
        <p:spPr>
          <a:xfrm rot="20535853">
            <a:off x="479740" y="2553643"/>
            <a:ext cx="968983" cy="400110"/>
          </a:xfrm>
          <a:prstGeom prst="rect">
            <a:avLst/>
          </a:prstGeom>
        </p:spPr>
        <p:txBody>
          <a:bodyPr wrap="none">
            <a:prstTxWarp prst="textCurveUp">
              <a:avLst/>
            </a:prstTxWarp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ru-RU" altLang="ru-RU" sz="2000" b="1" dirty="0" smtClean="0">
                <a:solidFill>
                  <a:srgbClr val="FFFF00"/>
                </a:solidFill>
                <a:latin typeface="Calibri" pitchFamily="34" charset="0"/>
              </a:rPr>
              <a:t>ходьба</a:t>
            </a:r>
            <a:endParaRPr lang="en-US" altLang="ru-RU" sz="20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grpSp>
        <p:nvGrpSpPr>
          <p:cNvPr id="14" name="Group 142"/>
          <p:cNvGrpSpPr>
            <a:grpSpLocks noChangeAspect="1"/>
          </p:cNvGrpSpPr>
          <p:nvPr/>
        </p:nvGrpSpPr>
        <p:grpSpPr bwMode="auto">
          <a:xfrm rot="20798735">
            <a:off x="2579074" y="1645432"/>
            <a:ext cx="741108" cy="769772"/>
            <a:chOff x="819" y="1245"/>
            <a:chExt cx="454" cy="519"/>
          </a:xfrm>
        </p:grpSpPr>
        <p:grpSp>
          <p:nvGrpSpPr>
            <p:cNvPr id="15" name="Group 143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17" name="Picture 144" descr="light_shadow"/>
              <p:cNvPicPr>
                <a:picLocks noChangeAspect="1" noChangeArrowheads="1"/>
              </p:cNvPicPr>
              <p:nvPr/>
            </p:nvPicPr>
            <p:blipFill>
              <a:blip r:embed="rId5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145" descr="circuler_1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7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5000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CurveUp">
                  <a:avLst/>
                </a:prstTxWarp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ru-RU" b="1" dirty="0" smtClean="0">
                    <a:solidFill>
                      <a:srgbClr val="FFFF00"/>
                    </a:solidFill>
                  </a:rPr>
                  <a:t>бег</a:t>
                </a:r>
                <a:endParaRPr lang="ru-RU" b="1" dirty="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16" name="Picture 147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 142"/>
          <p:cNvGrpSpPr>
            <a:grpSpLocks noChangeAspect="1"/>
          </p:cNvGrpSpPr>
          <p:nvPr/>
        </p:nvGrpSpPr>
        <p:grpSpPr bwMode="auto">
          <a:xfrm rot="873450">
            <a:off x="5625227" y="1205281"/>
            <a:ext cx="1072616" cy="1115375"/>
            <a:chOff x="819" y="1245"/>
            <a:chExt cx="454" cy="519"/>
          </a:xfrm>
        </p:grpSpPr>
        <p:grpSp>
          <p:nvGrpSpPr>
            <p:cNvPr id="22" name="Group 143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24" name="Picture 144" descr="light_shadow"/>
              <p:cNvPicPr>
                <a:picLocks noChangeAspect="1" noChangeArrowheads="1"/>
              </p:cNvPicPr>
              <p:nvPr/>
            </p:nvPicPr>
            <p:blipFill>
              <a:blip r:embed="rId7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145" descr="circuler_1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50000">
                    <a:srgbClr val="C13183"/>
                  </a:gs>
                  <a:gs pos="100000">
                    <a:srgbClr val="CCCC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pic>
          <p:nvPicPr>
            <p:cNvPr id="23" name="Picture 147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Прямоугольник 26"/>
          <p:cNvSpPr/>
          <p:nvPr/>
        </p:nvSpPr>
        <p:spPr>
          <a:xfrm rot="1116831">
            <a:off x="5695453" y="1470161"/>
            <a:ext cx="968983" cy="400110"/>
          </a:xfrm>
          <a:prstGeom prst="rect">
            <a:avLst/>
          </a:prstGeom>
        </p:spPr>
        <p:txBody>
          <a:bodyPr wrap="none">
            <a:prstTxWarp prst="textCurveUp">
              <a:avLst/>
            </a:prstTxWarp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ru-RU" altLang="ru-RU" sz="2000" b="1" dirty="0" smtClean="0">
                <a:solidFill>
                  <a:srgbClr val="FFFF00"/>
                </a:solidFill>
                <a:latin typeface="Calibri" pitchFamily="34" charset="0"/>
              </a:rPr>
              <a:t>лазанье</a:t>
            </a:r>
            <a:endParaRPr lang="en-US" altLang="ru-RU" sz="20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grpSp>
        <p:nvGrpSpPr>
          <p:cNvPr id="28" name="Group 142"/>
          <p:cNvGrpSpPr>
            <a:grpSpLocks noChangeAspect="1"/>
          </p:cNvGrpSpPr>
          <p:nvPr/>
        </p:nvGrpSpPr>
        <p:grpSpPr bwMode="auto">
          <a:xfrm>
            <a:off x="6096835" y="3671371"/>
            <a:ext cx="1176585" cy="1224100"/>
            <a:chOff x="819" y="1245"/>
            <a:chExt cx="454" cy="519"/>
          </a:xfrm>
        </p:grpSpPr>
        <p:grpSp>
          <p:nvGrpSpPr>
            <p:cNvPr id="29" name="Group 143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31" name="Picture 144" descr="light_shadow"/>
              <p:cNvPicPr>
                <a:picLocks noChangeAspect="1" noChangeArrowheads="1"/>
              </p:cNvPicPr>
              <p:nvPr/>
            </p:nvPicPr>
            <p:blipFill>
              <a:blip r:embed="rId9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" name="Picture 145" descr="circuler_1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21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0000">
                    <a:srgbClr val="FF7F00"/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/>
              </a:p>
            </p:txBody>
          </p:sp>
        </p:grpSp>
        <p:pic>
          <p:nvPicPr>
            <p:cNvPr id="30" name="Picture 147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4" name="Прямоугольник 33"/>
          <p:cNvSpPr/>
          <p:nvPr/>
        </p:nvSpPr>
        <p:spPr>
          <a:xfrm rot="519437">
            <a:off x="6196683" y="4000445"/>
            <a:ext cx="968983" cy="400110"/>
          </a:xfrm>
          <a:prstGeom prst="rect">
            <a:avLst/>
          </a:prstGeom>
        </p:spPr>
        <p:txBody>
          <a:bodyPr wrap="none">
            <a:prstTxWarp prst="textCurveUp">
              <a:avLst/>
            </a:prstTxWarp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ru-RU" altLang="ru-RU" sz="2000" b="1" dirty="0" smtClean="0">
                <a:solidFill>
                  <a:srgbClr val="FFFF00"/>
                </a:solidFill>
                <a:latin typeface="Calibri" pitchFamily="34" charset="0"/>
              </a:rPr>
              <a:t>прыжки</a:t>
            </a:r>
            <a:endParaRPr lang="en-US" altLang="ru-RU" sz="20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grpSp>
        <p:nvGrpSpPr>
          <p:cNvPr id="35" name="Group 142"/>
          <p:cNvGrpSpPr>
            <a:grpSpLocks noChangeAspect="1"/>
          </p:cNvGrpSpPr>
          <p:nvPr/>
        </p:nvGrpSpPr>
        <p:grpSpPr bwMode="auto">
          <a:xfrm>
            <a:off x="7225056" y="2091119"/>
            <a:ext cx="1298905" cy="1348583"/>
            <a:chOff x="819" y="1245"/>
            <a:chExt cx="454" cy="519"/>
          </a:xfrm>
        </p:grpSpPr>
        <p:grpSp>
          <p:nvGrpSpPr>
            <p:cNvPr id="36" name="Group 143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38" name="Picture 144" descr="light_shadow"/>
              <p:cNvPicPr>
                <a:picLocks noChangeAspect="1" noChangeArrowheads="1"/>
              </p:cNvPicPr>
              <p:nvPr/>
            </p:nvPicPr>
            <p:blipFill>
              <a:blip r:embed="rId11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" name="Picture 145" descr="circuler_1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0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CCECFF"/>
                  </a:gs>
                  <a:gs pos="50000">
                    <a:srgbClr val="66CCFF"/>
                  </a:gs>
                  <a:gs pos="100000">
                    <a:srgbClr val="CCEC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pic>
          <p:nvPicPr>
            <p:cNvPr id="37" name="Picture 147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" name="Прямоугольник 40"/>
          <p:cNvSpPr/>
          <p:nvPr/>
        </p:nvSpPr>
        <p:spPr>
          <a:xfrm rot="20535853">
            <a:off x="7292486" y="2487894"/>
            <a:ext cx="1129229" cy="400110"/>
          </a:xfrm>
          <a:prstGeom prst="rect">
            <a:avLst/>
          </a:prstGeom>
        </p:spPr>
        <p:txBody>
          <a:bodyPr wrap="none">
            <a:prstTxWarp prst="textCurveUp">
              <a:avLst/>
            </a:prstTxWarp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ru-RU" altLang="ru-RU" sz="2000" b="1" dirty="0" smtClean="0">
                <a:solidFill>
                  <a:srgbClr val="FFFF00"/>
                </a:solidFill>
                <a:latin typeface="Calibri" pitchFamily="34" charset="0"/>
              </a:rPr>
              <a:t>равновесие</a:t>
            </a:r>
            <a:endParaRPr lang="en-US" altLang="ru-RU" sz="20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grpSp>
        <p:nvGrpSpPr>
          <p:cNvPr id="48" name="Group 142"/>
          <p:cNvGrpSpPr>
            <a:grpSpLocks noChangeAspect="1"/>
          </p:cNvGrpSpPr>
          <p:nvPr/>
        </p:nvGrpSpPr>
        <p:grpSpPr bwMode="auto">
          <a:xfrm>
            <a:off x="1870319" y="3730217"/>
            <a:ext cx="1155854" cy="1200061"/>
            <a:chOff x="819" y="1245"/>
            <a:chExt cx="454" cy="519"/>
          </a:xfrm>
        </p:grpSpPr>
        <p:grpSp>
          <p:nvGrpSpPr>
            <p:cNvPr id="49" name="Group 143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51" name="Picture 144" descr="light_shadow"/>
              <p:cNvPicPr>
                <a:picLocks noChangeAspect="1" noChangeArrowheads="1"/>
              </p:cNvPicPr>
              <p:nvPr/>
            </p:nvPicPr>
            <p:blipFill>
              <a:blip r:embed="rId11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2" name="Picture 145" descr="circuler_1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3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CCECFF"/>
                  </a:gs>
                  <a:gs pos="50000">
                    <a:srgbClr val="66CCFF"/>
                  </a:gs>
                  <a:gs pos="100000">
                    <a:srgbClr val="CCEC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pic>
          <p:nvPicPr>
            <p:cNvPr id="50" name="Picture 147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4" name="Прямоугольник 53"/>
          <p:cNvSpPr/>
          <p:nvPr/>
        </p:nvSpPr>
        <p:spPr>
          <a:xfrm rot="20535853">
            <a:off x="1942729" y="4067879"/>
            <a:ext cx="968983" cy="400110"/>
          </a:xfrm>
          <a:prstGeom prst="rect">
            <a:avLst/>
          </a:prstGeom>
        </p:spPr>
        <p:txBody>
          <a:bodyPr wrap="none">
            <a:prstTxWarp prst="textCurveUp">
              <a:avLst/>
            </a:prstTxWarp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ru-RU" altLang="ru-RU" sz="2000" b="1" dirty="0" smtClean="0">
                <a:solidFill>
                  <a:srgbClr val="FFFF00"/>
                </a:solidFill>
                <a:latin typeface="Calibri" pitchFamily="34" charset="0"/>
              </a:rPr>
              <a:t>метание</a:t>
            </a:r>
            <a:endParaRPr lang="en-US" altLang="ru-RU" sz="20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55" name="Рисунок 5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451" y="2105023"/>
            <a:ext cx="3477216" cy="23030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95506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7" grpId="0"/>
      <p:bldP spid="34" grpId="0"/>
      <p:bldP spid="41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ds146.ucoz.ru/_nw/3/327386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33780">
            <a:off x="635162" y="2713119"/>
            <a:ext cx="2904016" cy="21780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Горизонтальный свиток 1"/>
          <p:cNvSpPr/>
          <p:nvPr/>
        </p:nvSpPr>
        <p:spPr>
          <a:xfrm>
            <a:off x="4575501" y="192834"/>
            <a:ext cx="4392488" cy="817349"/>
          </a:xfrm>
          <a:prstGeom prst="horizontalScroll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356029"/>
            <a:ext cx="4248472" cy="5243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>
                <a:gd name="adj" fmla="val 37907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КЛАССИФИКАЦИЯ ПОДВИЖНЫХ ИГР</a:t>
            </a:r>
            <a:endParaRPr lang="ru-RU" sz="1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Блок-схема: сохраненные данные 3"/>
          <p:cNvSpPr/>
          <p:nvPr/>
        </p:nvSpPr>
        <p:spPr>
          <a:xfrm rot="10800000">
            <a:off x="524868" y="362128"/>
            <a:ext cx="3759099" cy="1200328"/>
          </a:xfrm>
          <a:prstGeom prst="flowChartOnlineStorag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9591" y="362127"/>
            <a:ext cx="324036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степени мышечного напряжения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http://mdoyds6.ucoz.ru/_nw/0/578806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22861">
            <a:off x="5503806" y="4006304"/>
            <a:ext cx="3097474" cy="209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fotohomka.ru/images/Jan/11/f6eafb9c0f7def90bf6ab200ecdac62f/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53321">
            <a:off x="4144892" y="1675418"/>
            <a:ext cx="3094005" cy="20371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олна 6"/>
          <p:cNvSpPr/>
          <p:nvPr/>
        </p:nvSpPr>
        <p:spPr>
          <a:xfrm rot="21239532">
            <a:off x="5372782" y="3658213"/>
            <a:ext cx="3144899" cy="637616"/>
          </a:xfrm>
          <a:prstGeom prst="wav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Wave1">
              <a:avLst/>
            </a:prstTxWarp>
          </a:bodyPr>
          <a:lstStyle/>
          <a:p>
            <a:pPr algn="ctr"/>
            <a:r>
              <a:rPr lang="ru-RU" b="1" dirty="0" smtClean="0">
                <a:ln>
                  <a:solidFill>
                    <a:schemeClr val="accent2"/>
                  </a:solidFill>
                </a:ln>
              </a:rPr>
              <a:t>Малой  подвижности</a:t>
            </a:r>
            <a:endParaRPr lang="ru-RU" b="1" dirty="0">
              <a:ln>
                <a:solidFill>
                  <a:schemeClr val="accent2"/>
                </a:solidFill>
              </a:ln>
            </a:endParaRPr>
          </a:p>
        </p:txBody>
      </p:sp>
      <p:sp>
        <p:nvSpPr>
          <p:cNvPr id="11" name="Волна 10"/>
          <p:cNvSpPr/>
          <p:nvPr/>
        </p:nvSpPr>
        <p:spPr>
          <a:xfrm rot="21239532">
            <a:off x="708299" y="4383916"/>
            <a:ext cx="3144899" cy="637616"/>
          </a:xfrm>
          <a:prstGeom prst="wav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Wave1">
              <a:avLst/>
            </a:prstTxWarp>
          </a:bodyPr>
          <a:lstStyle/>
          <a:p>
            <a:pPr algn="ctr"/>
            <a:r>
              <a:rPr lang="ru-RU" b="1" dirty="0" smtClean="0">
                <a:ln>
                  <a:solidFill>
                    <a:schemeClr val="accent2"/>
                  </a:solidFill>
                </a:ln>
              </a:rPr>
              <a:t>Средней   подвижности</a:t>
            </a:r>
            <a:endParaRPr lang="ru-RU" b="1" dirty="0">
              <a:ln>
                <a:solidFill>
                  <a:schemeClr val="accent2"/>
                </a:solidFill>
              </a:ln>
            </a:endParaRPr>
          </a:p>
        </p:txBody>
      </p:sp>
      <p:sp>
        <p:nvSpPr>
          <p:cNvPr id="12" name="Волна 11"/>
          <p:cNvSpPr/>
          <p:nvPr/>
        </p:nvSpPr>
        <p:spPr>
          <a:xfrm rot="21239532">
            <a:off x="3983513" y="1164754"/>
            <a:ext cx="3144899" cy="637616"/>
          </a:xfrm>
          <a:prstGeom prst="wav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Wave1">
              <a:avLst/>
            </a:prstTxWarp>
          </a:bodyPr>
          <a:lstStyle/>
          <a:p>
            <a:pPr algn="ctr"/>
            <a:r>
              <a:rPr lang="ru-RU" b="1" dirty="0" smtClean="0">
                <a:ln>
                  <a:solidFill>
                    <a:schemeClr val="accent2"/>
                  </a:solidFill>
                </a:ln>
              </a:rPr>
              <a:t>большой  подвижности</a:t>
            </a:r>
            <a:endParaRPr lang="ru-RU" b="1" dirty="0">
              <a:ln>
                <a:solidFill>
                  <a:schemeClr val="accent2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19732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4572000" y="95388"/>
            <a:ext cx="4392488" cy="817349"/>
          </a:xfrm>
          <a:prstGeom prst="horizontalScroll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189551"/>
            <a:ext cx="4248472" cy="5243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>
                <a:gd name="adj" fmla="val 37907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КЛАССИФИКАЦИЯ ПОДВИЖНЫХ ИГР</a:t>
            </a:r>
            <a:endParaRPr lang="ru-RU" sz="1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ятно 1 4"/>
          <p:cNvSpPr/>
          <p:nvPr/>
        </p:nvSpPr>
        <p:spPr>
          <a:xfrm>
            <a:off x="5319696" y="741792"/>
            <a:ext cx="3384376" cy="2160240"/>
          </a:xfrm>
          <a:prstGeom prst="irregularSeal1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Stop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СПОРТИВНЫЕ  ИГРЫ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сохраненные данные 5"/>
          <p:cNvSpPr/>
          <p:nvPr/>
        </p:nvSpPr>
        <p:spPr>
          <a:xfrm rot="10800000">
            <a:off x="209478" y="212484"/>
            <a:ext cx="3354410" cy="912260"/>
          </a:xfrm>
          <a:prstGeom prst="flowChartOnlineStorag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7" y="362127"/>
            <a:ext cx="324036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сложности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598306" y="894148"/>
            <a:ext cx="3384376" cy="2160240"/>
          </a:xfrm>
          <a:prstGeom prst="irregularSeal1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Stop">
              <a:avLst/>
            </a:prstTxWarp>
          </a:bodyPr>
          <a:lstStyle/>
          <a:p>
            <a:pPr algn="ctr"/>
            <a:r>
              <a:rPr lang="ru-RU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ПОДВИЖНЫЕ ИГРЫ С ПРАВИЛАМИ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7" y="3167390"/>
            <a:ext cx="203151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сюжетные</a:t>
            </a:r>
            <a:endParaRPr lang="ru-RU" sz="28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90275" y="3690610"/>
            <a:ext cx="264873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бессюжетные</a:t>
            </a:r>
            <a:endParaRPr lang="ru-RU" sz="28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17557" y="4213830"/>
            <a:ext cx="27222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28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гры - забавы</a:t>
            </a:r>
            <a:endParaRPr lang="ru-RU" sz="28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939282" y="3054388"/>
            <a:ext cx="214520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бадминтон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236296" y="2640422"/>
            <a:ext cx="161146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городки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28939" y="2644170"/>
            <a:ext cx="20176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баскетбол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158266" y="3429000"/>
            <a:ext cx="370723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астольный теннис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442459" y="3930834"/>
            <a:ext cx="15347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футбол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228489" y="3931860"/>
            <a:ext cx="137640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хоккей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7384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3"/>
          <p:cNvSpPr>
            <a:spLocks/>
          </p:cNvSpPr>
          <p:nvPr/>
        </p:nvSpPr>
        <p:spPr bwMode="gray">
          <a:xfrm rot="311666">
            <a:off x="231913" y="561519"/>
            <a:ext cx="8435975" cy="4383088"/>
          </a:xfrm>
          <a:custGeom>
            <a:avLst/>
            <a:gdLst>
              <a:gd name="T0" fmla="*/ 0 w 5218"/>
              <a:gd name="T1" fmla="*/ 2147483647 h 2716"/>
              <a:gd name="T2" fmla="*/ 0 w 5218"/>
              <a:gd name="T3" fmla="*/ 2147483647 h 2716"/>
              <a:gd name="T4" fmla="*/ 2147483647 w 5218"/>
              <a:gd name="T5" fmla="*/ 2147483647 h 2716"/>
              <a:gd name="T6" fmla="*/ 2147483647 w 5218"/>
              <a:gd name="T7" fmla="*/ 0 h 2716"/>
              <a:gd name="T8" fmla="*/ 0 w 5218"/>
              <a:gd name="T9" fmla="*/ 2147483647 h 27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18"/>
              <a:gd name="T16" fmla="*/ 0 h 2716"/>
              <a:gd name="T17" fmla="*/ 5218 w 5218"/>
              <a:gd name="T18" fmla="*/ 2716 h 27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18" h="2716">
                <a:moveTo>
                  <a:pt x="0" y="2387"/>
                </a:moveTo>
                <a:cubicBezTo>
                  <a:pt x="0" y="2527"/>
                  <a:pt x="0" y="2668"/>
                  <a:pt x="0" y="2668"/>
                </a:cubicBezTo>
                <a:cubicBezTo>
                  <a:pt x="2256" y="2716"/>
                  <a:pt x="4539" y="1996"/>
                  <a:pt x="5218" y="220"/>
                </a:cubicBezTo>
                <a:lnTo>
                  <a:pt x="4011" y="0"/>
                </a:lnTo>
                <a:cubicBezTo>
                  <a:pt x="3333" y="2003"/>
                  <a:pt x="638" y="2311"/>
                  <a:pt x="0" y="2387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3" name="Group 136"/>
          <p:cNvGrpSpPr>
            <a:grpSpLocks noChangeAspect="1"/>
          </p:cNvGrpSpPr>
          <p:nvPr/>
        </p:nvGrpSpPr>
        <p:grpSpPr bwMode="auto">
          <a:xfrm>
            <a:off x="1475656" y="1809456"/>
            <a:ext cx="595312" cy="610776"/>
            <a:chOff x="819" y="1245"/>
            <a:chExt cx="454" cy="519"/>
          </a:xfrm>
        </p:grpSpPr>
        <p:grpSp>
          <p:nvGrpSpPr>
            <p:cNvPr id="4" name="Group 137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6" name="Picture 138" descr="light_shadow"/>
              <p:cNvPicPr>
                <a:picLocks noChangeAspect="1" noChangeArrowheads="1"/>
              </p:cNvPicPr>
              <p:nvPr/>
            </p:nvPicPr>
            <p:blipFill>
              <a:blip r:embed="rId2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139" descr="circuler_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Oval 140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6"/>
              </a:xfrm>
              <a:prstGeom prst="ellipse">
                <a:avLst/>
              </a:prstGeom>
              <a:gradFill rotWithShape="1">
                <a:gsLst>
                  <a:gs pos="0">
                    <a:srgbClr val="FBDF53">
                      <a:alpha val="55000"/>
                    </a:srgbClr>
                  </a:gs>
                  <a:gs pos="50000">
                    <a:srgbClr val="FBDF53">
                      <a:gamma/>
                      <a:shade val="46275"/>
                      <a:invGamma/>
                      <a:alpha val="89999"/>
                    </a:srgbClr>
                  </a:gs>
                  <a:gs pos="100000">
                    <a:srgbClr val="FBDF53">
                      <a:alpha val="55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pic>
          <p:nvPicPr>
            <p:cNvPr id="5" name="Picture 141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142"/>
          <p:cNvGrpSpPr>
            <a:grpSpLocks noChangeAspect="1"/>
          </p:cNvGrpSpPr>
          <p:nvPr/>
        </p:nvGrpSpPr>
        <p:grpSpPr bwMode="auto">
          <a:xfrm>
            <a:off x="2483768" y="3950624"/>
            <a:ext cx="649288" cy="674400"/>
            <a:chOff x="819" y="1245"/>
            <a:chExt cx="454" cy="519"/>
          </a:xfrm>
        </p:grpSpPr>
        <p:grpSp>
          <p:nvGrpSpPr>
            <p:cNvPr id="10" name="Group 143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12" name="Picture 144" descr="light_shadow"/>
              <p:cNvPicPr>
                <a:picLocks noChangeAspect="1" noChangeArrowheads="1"/>
              </p:cNvPicPr>
              <p:nvPr/>
            </p:nvPicPr>
            <p:blipFill>
              <a:blip r:embed="rId5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Picture 145" descr="circuler_1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7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5000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/>
              </a:p>
            </p:txBody>
          </p:sp>
        </p:grpSp>
        <p:pic>
          <p:nvPicPr>
            <p:cNvPr id="11" name="Picture 147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42"/>
          <p:cNvGrpSpPr>
            <a:grpSpLocks noChangeAspect="1"/>
          </p:cNvGrpSpPr>
          <p:nvPr/>
        </p:nvGrpSpPr>
        <p:grpSpPr bwMode="auto">
          <a:xfrm>
            <a:off x="3875718" y="3416214"/>
            <a:ext cx="712788" cy="741203"/>
            <a:chOff x="819" y="1245"/>
            <a:chExt cx="454" cy="519"/>
          </a:xfrm>
        </p:grpSpPr>
        <p:grpSp>
          <p:nvGrpSpPr>
            <p:cNvPr id="16" name="Group 143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18" name="Picture 144" descr="light_shadow"/>
              <p:cNvPicPr>
                <a:picLocks noChangeAspect="1" noChangeArrowheads="1"/>
              </p:cNvPicPr>
              <p:nvPr/>
            </p:nvPicPr>
            <p:blipFill>
              <a:blip r:embed="rId7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145" descr="circuler_1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50000">
                    <a:srgbClr val="C13183"/>
                  </a:gs>
                  <a:gs pos="100000">
                    <a:srgbClr val="CCCC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pic>
          <p:nvPicPr>
            <p:cNvPr id="17" name="Picture 147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 142"/>
          <p:cNvGrpSpPr>
            <a:grpSpLocks noChangeAspect="1"/>
          </p:cNvGrpSpPr>
          <p:nvPr/>
        </p:nvGrpSpPr>
        <p:grpSpPr bwMode="auto">
          <a:xfrm>
            <a:off x="5588241" y="2869486"/>
            <a:ext cx="744537" cy="774604"/>
            <a:chOff x="819" y="1245"/>
            <a:chExt cx="454" cy="519"/>
          </a:xfrm>
        </p:grpSpPr>
        <p:grpSp>
          <p:nvGrpSpPr>
            <p:cNvPr id="22" name="Group 143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24" name="Picture 144" descr="light_shadow"/>
              <p:cNvPicPr>
                <a:picLocks noChangeAspect="1" noChangeArrowheads="1"/>
              </p:cNvPicPr>
              <p:nvPr/>
            </p:nvPicPr>
            <p:blipFill>
              <a:blip r:embed="rId9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145" descr="circuler_1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21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0000">
                    <a:srgbClr val="FF7F00"/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/>
              </a:p>
            </p:txBody>
          </p:sp>
        </p:grpSp>
        <p:pic>
          <p:nvPicPr>
            <p:cNvPr id="23" name="Picture 147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Group 142"/>
          <p:cNvGrpSpPr>
            <a:grpSpLocks noChangeAspect="1"/>
          </p:cNvGrpSpPr>
          <p:nvPr/>
        </p:nvGrpSpPr>
        <p:grpSpPr bwMode="auto">
          <a:xfrm>
            <a:off x="7092280" y="2273202"/>
            <a:ext cx="744538" cy="773014"/>
            <a:chOff x="819" y="1245"/>
            <a:chExt cx="454" cy="519"/>
          </a:xfrm>
        </p:grpSpPr>
        <p:grpSp>
          <p:nvGrpSpPr>
            <p:cNvPr id="28" name="Group 143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30" name="Picture 144" descr="light_shadow"/>
              <p:cNvPicPr>
                <a:picLocks noChangeAspect="1" noChangeArrowheads="1"/>
              </p:cNvPicPr>
              <p:nvPr/>
            </p:nvPicPr>
            <p:blipFill>
              <a:blip r:embed="rId11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145" descr="circuler_1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CCECFF"/>
                  </a:gs>
                  <a:gs pos="50000">
                    <a:srgbClr val="66CCFF"/>
                  </a:gs>
                  <a:gs pos="100000">
                    <a:srgbClr val="CCEC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pic>
          <p:nvPicPr>
            <p:cNvPr id="29" name="Picture 147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" name="Прямоугольник 32"/>
          <p:cNvSpPr/>
          <p:nvPr/>
        </p:nvSpPr>
        <p:spPr>
          <a:xfrm>
            <a:off x="441991" y="2714355"/>
            <a:ext cx="826001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 за 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4" y="315964"/>
            <a:ext cx="2089150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102" y="244527"/>
            <a:ext cx="210026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8368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2739" y="980728"/>
            <a:ext cx="7298536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авторам за </a:t>
            </a:r>
          </a:p>
          <a:p>
            <a:pPr algn="ctr"/>
            <a:r>
              <a:rPr lang="ru-RU" sz="3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шаблон презентации, </a:t>
            </a:r>
          </a:p>
          <a:p>
            <a:pPr algn="ctr"/>
            <a:r>
              <a:rPr lang="ru-RU" sz="3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 также за другие использованные</a:t>
            </a:r>
          </a:p>
          <a:p>
            <a:pPr algn="ctr"/>
            <a:r>
              <a:rPr lang="ru-RU" sz="3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интернет - ресурсы.</a:t>
            </a:r>
            <a:endParaRPr lang="ru-RU" sz="3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0226855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5230</TotalTime>
  <Words>163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Diseño predeterminado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111</cp:lastModifiedBy>
  <cp:revision>750</cp:revision>
  <dcterms:created xsi:type="dcterms:W3CDTF">2010-05-23T14:28:12Z</dcterms:created>
  <dcterms:modified xsi:type="dcterms:W3CDTF">2017-09-14T12:55:13Z</dcterms:modified>
</cp:coreProperties>
</file>