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8" r:id="rId2"/>
    <p:sldId id="257" r:id="rId3"/>
    <p:sldId id="256" r:id="rId4"/>
    <p:sldId id="258" r:id="rId5"/>
    <p:sldId id="259" r:id="rId6"/>
    <p:sldId id="260" r:id="rId7"/>
    <p:sldId id="261" r:id="rId8"/>
    <p:sldId id="262" r:id="rId9"/>
    <p:sldId id="269" r:id="rId10"/>
    <p:sldId id="263" r:id="rId11"/>
    <p:sldId id="264" r:id="rId12"/>
    <p:sldId id="265" r:id="rId13"/>
    <p:sldId id="266" r:id="rId14"/>
    <p:sldId id="267"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692D92ED-F0C4-43FF-9D69-B2FCF9B245EA}" type="datetimeFigureOut">
              <a:rPr lang="ru-RU" smtClean="0"/>
              <a:pPr/>
              <a:t>14.09.2017</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9625E5BB-7A2E-4EE1-B900-7413A0CCF7E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92D92ED-F0C4-43FF-9D69-B2FCF9B245EA}" type="datetimeFigureOut">
              <a:rPr lang="ru-RU" smtClean="0"/>
              <a:pPr/>
              <a:t>14.09.2017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25E5BB-7A2E-4EE1-B900-7413A0CCF7E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92D92ED-F0C4-43FF-9D69-B2FCF9B245EA}" type="datetimeFigureOut">
              <a:rPr lang="ru-RU" smtClean="0"/>
              <a:pPr/>
              <a:t>14.09.2017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25E5BB-7A2E-4EE1-B900-7413A0CCF7E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692D92ED-F0C4-43FF-9D69-B2FCF9B245EA}" type="datetimeFigureOut">
              <a:rPr lang="ru-RU" smtClean="0"/>
              <a:pPr/>
              <a:t>14.09.2017</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9625E5BB-7A2E-4EE1-B900-7413A0CCF7E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692D92ED-F0C4-43FF-9D69-B2FCF9B245EA}" type="datetimeFigureOut">
              <a:rPr lang="ru-RU" smtClean="0"/>
              <a:pPr/>
              <a:t>14.09.2017</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9625E5BB-7A2E-4EE1-B900-7413A0CCF7EE}"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692D92ED-F0C4-43FF-9D69-B2FCF9B245EA}" type="datetimeFigureOut">
              <a:rPr lang="ru-RU" smtClean="0"/>
              <a:pPr/>
              <a:t>14.09.2017</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9625E5BB-7A2E-4EE1-B900-7413A0CCF7E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692D92ED-F0C4-43FF-9D69-B2FCF9B245EA}" type="datetimeFigureOut">
              <a:rPr lang="ru-RU" smtClean="0"/>
              <a:pPr/>
              <a:t>14.09.2017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9625E5BB-7A2E-4EE1-B900-7413A0CCF7EE}"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692D92ED-F0C4-43FF-9D69-B2FCF9B245EA}" type="datetimeFigureOut">
              <a:rPr lang="ru-RU" smtClean="0"/>
              <a:pPr/>
              <a:t>14.09.2017</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25E5BB-7A2E-4EE1-B900-7413A0CCF7E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692D92ED-F0C4-43FF-9D69-B2FCF9B245EA}" type="datetimeFigureOut">
              <a:rPr lang="ru-RU" smtClean="0"/>
              <a:pPr/>
              <a:t>14.09.2017</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625E5BB-7A2E-4EE1-B900-7413A0CCF7E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692D92ED-F0C4-43FF-9D69-B2FCF9B245EA}" type="datetimeFigureOut">
              <a:rPr lang="ru-RU" smtClean="0"/>
              <a:pPr/>
              <a:t>14.09.2017</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625E5BB-7A2E-4EE1-B900-7413A0CCF7E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692D92ED-F0C4-43FF-9D69-B2FCF9B245EA}" type="datetimeFigureOut">
              <a:rPr lang="ru-RU" smtClean="0"/>
              <a:pPr/>
              <a:t>14.09.2017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9625E5BB-7A2E-4EE1-B900-7413A0CCF7EE}"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92D92ED-F0C4-43FF-9D69-B2FCF9B245EA}" type="datetimeFigureOut">
              <a:rPr lang="ru-RU" smtClean="0"/>
              <a:pPr/>
              <a:t>14.09.2017</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625E5BB-7A2E-4EE1-B900-7413A0CCF7EE}"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audio" Target="file:///G:\&#1059;&#1088;&#1086;&#1082;%20&#1087;&#1086;%20&#1082;&#1085;&#1080;&#1075;&#1077;%20&#1058;&#1050;&#1040;&#1063;&#1045;&#1042;&#1040;\%5bmp3cc.ru%5d_&#1048;&#1077;&#1088;&#1086;&#1084;&#1086;&#1085;&#1072;&#1093;_&#1056;&#1086;&#1084;&#1072;&#1085;_(&#1052;&#1072;&#1090;&#1102;&#1096;&#1080;&#1085;)_&#8212;_&#1045;&#1082;&#1082;&#1083;&#1077;&#1089;&#1080;&#1072;&#1089;&#1090;._&#1047;&#1077;&#1084;&#1083;&#1103;_&#1086;&#1090;_&#1089;&#1074;&#1077;&#1090;&#1072;_&#1087;&#1086;&#1074;&#1077;&#1088;&#1085;&#1077;&#1090;_&#1074;&#1086;_&#1090;&#1100;&#1084;&#1091;....mp3"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audio" Target="file:///G:\&#1059;&#1088;&#1086;&#1082;%20&#1087;&#1086;%20&#1082;&#1085;&#1080;&#1075;&#1077;%20&#1058;&#1050;&#1040;&#1063;&#1045;&#1042;&#1040;\57f226051b7f67a94f7b5e226c47b872.mp3" TargetMode="Externa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Тема урока: </a:t>
            </a:r>
            <a:r>
              <a:rPr lang="ru-RU" sz="4400" dirty="0" smtClean="0">
                <a:solidFill>
                  <a:srgbClr val="FF0000"/>
                </a:solidFill>
              </a:rPr>
              <a:t>Как научиться любить ближнего?</a:t>
            </a:r>
            <a:endParaRPr lang="ru-RU" sz="4400" dirty="0">
              <a:solidFill>
                <a:srgbClr val="FF0000"/>
              </a:solidFill>
            </a:endParaRPr>
          </a:p>
        </p:txBody>
      </p:sp>
      <p:sp>
        <p:nvSpPr>
          <p:cNvPr id="3" name="Содержимое 2"/>
          <p:cNvSpPr>
            <a:spLocks noGrp="1"/>
          </p:cNvSpPr>
          <p:nvPr>
            <p:ph idx="1"/>
          </p:nvPr>
        </p:nvSpPr>
        <p:spPr>
          <a:xfrm>
            <a:off x="304800" y="2060848"/>
            <a:ext cx="8686800" cy="4019277"/>
          </a:xfrm>
        </p:spPr>
        <p:txBody>
          <a:bodyPr>
            <a:normAutofit fontScale="85000" lnSpcReduction="10000"/>
          </a:bodyPr>
          <a:lstStyle/>
          <a:p>
            <a:r>
              <a:rPr lang="ru-RU" dirty="0" smtClean="0"/>
              <a:t>Цель: познакомить учащихся с основным содержанием книги А.Ткачева «Ступени к небу»; </a:t>
            </a:r>
          </a:p>
          <a:p>
            <a:r>
              <a:rPr lang="ru-RU" dirty="0" smtClean="0"/>
              <a:t>формировать умения определять сходство и различия  между произведениями искусства и их связь с литературным произведением; </a:t>
            </a:r>
          </a:p>
          <a:p>
            <a:r>
              <a:rPr lang="ru-RU" dirty="0" smtClean="0"/>
              <a:t>обеспечить языковое развитие учащихся через рассуждение и анализ ситуаций произведения;</a:t>
            </a:r>
          </a:p>
          <a:p>
            <a:r>
              <a:rPr lang="ru-RU" dirty="0" smtClean="0"/>
              <a:t>воспитание доброго отношения к окружающим людям</a:t>
            </a:r>
          </a:p>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332656"/>
            <a:ext cx="8686800" cy="6048672"/>
          </a:xfrm>
        </p:spPr>
        <p:txBody>
          <a:bodyPr>
            <a:normAutofit fontScale="92500" lnSpcReduction="20000"/>
          </a:bodyPr>
          <a:lstStyle/>
          <a:p>
            <a:pPr algn="ctr"/>
            <a:r>
              <a:rPr lang="ru-RU" dirty="0" smtClean="0"/>
              <a:t>Еще одна глава этой книги </a:t>
            </a:r>
            <a:r>
              <a:rPr lang="ru-RU" b="1" dirty="0" smtClean="0">
                <a:solidFill>
                  <a:srgbClr val="FF0000"/>
                </a:solidFill>
              </a:rPr>
              <a:t>«О внутреннем делании»</a:t>
            </a:r>
            <a:r>
              <a:rPr lang="ru-RU" dirty="0" smtClean="0"/>
              <a:t>.</a:t>
            </a:r>
          </a:p>
          <a:p>
            <a:pPr algn="ctr"/>
            <a:endParaRPr lang="ru-RU" dirty="0" smtClean="0"/>
          </a:p>
          <a:p>
            <a:r>
              <a:rPr lang="ru-RU" dirty="0" smtClean="0"/>
              <a:t> В ней автор рассуждает о том, что любое дело в жизни нужно делать так, как будто ты его делаешь для Бога, ради Него</a:t>
            </a:r>
            <a:r>
              <a:rPr lang="ru-RU" b="1" dirty="0" smtClean="0"/>
              <a:t>. </a:t>
            </a:r>
          </a:p>
          <a:p>
            <a:r>
              <a:rPr lang="ru-RU" b="1" dirty="0" smtClean="0"/>
              <a:t>«Человек может найти в любой своей земной деятельности следы Божественного благословения» «Если мысленно поставить на место человека, пользующегося нашим трудом, образ Христа Спасителя и делать свою работу так, как будто делаешь ее лично для Бога, то всякий труд превращается в способ служения Богу и ближнему.»</a:t>
            </a:r>
            <a:endParaRPr lang="ru-RU" dirty="0" smtClean="0"/>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
            <a:ext cx="9144000" cy="2636912"/>
          </a:xfrm>
        </p:spPr>
        <p:txBody>
          <a:bodyPr>
            <a:normAutofit fontScale="85000" lnSpcReduction="20000"/>
          </a:bodyPr>
          <a:lstStyle/>
          <a:p>
            <a:r>
              <a:rPr lang="ru-RU" sz="3800" dirty="0" smtClean="0"/>
              <a:t>Глава</a:t>
            </a:r>
            <a:r>
              <a:rPr lang="ru-RU" sz="3800" b="1" dirty="0" smtClean="0">
                <a:solidFill>
                  <a:srgbClr val="FF0000"/>
                </a:solidFill>
              </a:rPr>
              <a:t> «Для совести нет слова «вчера» </a:t>
            </a:r>
            <a:r>
              <a:rPr lang="ru-RU" dirty="0" smtClean="0"/>
              <a:t>рассказывает нам о справедливости. Это чувство особенно тревожит нас тогда, когда мы видим беззакония других людей. Правда, человек свойственно забывать свои неправды по отношению к ближним. Зато мы чутко реагируем на различные измышления в свой адрес, вплоть до косого взгляда. </a:t>
            </a:r>
            <a:endParaRPr lang="ru-RU" dirty="0"/>
          </a:p>
        </p:txBody>
      </p:sp>
      <p:pic>
        <p:nvPicPr>
          <p:cNvPr id="2050" name="Picture 2" descr="C:\Users\User\Desktop\the-good-samaritan-1874.jpg"/>
          <p:cNvPicPr>
            <a:picLocks noChangeAspect="1" noChangeArrowheads="1"/>
          </p:cNvPicPr>
          <p:nvPr/>
        </p:nvPicPr>
        <p:blipFill>
          <a:blip r:embed="rId2" cstate="print"/>
          <a:srcRect/>
          <a:stretch>
            <a:fillRect/>
          </a:stretch>
        </p:blipFill>
        <p:spPr bwMode="auto">
          <a:xfrm>
            <a:off x="0" y="2534145"/>
            <a:ext cx="6480720" cy="4323855"/>
          </a:xfrm>
          <a:prstGeom prst="rect">
            <a:avLst/>
          </a:prstGeom>
          <a:noFill/>
        </p:spPr>
      </p:pic>
      <p:sp>
        <p:nvSpPr>
          <p:cNvPr id="5" name="TextBox 4"/>
          <p:cNvSpPr txBox="1"/>
          <p:nvPr/>
        </p:nvSpPr>
        <p:spPr>
          <a:xfrm>
            <a:off x="6588225" y="2492896"/>
            <a:ext cx="2555776" cy="3693319"/>
          </a:xfrm>
          <a:prstGeom prst="rect">
            <a:avLst/>
          </a:prstGeom>
          <a:noFill/>
        </p:spPr>
        <p:txBody>
          <a:bodyPr wrap="square" rtlCol="0">
            <a:spAutoFit/>
          </a:bodyPr>
          <a:lstStyle/>
          <a:p>
            <a:r>
              <a:rPr lang="ru-RU" b="1" dirty="0" smtClean="0"/>
              <a:t>«Чужие неправды надо забывать, а свои – вспоминать и по возможности заглаживать их добрыми делами».</a:t>
            </a:r>
            <a:endParaRPr lang="ru-RU" dirty="0" smtClean="0"/>
          </a:p>
          <a:p>
            <a:endParaRPr lang="ru-RU" b="1" dirty="0" smtClean="0"/>
          </a:p>
          <a:p>
            <a:r>
              <a:rPr lang="ru-RU" b="1" dirty="0" smtClean="0"/>
              <a:t>Посмотрите внимательно на изображение, скажите, что отражено на полотне?</a:t>
            </a:r>
            <a:endParaRPr lang="ru-RU"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04664"/>
            <a:ext cx="8686800" cy="6251525"/>
          </a:xfrm>
        </p:spPr>
        <p:txBody>
          <a:bodyPr>
            <a:normAutofit fontScale="92500" lnSpcReduction="20000"/>
          </a:bodyPr>
          <a:lstStyle/>
          <a:p>
            <a:r>
              <a:rPr lang="ru-RU" dirty="0" smtClean="0"/>
              <a:t>Невозможно пройти и мимо главы</a:t>
            </a:r>
            <a:r>
              <a:rPr lang="ru-RU" b="1" dirty="0" smtClean="0"/>
              <a:t>  </a:t>
            </a:r>
            <a:r>
              <a:rPr lang="ru-RU" sz="3400" b="1" dirty="0" smtClean="0">
                <a:solidFill>
                  <a:srgbClr val="FF0000"/>
                </a:solidFill>
              </a:rPr>
              <a:t>«От грязных мыслей – к грязным словам и делам»</a:t>
            </a:r>
            <a:r>
              <a:rPr lang="ru-RU" b="1" dirty="0" smtClean="0"/>
              <a:t>.</a:t>
            </a:r>
          </a:p>
          <a:p>
            <a:r>
              <a:rPr lang="ru-RU" b="1" dirty="0" smtClean="0"/>
              <a:t> </a:t>
            </a:r>
            <a:r>
              <a:rPr lang="ru-RU" dirty="0" smtClean="0"/>
              <a:t>Здесь батюшка беседует не о духовной грязи, а о грязи бытовой</a:t>
            </a:r>
          </a:p>
          <a:p>
            <a:r>
              <a:rPr lang="ru-RU" dirty="0" smtClean="0"/>
              <a:t>Он приводит нас к выводу: </a:t>
            </a:r>
            <a:r>
              <a:rPr lang="ru-RU" b="1" dirty="0" smtClean="0"/>
              <a:t>«Мы потому грязно говорим, грязно живем, что мы грязно мыслим. Мысли в человеке – это самое главное! Есть такая иллюзия – дескать, главное дела, а что я думаю – это не важно. Это очень обманчивая иллюзия…. Нужно очищать свой разум. Насаждать на поле разума добрые семена, которыми являются хорошие книги, и первая из хороших книг – это, конечно же, Святое Евангелие.»</a:t>
            </a:r>
            <a:endParaRPr lang="ru-RU" dirty="0" smtClean="0"/>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260648"/>
            <a:ext cx="8686800" cy="6408712"/>
          </a:xfrm>
        </p:spPr>
        <p:txBody>
          <a:bodyPr>
            <a:normAutofit fontScale="92500" lnSpcReduction="20000"/>
          </a:bodyPr>
          <a:lstStyle/>
          <a:p>
            <a:r>
              <a:rPr lang="ru-RU" sz="3800" dirty="0" smtClean="0"/>
              <a:t>Глава</a:t>
            </a:r>
            <a:r>
              <a:rPr lang="ru-RU" sz="3800" b="1" dirty="0" smtClean="0">
                <a:solidFill>
                  <a:srgbClr val="FF0000"/>
                </a:solidFill>
              </a:rPr>
              <a:t> «Бог к лентяям не приходит!»</a:t>
            </a:r>
          </a:p>
          <a:p>
            <a:r>
              <a:rPr lang="ru-RU" dirty="0" smtClean="0"/>
              <a:t>«Человек – это многоликое существо. У него есть духовное – это то, что рвет нас к Небу, то, что заставляет нас прощать, терпеть, смиряться, молиться, любить и преодолевать себя. А вот душевное – это то, что ублажает человека. Это попеть, поплясать, почитать, одеться, разнообразить свой быт. Это все дает пищу для размышлений, но лучше нас не делает. К небу не тянет.»</a:t>
            </a:r>
          </a:p>
          <a:p>
            <a:r>
              <a:rPr lang="ru-RU" dirty="0" smtClean="0"/>
              <a:t> Вывод автора интересен: </a:t>
            </a:r>
            <a:r>
              <a:rPr lang="ru-RU" b="1" dirty="0" smtClean="0"/>
              <a:t>«Человеку нужно свою часть работы сделать, а потом ждать милости от Бога, но не раньше. Если ты свое не сделал, а милости уже ждешь, то даром ты ее ждешь, Бог к лентяям не приходит»</a:t>
            </a:r>
            <a:endParaRPr lang="ru-RU" dirty="0" smtClean="0"/>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lnSpcReduction="10000"/>
          </a:bodyPr>
          <a:lstStyle/>
          <a:p>
            <a:pPr algn="ctr"/>
            <a:r>
              <a:rPr lang="ru-RU" b="1" dirty="0" smtClean="0"/>
              <a:t>Мы должны это понять и исправляться, вразумляться и учиться чему-то доброму.</a:t>
            </a:r>
            <a:endParaRPr lang="ru-RU" dirty="0" smtClean="0"/>
          </a:p>
          <a:p>
            <a:endParaRPr lang="ru-RU" sz="2400" b="1" i="1" dirty="0" smtClean="0"/>
          </a:p>
          <a:p>
            <a:endParaRPr lang="ru-RU" sz="2400" b="1" i="1" dirty="0" smtClean="0"/>
          </a:p>
          <a:p>
            <a:r>
              <a:rPr lang="ru-RU" sz="2400" b="1" i="1" dirty="0" smtClean="0"/>
              <a:t>Р.Матюшин «Земля от света повернет во тьму…»</a:t>
            </a:r>
            <a:endParaRPr lang="ru-RU" sz="2400" i="1" dirty="0" smtClean="0"/>
          </a:p>
          <a:p>
            <a:r>
              <a:rPr lang="ru-RU" dirty="0" smtClean="0"/>
              <a:t> </a:t>
            </a:r>
          </a:p>
          <a:p>
            <a:r>
              <a:rPr lang="ru-RU" dirty="0" smtClean="0"/>
              <a:t>Д/З: Сочинение-миниатюра «Как научиться любить ближнего?»</a:t>
            </a:r>
            <a:endParaRPr lang="ru-RU" dirty="0"/>
          </a:p>
        </p:txBody>
      </p:sp>
      <p:pic>
        <p:nvPicPr>
          <p:cNvPr id="4" name="[mp3cc.ru]_Иеромонах_Роман_(Матюшин)_—_Екклесиаст._Земля_от_света_повернет_во_тьму....mp3">
            <a:hlinkClick r:id="" action="ppaction://media"/>
          </p:cNvPr>
          <p:cNvPicPr>
            <a:picLocks noRot="1" noChangeAspect="1"/>
          </p:cNvPicPr>
          <p:nvPr>
            <a:audioFile r:link="rId1"/>
          </p:nvPr>
        </p:nvPicPr>
        <p:blipFill>
          <a:blip r:embed="rId3" cstate="print"/>
          <a:stretch>
            <a:fillRect/>
          </a:stretch>
        </p:blipFill>
        <p:spPr>
          <a:xfrm>
            <a:off x="7596336" y="5301208"/>
            <a:ext cx="1368152" cy="1368152"/>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59786"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lgn="ctr"/>
            <a:r>
              <a:rPr lang="ru-RU" sz="5400" dirty="0" smtClean="0"/>
              <a:t>Спасибо за работу и внимание !</a:t>
            </a:r>
            <a:endParaRPr lang="ru-RU" sz="5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620688"/>
            <a:ext cx="4267200" cy="5459437"/>
          </a:xfrm>
        </p:spPr>
        <p:txBody>
          <a:bodyPr>
            <a:normAutofit fontScale="70000" lnSpcReduction="20000"/>
          </a:bodyPr>
          <a:lstStyle/>
          <a:p>
            <a:r>
              <a:rPr lang="ru-RU" sz="4000" dirty="0" smtClean="0"/>
              <a:t>- Что такое любовь? </a:t>
            </a:r>
          </a:p>
          <a:p>
            <a:r>
              <a:rPr lang="ru-RU" sz="4000" dirty="0" smtClean="0"/>
              <a:t>Как вы думаете, много любви окружает каждого из нас? </a:t>
            </a:r>
          </a:p>
          <a:p>
            <a:endParaRPr lang="ru-RU" sz="4000" dirty="0" smtClean="0"/>
          </a:p>
          <a:p>
            <a:r>
              <a:rPr lang="ru-RU" sz="4000" dirty="0" smtClean="0"/>
              <a:t>«Человек – существо очень глубокое, многослойное, в нем столько различных подводных пластов!» - говорит А.Ткачев. Давайте задумаемся над этой фразой, как вы ее понимаете?</a:t>
            </a:r>
          </a:p>
          <a:p>
            <a:endParaRPr lang="ru-RU" sz="4000" dirty="0" smtClean="0"/>
          </a:p>
          <a:p>
            <a:endParaRPr lang="ru-RU" dirty="0"/>
          </a:p>
        </p:txBody>
      </p:sp>
      <p:pic>
        <p:nvPicPr>
          <p:cNvPr id="1026" name="Picture 2" descr="https://www.litres.ru/z.gif"/>
          <p:cNvPicPr>
            <a:picLocks noChangeAspect="1" noChangeArrowheads="1"/>
          </p:cNvPicPr>
          <p:nvPr/>
        </p:nvPicPr>
        <p:blipFill>
          <a:blip r:embed="rId2"/>
          <a:srcRect/>
          <a:stretch>
            <a:fillRect/>
          </a:stretch>
        </p:blipFill>
        <p:spPr bwMode="auto">
          <a:xfrm>
            <a:off x="155575" y="-136525"/>
            <a:ext cx="9525" cy="9525"/>
          </a:xfrm>
          <a:prstGeom prst="rect">
            <a:avLst/>
          </a:prstGeom>
          <a:noFill/>
        </p:spPr>
      </p:pic>
      <p:pic>
        <p:nvPicPr>
          <p:cNvPr id="1028" name="Picture 4" descr="https://www.litres.ru/z.gif"/>
          <p:cNvPicPr>
            <a:picLocks noChangeAspect="1" noChangeArrowheads="1"/>
          </p:cNvPicPr>
          <p:nvPr/>
        </p:nvPicPr>
        <p:blipFill>
          <a:blip r:embed="rId2"/>
          <a:srcRect/>
          <a:stretch>
            <a:fillRect/>
          </a:stretch>
        </p:blipFill>
        <p:spPr bwMode="auto">
          <a:xfrm>
            <a:off x="155575" y="-136525"/>
            <a:ext cx="9525" cy="9525"/>
          </a:xfrm>
          <a:prstGeom prst="rect">
            <a:avLst/>
          </a:prstGeom>
          <a:noFill/>
        </p:spPr>
      </p:pic>
      <p:pic>
        <p:nvPicPr>
          <p:cNvPr id="1030" name="Picture 6" descr="https://www.litres.ru/sbc/21595615_cover-elektronnaya-kniga-andrey-protoierey-tkachev-stupeni-k-nebu-kak-nauchitsya-lubit-ludey.jpg"/>
          <p:cNvPicPr>
            <a:picLocks noChangeAspect="1" noChangeArrowheads="1"/>
          </p:cNvPicPr>
          <p:nvPr/>
        </p:nvPicPr>
        <p:blipFill>
          <a:blip r:embed="rId3" cstate="print"/>
          <a:srcRect/>
          <a:stretch>
            <a:fillRect/>
          </a:stretch>
        </p:blipFill>
        <p:spPr bwMode="auto">
          <a:xfrm>
            <a:off x="4932040" y="476672"/>
            <a:ext cx="3503704" cy="566124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260649"/>
            <a:ext cx="8458200" cy="864095"/>
          </a:xfrm>
        </p:spPr>
        <p:txBody>
          <a:bodyPr/>
          <a:lstStyle/>
          <a:p>
            <a:endParaRPr lang="ru-RU" dirty="0"/>
          </a:p>
        </p:txBody>
      </p:sp>
      <p:sp>
        <p:nvSpPr>
          <p:cNvPr id="3" name="Подзаголовок 2"/>
          <p:cNvSpPr>
            <a:spLocks noGrp="1"/>
          </p:cNvSpPr>
          <p:nvPr>
            <p:ph type="subTitle" idx="1"/>
          </p:nvPr>
        </p:nvSpPr>
        <p:spPr>
          <a:xfrm>
            <a:off x="5148064" y="260648"/>
            <a:ext cx="3995936" cy="4032448"/>
          </a:xfrm>
        </p:spPr>
        <p:txBody>
          <a:bodyPr>
            <a:normAutofit fontScale="92500"/>
          </a:bodyPr>
          <a:lstStyle/>
          <a:p>
            <a:r>
              <a:rPr lang="ru-RU" dirty="0" smtClean="0"/>
              <a:t>-Почему мы всегда думаем о любви, например, о том, что кто-то нас любит, а кто-то нет? Мы зачастую даже досадуем из-за того, что никак не можем добиться чьей-то любви или сами никак не можем полюбить кого-то, к кому наше сердце не лежит. А сейчас вы подумали… о любви?</a:t>
            </a:r>
          </a:p>
          <a:p>
            <a:endParaRPr lang="ru-RU" dirty="0"/>
          </a:p>
        </p:txBody>
      </p:sp>
      <p:sp>
        <p:nvSpPr>
          <p:cNvPr id="4" name="TextBox 3"/>
          <p:cNvSpPr txBox="1"/>
          <p:nvPr/>
        </p:nvSpPr>
        <p:spPr>
          <a:xfrm>
            <a:off x="323528" y="4077072"/>
            <a:ext cx="8568952" cy="2677656"/>
          </a:xfrm>
          <a:prstGeom prst="rect">
            <a:avLst/>
          </a:prstGeom>
          <a:noFill/>
        </p:spPr>
        <p:txBody>
          <a:bodyPr wrap="square" rtlCol="0">
            <a:spAutoFit/>
          </a:bodyPr>
          <a:lstStyle/>
          <a:p>
            <a:r>
              <a:rPr lang="ru-RU" sz="2400" dirty="0" smtClean="0"/>
              <a:t>Вот, например, что говорит писатель: </a:t>
            </a:r>
            <a:r>
              <a:rPr lang="ru-RU" sz="2400" b="1" dirty="0" smtClean="0"/>
              <a:t>«И в любви, и в своем искусстве, и в своей работе, в своем творчестве, и в вере, в отношениях с Богом мы постоянно должны преодолевать некие ступени и подниматься вверх.  Человеку нужно расти, человек очень глубок, он сам себя не знает.»</a:t>
            </a:r>
            <a:r>
              <a:rPr lang="ru-RU" sz="2400" dirty="0" smtClean="0"/>
              <a:t> Попытайтесь объяснить смысл этих слов.</a:t>
            </a:r>
          </a:p>
        </p:txBody>
      </p:sp>
      <p:pic>
        <p:nvPicPr>
          <p:cNvPr id="1026" name="Picture 2" descr="C:\Users\User\Desktop\1111.jpg"/>
          <p:cNvPicPr>
            <a:picLocks noChangeAspect="1" noChangeArrowheads="1"/>
          </p:cNvPicPr>
          <p:nvPr/>
        </p:nvPicPr>
        <p:blipFill>
          <a:blip r:embed="rId2" cstate="print"/>
          <a:srcRect/>
          <a:stretch>
            <a:fillRect/>
          </a:stretch>
        </p:blipFill>
        <p:spPr bwMode="auto">
          <a:xfrm>
            <a:off x="1" y="0"/>
            <a:ext cx="5076055" cy="393305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548680"/>
            <a:ext cx="8686800" cy="5531445"/>
          </a:xfrm>
        </p:spPr>
        <p:txBody>
          <a:bodyPr>
            <a:normAutofit/>
          </a:bodyPr>
          <a:lstStyle/>
          <a:p>
            <a:r>
              <a:rPr lang="ru-RU" dirty="0" smtClean="0"/>
              <a:t>Одна из глав называется  </a:t>
            </a:r>
            <a:r>
              <a:rPr lang="ru-RU" dirty="0" smtClean="0">
                <a:solidFill>
                  <a:srgbClr val="FF0000"/>
                </a:solidFill>
              </a:rPr>
              <a:t>«И за скорби будем благодарны Богу»</a:t>
            </a:r>
            <a:r>
              <a:rPr lang="ru-RU" dirty="0" smtClean="0"/>
              <a:t>. </a:t>
            </a:r>
          </a:p>
          <a:p>
            <a:r>
              <a:rPr lang="ru-RU" b="1" dirty="0" smtClean="0"/>
              <a:t>Что такое скорби? Странные рассуждения, почему мы должны быть благодарны за них? </a:t>
            </a:r>
          </a:p>
          <a:p>
            <a:r>
              <a:rPr lang="ru-RU" dirty="0" smtClean="0"/>
              <a:t>Ведь в обычной жизни происходит все наоборот, мы ворчим, возмущаемся, негодуем и грустим из-за скорбей. </a:t>
            </a:r>
          </a:p>
          <a:p>
            <a:r>
              <a:rPr lang="ru-RU" b="1" dirty="0" smtClean="0"/>
              <a:t>Нужно ли быть благодарными Богу за них и почему</a:t>
            </a:r>
            <a:r>
              <a:rPr lang="ru-RU" b="1" dirty="0" smtClean="0"/>
              <a:t>?(Работа </a:t>
            </a:r>
            <a:r>
              <a:rPr lang="ru-RU" b="1" smtClean="0"/>
              <a:t>в группах)</a:t>
            </a:r>
            <a:endParaRPr lang="ru-RU" b="1" dirty="0" smtClean="0"/>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60648"/>
            <a:ext cx="4139952" cy="5819477"/>
          </a:xfrm>
        </p:spPr>
        <p:txBody>
          <a:bodyPr>
            <a:normAutofit fontScale="70000" lnSpcReduction="20000"/>
          </a:bodyPr>
          <a:lstStyle/>
          <a:p>
            <a:r>
              <a:rPr lang="ru-RU" b="1" dirty="0" smtClean="0"/>
              <a:t>«Действительно, мы не должны отчаиваться, когда нам плохо. А с какой стати нам должно быть хорошо? Неужели мы такие хорошие, чтобы нам было хорошо? Если мы хотим быть хорошими, то тем более не должны удивляться, что зачастую нам бывает так плохо, потому что именно тогда, когда человеку плохо, он может стать хорошим»,</a:t>
            </a:r>
            <a:r>
              <a:rPr lang="ru-RU" dirty="0" smtClean="0"/>
              <a:t> - утверждает автор.</a:t>
            </a:r>
          </a:p>
        </p:txBody>
      </p:sp>
      <p:pic>
        <p:nvPicPr>
          <p:cNvPr id="4" name="57f226051b7f67a94f7b5e226c47b872.mp3">
            <a:hlinkClick r:id="" action="ppaction://media"/>
          </p:cNvPr>
          <p:cNvPicPr>
            <a:picLocks noRot="1" noChangeAspect="1"/>
          </p:cNvPicPr>
          <p:nvPr>
            <a:audioFile r:link="rId1"/>
          </p:nvPr>
        </p:nvPicPr>
        <p:blipFill>
          <a:blip r:embed="rId3" cstate="print"/>
          <a:stretch>
            <a:fillRect/>
          </a:stretch>
        </p:blipFill>
        <p:spPr>
          <a:xfrm>
            <a:off x="6300192" y="4005064"/>
            <a:ext cx="1008112" cy="1008112"/>
          </a:xfrm>
          <a:prstGeom prst="rect">
            <a:avLst/>
          </a:prstGeom>
        </p:spPr>
      </p:pic>
      <p:pic>
        <p:nvPicPr>
          <p:cNvPr id="2050" name="Picture 2" descr="C:\Users\User\Desktop\22222.jpg"/>
          <p:cNvPicPr>
            <a:picLocks noChangeAspect="1" noChangeArrowheads="1"/>
          </p:cNvPicPr>
          <p:nvPr/>
        </p:nvPicPr>
        <p:blipFill>
          <a:blip r:embed="rId4" cstate="print"/>
          <a:srcRect/>
          <a:stretch>
            <a:fillRect/>
          </a:stretch>
        </p:blipFill>
        <p:spPr bwMode="auto">
          <a:xfrm>
            <a:off x="4282826" y="0"/>
            <a:ext cx="4861174" cy="3412480"/>
          </a:xfrm>
          <a:prstGeom prst="rect">
            <a:avLst/>
          </a:prstGeom>
          <a:noFill/>
        </p:spPr>
      </p:pic>
      <p:sp>
        <p:nvSpPr>
          <p:cNvPr id="5" name="TextBox 4"/>
          <p:cNvSpPr txBox="1"/>
          <p:nvPr/>
        </p:nvSpPr>
        <p:spPr>
          <a:xfrm>
            <a:off x="3059832" y="4941168"/>
            <a:ext cx="5760640" cy="1661993"/>
          </a:xfrm>
          <a:prstGeom prst="rect">
            <a:avLst/>
          </a:prstGeom>
          <a:noFill/>
        </p:spPr>
        <p:txBody>
          <a:bodyPr wrap="square" rtlCol="0">
            <a:spAutoFit/>
          </a:bodyPr>
          <a:lstStyle/>
          <a:p>
            <a:r>
              <a:rPr lang="ru-RU" i="1" dirty="0" smtClean="0"/>
              <a:t>Я хочу познакомить  вас  с песней знакомого вам  по фильму «Русь еще жива…» иеромонаха Р.Матюшина.</a:t>
            </a:r>
            <a:endParaRPr lang="ru-RU" dirty="0" smtClean="0"/>
          </a:p>
          <a:p>
            <a:r>
              <a:rPr lang="ru-RU" sz="2400" b="1" dirty="0" smtClean="0"/>
              <a:t>На какие мысли натолкнула вас прослушанная песня? Почему? </a:t>
            </a:r>
            <a:endParaRPr lang="ru-RU" sz="2400" b="1"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3733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
            <a:ext cx="8686800" cy="4653136"/>
          </a:xfrm>
        </p:spPr>
        <p:txBody>
          <a:bodyPr>
            <a:normAutofit fontScale="77500" lnSpcReduction="20000"/>
          </a:bodyPr>
          <a:lstStyle/>
          <a:p>
            <a:r>
              <a:rPr lang="ru-RU" dirty="0" smtClean="0"/>
              <a:t>. Одна из глав его книги называется </a:t>
            </a:r>
            <a:r>
              <a:rPr lang="ru-RU" dirty="0" smtClean="0">
                <a:solidFill>
                  <a:srgbClr val="FF0000"/>
                </a:solidFill>
              </a:rPr>
              <a:t>«О связи поколений», </a:t>
            </a:r>
            <a:r>
              <a:rPr lang="ru-RU" dirty="0" smtClean="0"/>
              <a:t>где автор рассуждает о том, что человек всегда и везде должен помнить о своих предках. </a:t>
            </a:r>
            <a:r>
              <a:rPr lang="ru-RU" b="1" dirty="0" smtClean="0"/>
              <a:t>«Человеку очень важно знать, что он не один в мире, что не только здесь, на земле, вокруг него есть друзья, знакомые, родственники, но что он опирается плечами на огромное количество ушедших из этого мира, но исчезнувших никуда, а реальных личностей, которые оставили свой след в истории.»</a:t>
            </a:r>
            <a:endParaRPr lang="ru-RU" dirty="0" smtClean="0"/>
          </a:p>
          <a:p>
            <a:r>
              <a:rPr lang="ru-RU" dirty="0" smtClean="0"/>
              <a:t>Этим начинается Евангелие. Человеку необходимо ощущать родовую связь со своими корнями. Без них он слабое звено, перекати-поле, одуванчик. Только с ними он силен. </a:t>
            </a:r>
          </a:p>
          <a:p>
            <a:endParaRPr lang="ru-RU" dirty="0"/>
          </a:p>
        </p:txBody>
      </p:sp>
      <p:pic>
        <p:nvPicPr>
          <p:cNvPr id="3075" name="Picture 3" descr="C:\Users\User\Desktop\im3333333.jpg"/>
          <p:cNvPicPr>
            <a:picLocks noChangeAspect="1" noChangeArrowheads="1"/>
          </p:cNvPicPr>
          <p:nvPr/>
        </p:nvPicPr>
        <p:blipFill>
          <a:blip r:embed="rId2" cstate="print"/>
          <a:srcRect/>
          <a:stretch>
            <a:fillRect/>
          </a:stretch>
        </p:blipFill>
        <p:spPr bwMode="auto">
          <a:xfrm>
            <a:off x="2987824" y="4095166"/>
            <a:ext cx="3888432" cy="276283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139952" y="3789040"/>
            <a:ext cx="5004048" cy="2232248"/>
          </a:xfrm>
        </p:spPr>
        <p:txBody>
          <a:bodyPr>
            <a:normAutofit fontScale="85000" lnSpcReduction="20000"/>
          </a:bodyPr>
          <a:lstStyle/>
          <a:p>
            <a:r>
              <a:rPr lang="ru-RU" b="1" i="1" dirty="0" smtClean="0"/>
              <a:t>- Сопоставьте примеры с репродукциями картин русских художников, подумайте, что их связывает? (работа в группах)</a:t>
            </a:r>
            <a:endParaRPr lang="ru-RU" dirty="0" smtClean="0"/>
          </a:p>
          <a:p>
            <a:endParaRPr lang="ru-RU" dirty="0"/>
          </a:p>
        </p:txBody>
      </p:sp>
      <p:pic>
        <p:nvPicPr>
          <p:cNvPr id="4" name="Рисунок 3" descr="иван куликов В крестьянской избе.jpg"/>
          <p:cNvPicPr/>
          <p:nvPr/>
        </p:nvPicPr>
        <p:blipFill>
          <a:blip r:embed="rId2" cstate="print"/>
          <a:stretch>
            <a:fillRect/>
          </a:stretch>
        </p:blipFill>
        <p:spPr>
          <a:xfrm>
            <a:off x="3779912" y="0"/>
            <a:ext cx="5364088" cy="3645024"/>
          </a:xfrm>
          <a:prstGeom prst="rect">
            <a:avLst/>
          </a:prstGeom>
        </p:spPr>
      </p:pic>
      <p:pic>
        <p:nvPicPr>
          <p:cNvPr id="1026" name="Picture 2" descr="C:\Users\User\Desktop\Борис кустодиев На террасе.jpg"/>
          <p:cNvPicPr>
            <a:picLocks noChangeAspect="1" noChangeArrowheads="1"/>
          </p:cNvPicPr>
          <p:nvPr/>
        </p:nvPicPr>
        <p:blipFill>
          <a:blip r:embed="rId3" cstate="print"/>
          <a:srcRect/>
          <a:stretch>
            <a:fillRect/>
          </a:stretch>
        </p:blipFill>
        <p:spPr bwMode="auto">
          <a:xfrm>
            <a:off x="0" y="2156898"/>
            <a:ext cx="3995936" cy="4701102"/>
          </a:xfrm>
          <a:prstGeom prst="rect">
            <a:avLst/>
          </a:prstGeom>
          <a:noFill/>
        </p:spPr>
      </p:pic>
      <p:sp>
        <p:nvSpPr>
          <p:cNvPr id="6" name="TextBox 5"/>
          <p:cNvSpPr txBox="1"/>
          <p:nvPr/>
        </p:nvSpPr>
        <p:spPr>
          <a:xfrm>
            <a:off x="539552" y="620688"/>
            <a:ext cx="2664296" cy="646331"/>
          </a:xfrm>
          <a:prstGeom prst="rect">
            <a:avLst/>
          </a:prstGeom>
          <a:noFill/>
        </p:spPr>
        <p:txBody>
          <a:bodyPr wrap="square" rtlCol="0">
            <a:spAutoFit/>
          </a:bodyPr>
          <a:lstStyle/>
          <a:p>
            <a:r>
              <a:rPr lang="ru-RU" dirty="0" smtClean="0"/>
              <a:t>И.Куликов «В крестьянской избе»</a:t>
            </a:r>
            <a:endParaRPr lang="ru-RU" dirty="0"/>
          </a:p>
        </p:txBody>
      </p:sp>
      <p:sp>
        <p:nvSpPr>
          <p:cNvPr id="7" name="TextBox 6"/>
          <p:cNvSpPr txBox="1"/>
          <p:nvPr/>
        </p:nvSpPr>
        <p:spPr>
          <a:xfrm>
            <a:off x="4572000" y="6309320"/>
            <a:ext cx="3108608" cy="369332"/>
          </a:xfrm>
          <a:prstGeom prst="rect">
            <a:avLst/>
          </a:prstGeom>
          <a:noFill/>
        </p:spPr>
        <p:txBody>
          <a:bodyPr wrap="none" rtlCol="0">
            <a:spAutoFit/>
          </a:bodyPr>
          <a:lstStyle/>
          <a:p>
            <a:r>
              <a:rPr lang="ru-RU" dirty="0" smtClean="0"/>
              <a:t>Б.Кустодиев. «На террасе»</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332656"/>
            <a:ext cx="8686800" cy="5747469"/>
          </a:xfrm>
        </p:spPr>
        <p:txBody>
          <a:bodyPr>
            <a:normAutofit fontScale="92500" lnSpcReduction="20000"/>
          </a:bodyPr>
          <a:lstStyle/>
          <a:p>
            <a:r>
              <a:rPr lang="ru-RU" dirty="0" smtClean="0"/>
              <a:t>Глава </a:t>
            </a:r>
            <a:r>
              <a:rPr lang="ru-RU" sz="4000" b="1" dirty="0" smtClean="0">
                <a:solidFill>
                  <a:srgbClr val="FF0000"/>
                </a:solidFill>
              </a:rPr>
              <a:t>«Основы воспитания». </a:t>
            </a:r>
          </a:p>
          <a:p>
            <a:r>
              <a:rPr lang="ru-RU" b="1" dirty="0" smtClean="0"/>
              <a:t>«Наблюдая за миром, мы учимся познавать Творца. Природа – это один из наших учителей помимо Евангелия. Нам можно и нужно вырываться на природу с книжкой в руках, с Евангелием, молитвенником.»</a:t>
            </a:r>
            <a:endParaRPr lang="ru-RU" dirty="0" smtClean="0"/>
          </a:p>
          <a:p>
            <a:r>
              <a:rPr lang="ru-RU" dirty="0" smtClean="0"/>
              <a:t>Писатель  напоминает нам о совести, которая является для человека немым мучителем, и тут же говорит о природе, которая является немым проповедником. И это так! Созерцая красоту природы, мы учимся любить ее, весь окружающий нас мир. </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098" name="Picture 2" descr="C:\Users\User\Desktop\шишкин.jpg"/>
          <p:cNvPicPr>
            <a:picLocks noGrp="1" noChangeAspect="1" noChangeArrowheads="1"/>
          </p:cNvPicPr>
          <p:nvPr>
            <p:ph idx="1"/>
          </p:nvPr>
        </p:nvPicPr>
        <p:blipFill>
          <a:blip r:embed="rId2" cstate="print"/>
          <a:srcRect/>
          <a:stretch>
            <a:fillRect/>
          </a:stretch>
        </p:blipFill>
        <p:spPr bwMode="auto">
          <a:xfrm>
            <a:off x="0" y="188640"/>
            <a:ext cx="4785196" cy="3744416"/>
          </a:xfrm>
          <a:prstGeom prst="rect">
            <a:avLst/>
          </a:prstGeom>
          <a:noFill/>
        </p:spPr>
      </p:pic>
      <p:sp>
        <p:nvSpPr>
          <p:cNvPr id="5" name="TextBox 4"/>
          <p:cNvSpPr txBox="1"/>
          <p:nvPr/>
        </p:nvSpPr>
        <p:spPr>
          <a:xfrm>
            <a:off x="683568" y="4725144"/>
            <a:ext cx="1917513" cy="646331"/>
          </a:xfrm>
          <a:prstGeom prst="rect">
            <a:avLst/>
          </a:prstGeom>
          <a:noFill/>
        </p:spPr>
        <p:txBody>
          <a:bodyPr wrap="none" rtlCol="0">
            <a:spAutoFit/>
          </a:bodyPr>
          <a:lstStyle/>
          <a:p>
            <a:r>
              <a:rPr lang="ru-RU" dirty="0" smtClean="0"/>
              <a:t>И.Шишкин</a:t>
            </a:r>
          </a:p>
          <a:p>
            <a:r>
              <a:rPr lang="ru-RU" dirty="0" smtClean="0"/>
              <a:t>Прогулка в лесу</a:t>
            </a:r>
            <a:endParaRPr lang="ru-RU" dirty="0"/>
          </a:p>
        </p:txBody>
      </p:sp>
      <p:pic>
        <p:nvPicPr>
          <p:cNvPr id="4099" name="Picture 3" descr="C:\Users\User\Desktop\бор.jpg"/>
          <p:cNvPicPr>
            <a:picLocks noChangeAspect="1" noChangeArrowheads="1"/>
          </p:cNvPicPr>
          <p:nvPr/>
        </p:nvPicPr>
        <p:blipFill>
          <a:blip r:embed="rId3" cstate="print"/>
          <a:srcRect/>
          <a:stretch>
            <a:fillRect/>
          </a:stretch>
        </p:blipFill>
        <p:spPr bwMode="auto">
          <a:xfrm>
            <a:off x="4355976" y="3266982"/>
            <a:ext cx="4788024" cy="3591018"/>
          </a:xfrm>
          <a:prstGeom prst="rect">
            <a:avLst/>
          </a:prstGeom>
          <a:noFill/>
        </p:spPr>
      </p:pic>
      <p:sp>
        <p:nvSpPr>
          <p:cNvPr id="7" name="TextBox 6"/>
          <p:cNvSpPr txBox="1"/>
          <p:nvPr/>
        </p:nvSpPr>
        <p:spPr>
          <a:xfrm>
            <a:off x="5580112" y="2420888"/>
            <a:ext cx="2736304" cy="646331"/>
          </a:xfrm>
          <a:prstGeom prst="rect">
            <a:avLst/>
          </a:prstGeom>
          <a:noFill/>
        </p:spPr>
        <p:txBody>
          <a:bodyPr wrap="square" rtlCol="0">
            <a:spAutoFit/>
          </a:bodyPr>
          <a:lstStyle/>
          <a:p>
            <a:r>
              <a:rPr lang="ru-RU" dirty="0" smtClean="0"/>
              <a:t>И.Шишкин</a:t>
            </a:r>
          </a:p>
          <a:p>
            <a:r>
              <a:rPr lang="ru-RU" dirty="0" smtClean="0"/>
              <a:t>Сосновый бор</a:t>
            </a:r>
            <a:endParaRPr lang="ru-RU" dirty="0"/>
          </a:p>
        </p:txBody>
      </p:sp>
      <p:sp>
        <p:nvSpPr>
          <p:cNvPr id="10" name="TextBox 9"/>
          <p:cNvSpPr txBox="1"/>
          <p:nvPr/>
        </p:nvSpPr>
        <p:spPr>
          <a:xfrm>
            <a:off x="5076056" y="332656"/>
            <a:ext cx="3888432" cy="1754326"/>
          </a:xfrm>
          <a:prstGeom prst="rect">
            <a:avLst/>
          </a:prstGeom>
          <a:noFill/>
        </p:spPr>
        <p:txBody>
          <a:bodyPr wrap="square" rtlCol="0">
            <a:spAutoFit/>
          </a:bodyPr>
          <a:lstStyle/>
          <a:p>
            <a:r>
              <a:rPr lang="ru-RU" b="1" i="1" dirty="0" smtClean="0"/>
              <a:t>- Обратите внимание на репродукции картин, каким представлен на полотнах окружающий нас мир? Какие чувства вызывают у вас эти репродукции?</a:t>
            </a:r>
            <a:endParaRPr lang="ru-RU"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455</TotalTime>
  <Words>1108</Words>
  <Application>Microsoft Office PowerPoint</Application>
  <PresentationFormat>Экран (4:3)</PresentationFormat>
  <Paragraphs>52</Paragraphs>
  <Slides>15</Slides>
  <Notes>0</Notes>
  <HiddenSlides>0</HiddenSlides>
  <MMClips>2</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Трек</vt:lpstr>
      <vt:lpstr>Тема урока: Как научиться любить ближнего?</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33</cp:revision>
  <dcterms:created xsi:type="dcterms:W3CDTF">2017-03-10T16:38:08Z</dcterms:created>
  <dcterms:modified xsi:type="dcterms:W3CDTF">2017-09-14T11:54:20Z</dcterms:modified>
</cp:coreProperties>
</file>