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11963"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92"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4D67354-2430-46DB-A6BE-E46071892A01}" type="datetimeFigureOut">
              <a:rPr lang="ru-RU" smtClean="0"/>
              <a:t>06.03.2017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4DF22B5-322E-4CA2-8C92-39054C0AE184}"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4D67354-2430-46DB-A6BE-E46071892A01}" type="datetimeFigureOut">
              <a:rPr lang="ru-RU" smtClean="0"/>
              <a:t>06.03.2017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4DF22B5-322E-4CA2-8C92-39054C0AE18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D67354-2430-46DB-A6BE-E46071892A01}" type="datetimeFigureOut">
              <a:rPr lang="ru-RU" smtClean="0"/>
              <a:t>06.03.2017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4DF22B5-322E-4CA2-8C92-39054C0AE18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4D67354-2430-46DB-A6BE-E46071892A01}" type="datetimeFigureOut">
              <a:rPr lang="ru-RU" smtClean="0"/>
              <a:t>06.03.2017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4DF22B5-322E-4CA2-8C92-39054C0AE184}"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4D67354-2430-46DB-A6BE-E46071892A01}" type="datetimeFigureOut">
              <a:rPr lang="ru-RU" smtClean="0"/>
              <a:t>06.03.2017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4DF22B5-322E-4CA2-8C92-39054C0AE18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4D67354-2430-46DB-A6BE-E46071892A01}" type="datetimeFigureOut">
              <a:rPr lang="ru-RU" smtClean="0"/>
              <a:t>06.03.2017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4DF22B5-322E-4CA2-8C92-39054C0AE184}"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4D67354-2430-46DB-A6BE-E46071892A01}" type="datetimeFigureOut">
              <a:rPr lang="ru-RU" smtClean="0"/>
              <a:t>06.03.2017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4DF22B5-322E-4CA2-8C92-39054C0AE184}"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4D67354-2430-46DB-A6BE-E46071892A01}" type="datetimeFigureOut">
              <a:rPr lang="ru-RU" smtClean="0"/>
              <a:t>06.03.2017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4DF22B5-322E-4CA2-8C92-39054C0AE18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D67354-2430-46DB-A6BE-E46071892A01}" type="datetimeFigureOut">
              <a:rPr lang="ru-RU" smtClean="0"/>
              <a:t>06.03.2017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4DF22B5-322E-4CA2-8C92-39054C0AE18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4D67354-2430-46DB-A6BE-E46071892A01}" type="datetimeFigureOut">
              <a:rPr lang="ru-RU" smtClean="0"/>
              <a:t>06.03.2017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4DF22B5-322E-4CA2-8C92-39054C0AE18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4D67354-2430-46DB-A6BE-E46071892A01}" type="datetimeFigureOut">
              <a:rPr lang="ru-RU" smtClean="0"/>
              <a:t>06.03.2017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4DF22B5-322E-4CA2-8C92-39054C0AE184}"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4D67354-2430-46DB-A6BE-E46071892A01}" type="datetimeFigureOut">
              <a:rPr lang="ru-RU" smtClean="0"/>
              <a:t>06.03.2017</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4DF22B5-322E-4CA2-8C92-39054C0AE18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hyperlink" Target="http://pandia.ru/text/category/fonema/"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http://pandia.ru/text/category/variatciya/"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pandia.ru/text/category/kulmztura_rechi/" TargetMode="External"/><Relationship Id="rId2" Type="http://schemas.openxmlformats.org/officeDocument/2006/relationships/hyperlink" Target="http://pandia.ru/text/category/grammaticheskij_stroj/"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9553" y="1556792"/>
            <a:ext cx="7766248" cy="3958376"/>
          </a:xfrm>
        </p:spPr>
        <p:txBody>
          <a:bodyPr/>
          <a:lstStyle/>
          <a:p>
            <a:r>
              <a:rPr lang="ru-RU" dirty="0" smtClean="0"/>
              <a:t>Применение </a:t>
            </a:r>
            <a:r>
              <a:rPr lang="ru-RU" dirty="0" err="1" smtClean="0"/>
              <a:t>мнемотаблиц</a:t>
            </a:r>
            <a:r>
              <a:rPr lang="ru-RU" dirty="0" smtClean="0"/>
              <a:t> в связной речи</a:t>
            </a:r>
            <a:br>
              <a:rPr lang="ru-RU" dirty="0" smtClean="0"/>
            </a:br>
            <a:r>
              <a:rPr lang="ru-RU" sz="1200" dirty="0" smtClean="0"/>
              <a:t>ГБОУ ШКОЛА 1028</a:t>
            </a:r>
            <a:br>
              <a:rPr lang="ru-RU" sz="1200" dirty="0" smtClean="0"/>
            </a:br>
            <a:r>
              <a:rPr lang="ru-RU" sz="1200" dirty="0" smtClean="0"/>
              <a:t>учитель-логопед</a:t>
            </a:r>
            <a:br>
              <a:rPr lang="ru-RU" sz="1200" dirty="0" smtClean="0"/>
            </a:br>
            <a:r>
              <a:rPr lang="ru-RU" sz="1200" dirty="0" smtClean="0"/>
              <a:t>Лосева И.В.</a:t>
            </a:r>
            <a:endParaRPr lang="ru-RU" sz="1200" dirty="0"/>
          </a:p>
        </p:txBody>
      </p:sp>
    </p:spTree>
    <p:extLst>
      <p:ext uri="{BB962C8B-B14F-4D97-AF65-F5344CB8AC3E}">
        <p14:creationId xmlns:p14="http://schemas.microsoft.com/office/powerpoint/2010/main" val="3077186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92696"/>
            <a:ext cx="8568952" cy="3970318"/>
          </a:xfrm>
          <a:prstGeom prst="rect">
            <a:avLst/>
          </a:prstGeom>
        </p:spPr>
        <p:txBody>
          <a:bodyPr wrap="square">
            <a:spAutoFit/>
          </a:bodyPr>
          <a:lstStyle/>
          <a:p>
            <a:pPr fontAlgn="base"/>
            <a:r>
              <a:rPr lang="ru-RU" b="1" dirty="0"/>
              <a:t>Например, «Водичка – водичка…», где на каждое слово или маленькое словосочетание придумывается картинка. Таким образом, весь текст зарисовывается схематично (</a:t>
            </a:r>
            <a:r>
              <a:rPr lang="ru-RU" b="1" i="1" dirty="0"/>
              <a:t>Приложение 1</a:t>
            </a:r>
            <a:r>
              <a:rPr lang="ru-RU" b="1" dirty="0"/>
              <a:t>). Глядя на эти схемы, ребёнок легко воспроизводит текстовую информацию.</a:t>
            </a:r>
            <a:endParaRPr lang="ru-RU" dirty="0"/>
          </a:p>
          <a:p>
            <a:pPr fontAlgn="base"/>
            <a:r>
              <a:rPr lang="ru-RU" b="1" dirty="0"/>
              <a:t>На занятиях по пересказу литературных произведений, рассказыванию об игрушках и по картине в комплексе решаются все речевые задачи, но основной из них является обучение рассказыванию, хотя параллельно дети выполняют </a:t>
            </a:r>
            <a:r>
              <a:rPr lang="ru-RU" b="1" dirty="0">
                <a:hlinkClick r:id="rId2" tooltip="Фонема"/>
              </a:rPr>
              <a:t>фонема</a:t>
            </a:r>
            <a:r>
              <a:rPr lang="ru-RU" b="1" dirty="0"/>
              <a:t>тические, лексические, грамматические упражнения. </a:t>
            </a:r>
            <a:endParaRPr lang="ru-RU" dirty="0"/>
          </a:p>
          <a:p>
            <a:pPr fontAlgn="base"/>
            <a:r>
              <a:rPr lang="ru-RU" b="1" dirty="0"/>
              <a:t>Обучение пересказу литературных произведений начинаю со знакомых сказок: «Репка», «Колобок», «Курочка Ряба», при этом использую приём совместного рассказа. Схему обучения пересказу сказок представляют таким образом: рассказывают сказку и одновременно показываю настольный театр. Затем дети включаются в повторный рассказ воспитателя. Я начинаю фразу, дети продолжают.</a:t>
            </a:r>
            <a:endParaRPr lang="ru-RU" dirty="0"/>
          </a:p>
          <a:p>
            <a:pPr fontAlgn="base"/>
            <a:r>
              <a:rPr lang="ru-RU" b="1" dirty="0"/>
              <a:t> </a:t>
            </a:r>
            <a:endParaRPr lang="ru-RU" dirty="0"/>
          </a:p>
        </p:txBody>
      </p:sp>
    </p:spTree>
    <p:extLst>
      <p:ext uri="{BB962C8B-B14F-4D97-AF65-F5344CB8AC3E}">
        <p14:creationId xmlns:p14="http://schemas.microsoft.com/office/powerpoint/2010/main" val="40204171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908720"/>
            <a:ext cx="6912768" cy="5078313"/>
          </a:xfrm>
          <a:prstGeom prst="rect">
            <a:avLst/>
          </a:prstGeom>
        </p:spPr>
        <p:txBody>
          <a:bodyPr wrap="square">
            <a:spAutoFit/>
          </a:bodyPr>
          <a:lstStyle/>
          <a:p>
            <a:pPr fontAlgn="base"/>
            <a:r>
              <a:rPr lang="ru-RU" b="1" dirty="0"/>
              <a:t>Например,</a:t>
            </a:r>
            <a:endParaRPr lang="ru-RU" dirty="0"/>
          </a:p>
          <a:p>
            <a:pPr fontAlgn="base"/>
            <a:r>
              <a:rPr lang="ru-RU" b="1" dirty="0"/>
              <a:t>Жили-были дед…(и баба)</a:t>
            </a:r>
            <a:endParaRPr lang="ru-RU" dirty="0"/>
          </a:p>
          <a:p>
            <a:pPr fontAlgn="base"/>
            <a:r>
              <a:rPr lang="ru-RU" b="1" dirty="0"/>
              <a:t>Была у них…(курочка-ряба)</a:t>
            </a:r>
            <a:endParaRPr lang="ru-RU" dirty="0"/>
          </a:p>
          <a:p>
            <a:pPr fontAlgn="base"/>
            <a:r>
              <a:rPr lang="ru-RU" b="1" dirty="0"/>
              <a:t>Дети находят на столе предметные картинки или </a:t>
            </a:r>
            <a:r>
              <a:rPr lang="ru-RU" b="1" dirty="0" err="1"/>
              <a:t>мнемоквадраты</a:t>
            </a:r>
            <a:r>
              <a:rPr lang="ru-RU" b="1" dirty="0"/>
              <a:t> с цветным изображением героев сказки, раскладывают их в правильной последовательности. Далее показываю иллюстрации, обращая внимание на героев сказки и дети учатся описывать их внешний вид, действия. Использую приём художественного слова: читаются </a:t>
            </a:r>
            <a:r>
              <a:rPr lang="ru-RU" b="1" dirty="0" err="1"/>
              <a:t>потешки</a:t>
            </a:r>
            <a:r>
              <a:rPr lang="ru-RU" b="1" dirty="0"/>
              <a:t>, песенки на тему сказки. После такой работы привлекаю детей к обыгрыванию сказки (</a:t>
            </a:r>
            <a:r>
              <a:rPr lang="ru-RU" b="1" i="1" dirty="0"/>
              <a:t>Приложение )</a:t>
            </a:r>
            <a:endParaRPr lang="ru-RU" dirty="0"/>
          </a:p>
          <a:p>
            <a:pPr fontAlgn="base"/>
            <a:r>
              <a:rPr lang="ru-RU" b="1" i="1" dirty="0"/>
              <a:t>При составлении описательного рассказа</a:t>
            </a:r>
            <a:r>
              <a:rPr lang="ru-RU" b="1" dirty="0"/>
              <a:t> </a:t>
            </a:r>
            <a:r>
              <a:rPr lang="ru-RU" b="1" i="1" dirty="0"/>
              <a:t>по предмету</a:t>
            </a:r>
            <a:r>
              <a:rPr lang="ru-RU" b="1" dirty="0"/>
              <a:t>, вначале обращаю внимание на </a:t>
            </a:r>
            <a:r>
              <a:rPr lang="ru-RU" b="1" i="1" dirty="0"/>
              <a:t>характерные особенности внешнего вида предмета</a:t>
            </a:r>
            <a:r>
              <a:rPr lang="ru-RU" b="1" dirty="0"/>
              <a:t> (части, цвет, форму). Например, совместно с детьми рассматриваем предмет (сумку) . Одновременно объясняют и показывают. (Это - сумка. У сумки есть ручки, боковые стороны, замок, карман…) . В результате обогащается словарный запас ребенка.</a:t>
            </a:r>
            <a:endParaRPr lang="ru-RU" dirty="0"/>
          </a:p>
          <a:p>
            <a:pPr fontAlgn="base"/>
            <a:r>
              <a:rPr lang="ru-RU" b="1" dirty="0"/>
              <a:t> </a:t>
            </a:r>
            <a:endParaRPr lang="ru-RU" dirty="0"/>
          </a:p>
        </p:txBody>
      </p:sp>
    </p:spTree>
    <p:extLst>
      <p:ext uri="{BB962C8B-B14F-4D97-AF65-F5344CB8AC3E}">
        <p14:creationId xmlns:p14="http://schemas.microsoft.com/office/powerpoint/2010/main" val="3030631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20688"/>
            <a:ext cx="8208912" cy="5355312"/>
          </a:xfrm>
          <a:prstGeom prst="rect">
            <a:avLst/>
          </a:prstGeom>
        </p:spPr>
        <p:txBody>
          <a:bodyPr wrap="square">
            <a:spAutoFit/>
          </a:bodyPr>
          <a:lstStyle/>
          <a:p>
            <a:pPr fontAlgn="base"/>
            <a:r>
              <a:rPr lang="ru-RU" b="1" dirty="0"/>
              <a:t>Далее составляют</a:t>
            </a:r>
            <a:r>
              <a:rPr lang="ru-RU" b="1" i="1" dirty="0"/>
              <a:t> совместный рассказ с детьми</a:t>
            </a:r>
            <a:r>
              <a:rPr lang="ru-RU" b="1" dirty="0"/>
              <a:t> .  Начинают и указывают на часть предмета, дети заканчивают. Вопросы задавать нельзя. (Это - сумка. Это ручки. …) . Задача детей - увидеть признаки и качества предмета. На этом этапе происходит активизация словаря.</a:t>
            </a:r>
            <a:endParaRPr lang="ru-RU" dirty="0"/>
          </a:p>
          <a:p>
            <a:pPr fontAlgn="base"/>
            <a:r>
              <a:rPr lang="ru-RU" b="1" dirty="0"/>
              <a:t>Завершающий этап - </a:t>
            </a:r>
            <a:r>
              <a:rPr lang="ru-RU" b="1" i="1" dirty="0"/>
              <a:t>самостоятельный рассказ ребёнка.</a:t>
            </a:r>
            <a:endParaRPr lang="ru-RU" dirty="0"/>
          </a:p>
          <a:p>
            <a:pPr fontAlgn="base"/>
            <a:r>
              <a:rPr lang="ru-RU" b="1" dirty="0"/>
              <a:t>Такой же план работы при составлении </a:t>
            </a:r>
            <a:r>
              <a:rPr lang="ru-RU" b="1" i="1" dirty="0"/>
              <a:t>описательного рассказа по картинам.</a:t>
            </a:r>
            <a:r>
              <a:rPr lang="ru-RU" b="1" dirty="0"/>
              <a:t> Вопросы являются основным приёмом при рассматривании картин. Сначала подбираю предметные картины с изображением игрушек, предметов домашнего обихода, животных </a:t>
            </a:r>
            <a:endParaRPr lang="ru-RU" dirty="0"/>
          </a:p>
          <a:p>
            <a:pPr fontAlgn="base"/>
            <a:r>
              <a:rPr lang="ru-RU" b="1" dirty="0"/>
              <a:t>(Например: Это - лиса. Она живёт в лесу. У неё есть хвост…).</a:t>
            </a:r>
            <a:endParaRPr lang="ru-RU" dirty="0"/>
          </a:p>
          <a:p>
            <a:pPr fontAlgn="base"/>
            <a:r>
              <a:rPr lang="ru-RU" b="1" dirty="0"/>
              <a:t> Затем несложные сюжеты из детской жизни (серия «Наша Таня»). Использую игровой приём и художественное слово, с помощью которого ребёнок рассказывает какому - либо сказочному персонажу, что нарисовано на картине (например: «Петушок, петушок…»).</a:t>
            </a:r>
            <a:endParaRPr lang="ru-RU" dirty="0"/>
          </a:p>
          <a:p>
            <a:r>
              <a:rPr lang="ru-RU" b="1" dirty="0"/>
              <a:t> В индивидуальной работе применяются дидактические игры, где закрепляются с детьми характерные особенности внешнего вида предмета, действия с этим предметом: «Что умеет делать кошка?, где дидактическим материалом являются </a:t>
            </a:r>
            <a:r>
              <a:rPr lang="ru-RU" b="1" dirty="0" err="1"/>
              <a:t>мнемоквадраты</a:t>
            </a:r>
            <a:r>
              <a:rPr lang="ru-RU" b="1" dirty="0"/>
              <a:t>, они же плавно переходят в </a:t>
            </a:r>
            <a:r>
              <a:rPr lang="ru-RU" b="1" dirty="0" err="1"/>
              <a:t>мнемодорожки</a:t>
            </a:r>
            <a:r>
              <a:rPr lang="ru-RU" b="1" dirty="0"/>
              <a:t> </a:t>
            </a:r>
            <a:r>
              <a:rPr lang="ru-RU" b="1" i="1" dirty="0"/>
              <a:t>(Приложение )</a:t>
            </a:r>
            <a:endParaRPr lang="ru-RU" dirty="0"/>
          </a:p>
        </p:txBody>
      </p:sp>
    </p:spTree>
    <p:extLst>
      <p:ext uri="{BB962C8B-B14F-4D97-AF65-F5344CB8AC3E}">
        <p14:creationId xmlns:p14="http://schemas.microsoft.com/office/powerpoint/2010/main" val="24981264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997839"/>
            <a:ext cx="4572000" cy="2862322"/>
          </a:xfrm>
          <a:prstGeom prst="rect">
            <a:avLst/>
          </a:prstGeom>
        </p:spPr>
        <p:txBody>
          <a:bodyPr>
            <a:spAutoFit/>
          </a:bodyPr>
          <a:lstStyle/>
          <a:p>
            <a:pPr fontAlgn="base"/>
            <a:r>
              <a:rPr lang="ru-RU" b="1" dirty="0"/>
              <a:t>В среднем возрасте при составлении описательного рассказа вводится новый приём: </a:t>
            </a:r>
            <a:r>
              <a:rPr lang="ru-RU" b="1" i="1" dirty="0"/>
              <a:t>элемент сравнения. </a:t>
            </a:r>
            <a:r>
              <a:rPr lang="ru-RU" b="1" dirty="0"/>
              <a:t>Например: мяч круглый, как яблоко; красный, как ягода. Вводится более подробную характеристика предметов.</a:t>
            </a:r>
            <a:endParaRPr lang="ru-RU" dirty="0"/>
          </a:p>
          <a:p>
            <a:pPr fontAlgn="base"/>
            <a:r>
              <a:rPr lang="ru-RU" b="1" dirty="0"/>
              <a:t> Применяют </a:t>
            </a:r>
            <a:r>
              <a:rPr lang="ru-RU" b="1" dirty="0" err="1"/>
              <a:t>мнемодорожки</a:t>
            </a:r>
            <a:r>
              <a:rPr lang="ru-RU" b="1" dirty="0"/>
              <a:t>: ребёнок называет предмет, его свойства, отношение к нему.</a:t>
            </a:r>
            <a:endParaRPr lang="ru-RU" dirty="0"/>
          </a:p>
          <a:p>
            <a:pPr fontAlgn="base"/>
            <a:r>
              <a:rPr lang="ru-RU" b="1" dirty="0"/>
              <a:t> </a:t>
            </a:r>
            <a:endParaRPr lang="ru-RU" dirty="0"/>
          </a:p>
        </p:txBody>
      </p:sp>
    </p:spTree>
    <p:extLst>
      <p:ext uri="{BB962C8B-B14F-4D97-AF65-F5344CB8AC3E}">
        <p14:creationId xmlns:p14="http://schemas.microsoft.com/office/powerpoint/2010/main" val="12923294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305342"/>
            <a:ext cx="8964488" cy="2031325"/>
          </a:xfrm>
          <a:prstGeom prst="rect">
            <a:avLst/>
          </a:prstGeom>
        </p:spPr>
        <p:txBody>
          <a:bodyPr wrap="square">
            <a:spAutoFit/>
          </a:bodyPr>
          <a:lstStyle/>
          <a:p>
            <a:pPr fontAlgn="base"/>
            <a:r>
              <a:rPr lang="ru-RU" b="1" dirty="0"/>
              <a:t>Как только дети научатся составлять описательный рассказ о предмете, учат их составлять </a:t>
            </a:r>
            <a:r>
              <a:rPr lang="ru-RU" b="1" i="1" dirty="0"/>
              <a:t>сюжетный рассказ</a:t>
            </a:r>
            <a:r>
              <a:rPr lang="ru-RU" b="1" dirty="0"/>
              <a:t> по набору игрушек или набору </a:t>
            </a:r>
            <a:r>
              <a:rPr lang="ru-RU" b="1" dirty="0" err="1"/>
              <a:t>мнемоквадратов</a:t>
            </a:r>
            <a:r>
              <a:rPr lang="ru-RU" b="1" dirty="0"/>
              <a:t> со схематическим изображением предметов. Игрушки должны быть подобраны так, чтобы было нетрудно наметить простую сюжетную линию (девочка, грибок, корзинка, ёлочка, ёж). Вопросы помогают детям построить сюжет рассказа, развернуть его, вовлечь в сюжетную линию все предметы. Что могло случиться с девочкой в лесу? Кого она встретила? Что могла найти? Что из леса принесла в корзинке?...</a:t>
            </a:r>
            <a:endParaRPr lang="ru-RU" dirty="0"/>
          </a:p>
        </p:txBody>
      </p:sp>
    </p:spTree>
    <p:extLst>
      <p:ext uri="{BB962C8B-B14F-4D97-AF65-F5344CB8AC3E}">
        <p14:creationId xmlns:p14="http://schemas.microsoft.com/office/powerpoint/2010/main" val="1916900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028343"/>
            <a:ext cx="7416824" cy="3416320"/>
          </a:xfrm>
          <a:prstGeom prst="rect">
            <a:avLst/>
          </a:prstGeom>
        </p:spPr>
        <p:txBody>
          <a:bodyPr wrap="square">
            <a:spAutoFit/>
          </a:bodyPr>
          <a:lstStyle/>
          <a:p>
            <a:pPr fontAlgn="base"/>
            <a:r>
              <a:rPr lang="ru-RU" b="1" dirty="0"/>
              <a:t>Занятия при заучивании стихотворения, по пересказу состоят из следующих частей:</a:t>
            </a:r>
            <a:endParaRPr lang="ru-RU" dirty="0"/>
          </a:p>
          <a:p>
            <a:pPr fontAlgn="base"/>
            <a:r>
              <a:rPr lang="ru-RU" b="1" dirty="0"/>
              <a:t>- вводная часть,</a:t>
            </a:r>
            <a:endParaRPr lang="ru-RU" dirty="0"/>
          </a:p>
          <a:p>
            <a:pPr fontAlgn="base"/>
            <a:r>
              <a:rPr lang="ru-RU" b="1" dirty="0"/>
              <a:t>- чтение литературного произведения,</a:t>
            </a:r>
            <a:endParaRPr lang="ru-RU" dirty="0"/>
          </a:p>
          <a:p>
            <a:pPr fontAlgn="base"/>
            <a:r>
              <a:rPr lang="ru-RU" b="1" dirty="0"/>
              <a:t>- беседа с наводящими вопросами,</a:t>
            </a:r>
            <a:endParaRPr lang="ru-RU" dirty="0"/>
          </a:p>
          <a:p>
            <a:pPr fontAlgn="base"/>
            <a:r>
              <a:rPr lang="ru-RU" b="1" dirty="0"/>
              <a:t>- повторное чтение с последующим составлением </a:t>
            </a:r>
            <a:r>
              <a:rPr lang="ru-RU" b="1" dirty="0" err="1"/>
              <a:t>мнемотаблицы</a:t>
            </a:r>
            <a:r>
              <a:rPr lang="ru-RU" b="1" dirty="0"/>
              <a:t>,</a:t>
            </a:r>
            <a:endParaRPr lang="ru-RU" dirty="0"/>
          </a:p>
          <a:p>
            <a:pPr fontAlgn="base"/>
            <a:r>
              <a:rPr lang="ru-RU" b="1" dirty="0"/>
              <a:t>- пересказ или заучивание произведения по </a:t>
            </a:r>
            <a:r>
              <a:rPr lang="ru-RU" b="1" dirty="0" err="1"/>
              <a:t>мнемотаблице</a:t>
            </a:r>
            <a:r>
              <a:rPr lang="ru-RU" b="1" dirty="0"/>
              <a:t> (коллажу).</a:t>
            </a:r>
            <a:endParaRPr lang="ru-RU" dirty="0"/>
          </a:p>
          <a:p>
            <a:pPr fontAlgn="base"/>
            <a:r>
              <a:rPr lang="ru-RU" b="1" dirty="0"/>
              <a:t>Использование </a:t>
            </a:r>
            <a:r>
              <a:rPr lang="ru-RU" b="1" dirty="0" err="1"/>
              <a:t>мнемотаблиц</a:t>
            </a:r>
            <a:r>
              <a:rPr lang="ru-RU" b="1" dirty="0"/>
              <a:t> (коллажа), облегчает и ускоряет процесс запоминания и усвоения текстов, формирует приёмы работы с памятью. При этом виде деятельности включаются не только слуховые, но и зрительные анализаторы. Дети легко вспоминают картинку, а затем и слова.</a:t>
            </a:r>
            <a:endParaRPr lang="ru-RU" dirty="0"/>
          </a:p>
        </p:txBody>
      </p:sp>
    </p:spTree>
    <p:extLst>
      <p:ext uri="{BB962C8B-B14F-4D97-AF65-F5344CB8AC3E}">
        <p14:creationId xmlns:p14="http://schemas.microsoft.com/office/powerpoint/2010/main" val="9842612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582341"/>
            <a:ext cx="7488832" cy="2308324"/>
          </a:xfrm>
          <a:prstGeom prst="rect">
            <a:avLst/>
          </a:prstGeom>
        </p:spPr>
        <p:txBody>
          <a:bodyPr wrap="square">
            <a:spAutoFit/>
          </a:bodyPr>
          <a:lstStyle/>
          <a:p>
            <a:pPr fontAlgn="base"/>
            <a:r>
              <a:rPr lang="ru-RU" b="1" dirty="0"/>
              <a:t>В качестве элементов коллажа выступают картинки – фрагменты, силуэтные изображения значимых объектов картины и схематические изображения фрагментов картины. После того как дети овладеют навыком построения связного высказывания, в модели пересказов и рассказов вводятся творческие элементы. В сказку или сюжет картины включаю необычных героев, этим персонажам присваиваются несвойственные им качества и рассказ составляется с учётом этих изменений.</a:t>
            </a:r>
            <a:endParaRPr lang="ru-RU" dirty="0"/>
          </a:p>
        </p:txBody>
      </p:sp>
    </p:spTree>
    <p:extLst>
      <p:ext uri="{BB962C8B-B14F-4D97-AF65-F5344CB8AC3E}">
        <p14:creationId xmlns:p14="http://schemas.microsoft.com/office/powerpoint/2010/main" val="3184567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2274838"/>
            <a:ext cx="8064896" cy="1200329"/>
          </a:xfrm>
          <a:prstGeom prst="rect">
            <a:avLst/>
          </a:prstGeom>
        </p:spPr>
        <p:txBody>
          <a:bodyPr wrap="square">
            <a:spAutoFit/>
          </a:bodyPr>
          <a:lstStyle/>
          <a:p>
            <a:pPr fontAlgn="base"/>
            <a:r>
              <a:rPr lang="ru-RU" b="1" dirty="0"/>
              <a:t>Для творческого рассказывания делаю экран - таблицу с набором различных объектов, персонажей. Задача детей - придумывать сказку или историю на темы проявления доброты, жадности, хитрости. В таких историях отражаются собственные переживания ребёнка, его понимание окружающей жизни.</a:t>
            </a:r>
            <a:endParaRPr lang="ru-RU" dirty="0"/>
          </a:p>
        </p:txBody>
      </p:sp>
    </p:spTree>
    <p:extLst>
      <p:ext uri="{BB962C8B-B14F-4D97-AF65-F5344CB8AC3E}">
        <p14:creationId xmlns:p14="http://schemas.microsoft.com/office/powerpoint/2010/main" val="31277418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980727"/>
            <a:ext cx="6624736" cy="5632311"/>
          </a:xfrm>
          <a:prstGeom prst="rect">
            <a:avLst/>
          </a:prstGeom>
        </p:spPr>
        <p:txBody>
          <a:bodyPr wrap="square">
            <a:spAutoFit/>
          </a:bodyPr>
          <a:lstStyle/>
          <a:p>
            <a:pPr fontAlgn="base"/>
            <a:r>
              <a:rPr lang="ru-RU" b="1" dirty="0"/>
              <a:t>Особенно сложным видом высказывания являются </a:t>
            </a:r>
            <a:r>
              <a:rPr lang="ru-RU" b="1" i="1" dirty="0"/>
              <a:t>рассказы – описания по пейзажной картине</a:t>
            </a:r>
            <a:r>
              <a:rPr lang="ru-RU" b="1" dirty="0"/>
              <a:t>. Если при пересказе и составлении рассказа по сюжетной картине основными элементами наглядной модели являются персонажи – живые объекты, то на пейзажных картинах они отсутствуют или несут второстепенную смысловую нагрузку. В данном случае в качестве элементов </a:t>
            </a:r>
            <a:r>
              <a:rPr lang="ru-RU" b="1" i="1" dirty="0" err="1"/>
              <a:t>мнемотаблицы</a:t>
            </a:r>
            <a:r>
              <a:rPr lang="ru-RU" b="1" i="1" dirty="0"/>
              <a:t> выступают объекты природы</a:t>
            </a:r>
            <a:r>
              <a:rPr lang="ru-RU" b="1" dirty="0"/>
              <a:t>. Так как они носят статичный характер, особое внимание уделяется описанию качеств данных объектов.</a:t>
            </a:r>
            <a:endParaRPr lang="ru-RU" dirty="0"/>
          </a:p>
          <a:p>
            <a:pPr fontAlgn="base"/>
            <a:r>
              <a:rPr lang="ru-RU" b="1" dirty="0"/>
              <a:t>Работа по таким картинам строится в несколько этапов:</a:t>
            </a:r>
            <a:endParaRPr lang="ru-RU" dirty="0"/>
          </a:p>
          <a:p>
            <a:pPr fontAlgn="base"/>
            <a:r>
              <a:rPr lang="ru-RU" b="1" dirty="0"/>
              <a:t>- выделение значимых объектов картины;</a:t>
            </a:r>
            <a:endParaRPr lang="ru-RU" dirty="0"/>
          </a:p>
          <a:p>
            <a:pPr fontAlgn="base"/>
            <a:r>
              <a:rPr lang="ru-RU" b="1" dirty="0"/>
              <a:t>- рассматривание их и подробное описание внешнего вида и свойств каждого объекта;</a:t>
            </a:r>
            <a:endParaRPr lang="ru-RU" dirty="0"/>
          </a:p>
          <a:p>
            <a:pPr fontAlgn="base"/>
            <a:r>
              <a:rPr lang="ru-RU" b="1" dirty="0"/>
              <a:t>- определение взаимосвязи между отдельными объектами картины;</a:t>
            </a:r>
            <a:endParaRPr lang="ru-RU" dirty="0"/>
          </a:p>
          <a:p>
            <a:pPr fontAlgn="base"/>
            <a:r>
              <a:rPr lang="ru-RU" b="1" dirty="0"/>
              <a:t>- объединение мини - рассказов в единый сюжет.</a:t>
            </a:r>
            <a:endParaRPr lang="ru-RU" dirty="0"/>
          </a:p>
          <a:p>
            <a:pPr fontAlgn="base"/>
            <a:r>
              <a:rPr lang="ru-RU" b="1" dirty="0"/>
              <a:t>Трудность том, что в необходимо постоянно поддерживать внимание во время прослушивания детьми рассказов других детей.</a:t>
            </a:r>
            <a:endParaRPr lang="ru-RU" dirty="0"/>
          </a:p>
          <a:p>
            <a:pPr fontAlgn="base"/>
            <a:r>
              <a:rPr lang="ru-RU" b="1" dirty="0"/>
              <a:t> </a:t>
            </a:r>
            <a:endParaRPr lang="ru-RU" dirty="0"/>
          </a:p>
        </p:txBody>
      </p:sp>
    </p:spTree>
    <p:extLst>
      <p:ext uri="{BB962C8B-B14F-4D97-AF65-F5344CB8AC3E}">
        <p14:creationId xmlns:p14="http://schemas.microsoft.com/office/powerpoint/2010/main" val="21520207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764704"/>
            <a:ext cx="6768752" cy="4801314"/>
          </a:xfrm>
          <a:prstGeom prst="rect">
            <a:avLst/>
          </a:prstGeom>
        </p:spPr>
        <p:txBody>
          <a:bodyPr wrap="square">
            <a:spAutoFit/>
          </a:bodyPr>
          <a:lstStyle/>
          <a:p>
            <a:pPr fontAlgn="base"/>
            <a:r>
              <a:rPr lang="ru-RU" b="1" dirty="0"/>
              <a:t>В качестве подготовительного упражнения по формированию навыка составления рассказа по пейзажной картине и поддержания устойчивого внимания детей применяю игру «Оживи картинку» </a:t>
            </a:r>
            <a:r>
              <a:rPr lang="ru-RU" b="1" i="1" dirty="0"/>
              <a:t>(Приложение ).</a:t>
            </a:r>
            <a:endParaRPr lang="ru-RU" dirty="0"/>
          </a:p>
          <a:p>
            <a:pPr fontAlgn="base"/>
            <a:r>
              <a:rPr lang="ru-RU" b="1" dirty="0"/>
              <a:t>Игра является как бы переходом от составления рассказа по сюжетной картине к рассказыванию по пейзажной картине. Детям предлагаю картину с ограниченным количеством пейзажных объектов. Например, болото, кочки, туча, камыши и мелкие изображения живых </a:t>
            </a:r>
            <a:r>
              <a:rPr lang="ru-RU" b="1" i="1" dirty="0"/>
              <a:t>предметов</a:t>
            </a:r>
            <a:r>
              <a:rPr lang="ru-RU" b="1" dirty="0"/>
              <a:t> – </a:t>
            </a:r>
            <a:r>
              <a:rPr lang="ru-RU" b="1" i="1" dirty="0"/>
              <a:t>«</a:t>
            </a:r>
            <a:r>
              <a:rPr lang="ru-RU" b="1" i="1" dirty="0" err="1"/>
              <a:t>оживлялок</a:t>
            </a:r>
            <a:r>
              <a:rPr lang="ru-RU" b="1" i="1" dirty="0"/>
              <a:t>»,</a:t>
            </a:r>
            <a:r>
              <a:rPr lang="ru-RU" b="1" dirty="0"/>
              <a:t> которые оказываются в данной композиции. Дети описывают пейзажные объекты, а красочность и динамичность их рассказов достигается путём включения описаний и действий живых предметов.</a:t>
            </a:r>
            <a:endParaRPr lang="ru-RU" dirty="0"/>
          </a:p>
          <a:p>
            <a:pPr fontAlgn="base"/>
            <a:r>
              <a:rPr lang="ru-RU" b="1" dirty="0"/>
              <a:t>Например, просто описание болота будет выглядеть примерно так: « На болоте тихо, вода, как чёрное зеркало, только кочки выглядывают из воды. Вокруг болота камыши, они качаются под ветром. Идёт дождик».</a:t>
            </a:r>
            <a:endParaRPr lang="ru-RU" dirty="0"/>
          </a:p>
        </p:txBody>
      </p:sp>
    </p:spTree>
    <p:extLst>
      <p:ext uri="{BB962C8B-B14F-4D97-AF65-F5344CB8AC3E}">
        <p14:creationId xmlns:p14="http://schemas.microsoft.com/office/powerpoint/2010/main" val="3375323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37750" y="751344"/>
            <a:ext cx="7776864" cy="5632311"/>
          </a:xfrm>
          <a:prstGeom prst="rect">
            <a:avLst/>
          </a:prstGeom>
        </p:spPr>
        <p:txBody>
          <a:bodyPr wrap="square">
            <a:spAutoFit/>
          </a:bodyPr>
          <a:lstStyle/>
          <a:p>
            <a:pPr fontAlgn="base"/>
            <a:r>
              <a:rPr lang="ru-RU" sz="2400" b="1" dirty="0"/>
              <a:t>к сожалению, в настоящее время у детей всё чаще наблюдаются речевые нарушения, которые резко ограничивают их общение с окружающими людьми. Образная, богатая синонимами, дополнениями и описаниями речь у детей дошкольников - явление очень редкое.</a:t>
            </a:r>
            <a:endParaRPr lang="ru-RU" sz="2400" dirty="0"/>
          </a:p>
          <a:p>
            <a:pPr fontAlgn="base"/>
            <a:r>
              <a:rPr lang="ru-RU" sz="2400" b="1" dirty="0"/>
              <a:t>В речи детей существуют множество проблем:</a:t>
            </a:r>
            <a:endParaRPr lang="ru-RU" sz="2400" dirty="0"/>
          </a:p>
          <a:p>
            <a:pPr fontAlgn="base"/>
            <a:r>
              <a:rPr lang="ru-RU" sz="2400" b="1" dirty="0"/>
              <a:t>- недостаточный словарный запас и как следствие, неспособность составить распространенное предложение ;</a:t>
            </a:r>
            <a:endParaRPr lang="ru-RU" sz="2400" dirty="0"/>
          </a:p>
          <a:p>
            <a:pPr fontAlgn="base"/>
            <a:r>
              <a:rPr lang="ru-RU" sz="2400" b="1" dirty="0"/>
              <a:t>- бедная диалогическая речь: неспособность грамотно и доступно сформулировать вопрос, построить ответ;</a:t>
            </a:r>
            <a:endParaRPr lang="ru-RU" sz="2400" dirty="0"/>
          </a:p>
          <a:p>
            <a:pPr fontAlgn="base"/>
            <a:r>
              <a:rPr lang="ru-RU" sz="2400" b="1" dirty="0"/>
              <a:t>- бедная монологическая речь: неспособность составить сюжетный или описательный рассказ на предложенную тему, пересказать текст;</a:t>
            </a:r>
            <a:endParaRPr lang="ru-RU" sz="2400" dirty="0"/>
          </a:p>
        </p:txBody>
      </p:sp>
    </p:spTree>
    <p:extLst>
      <p:ext uri="{BB962C8B-B14F-4D97-AF65-F5344CB8AC3E}">
        <p14:creationId xmlns:p14="http://schemas.microsoft.com/office/powerpoint/2010/main" val="960995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12845"/>
            <a:ext cx="7992888" cy="3416320"/>
          </a:xfrm>
          <a:prstGeom prst="rect">
            <a:avLst/>
          </a:prstGeom>
        </p:spPr>
        <p:txBody>
          <a:bodyPr wrap="square">
            <a:spAutoFit/>
          </a:bodyPr>
          <a:lstStyle/>
          <a:p>
            <a:pPr fontAlgn="base"/>
            <a:r>
              <a:rPr lang="ru-RU" b="1" dirty="0"/>
              <a:t>А вот рассказ с введением живых персонажей: « На болоте тихо, вода как чёрное зеркало, а по ней скользит жёлтая пушистая </a:t>
            </a:r>
            <a:r>
              <a:rPr lang="ru-RU" b="1" u="sng" dirty="0"/>
              <a:t>уточка</a:t>
            </a:r>
            <a:r>
              <a:rPr lang="ru-RU" b="1" dirty="0"/>
              <a:t>, она учит плавать своих </a:t>
            </a:r>
            <a:r>
              <a:rPr lang="ru-RU" b="1" u="sng" dirty="0"/>
              <a:t>утят.</a:t>
            </a:r>
            <a:r>
              <a:rPr lang="ru-RU" b="1" dirty="0"/>
              <a:t> </a:t>
            </a:r>
            <a:r>
              <a:rPr lang="ru-RU" b="1" u="sng" dirty="0"/>
              <a:t>Стрекоза</a:t>
            </a:r>
            <a:r>
              <a:rPr lang="ru-RU" b="1" dirty="0"/>
              <a:t> загляделась в зеркальную воду и как маленький </a:t>
            </a:r>
            <a:r>
              <a:rPr lang="ru-RU" b="1" u="sng" dirty="0" err="1"/>
              <a:t>вертолётик</a:t>
            </a:r>
            <a:r>
              <a:rPr lang="ru-RU" b="1" dirty="0" err="1"/>
              <a:t>застыла</a:t>
            </a:r>
            <a:r>
              <a:rPr lang="ru-RU" b="1" dirty="0"/>
              <a:t> в воздухе. Камыши качают головками, они здороваются с зелёным </a:t>
            </a:r>
            <a:r>
              <a:rPr lang="ru-RU" b="1" u="sng" dirty="0"/>
              <a:t>лягушонком.</a:t>
            </a:r>
            <a:r>
              <a:rPr lang="ru-RU" b="1" dirty="0"/>
              <a:t> Он выпрыгнул на кочку и радуется тёплому дождику».</a:t>
            </a:r>
            <a:endParaRPr lang="ru-RU" dirty="0"/>
          </a:p>
          <a:p>
            <a:pPr fontAlgn="base"/>
            <a:r>
              <a:rPr lang="ru-RU" b="1" dirty="0"/>
              <a:t>«</a:t>
            </a:r>
            <a:r>
              <a:rPr lang="ru-RU" b="1" dirty="0" err="1"/>
              <a:t>Оживлялки</a:t>
            </a:r>
            <a:r>
              <a:rPr lang="ru-RU" b="1" dirty="0"/>
              <a:t>» легко накладываются и убираются, могут включаться в разные пейзажные композиции. В одном пейзаже могу присутствовать разные живые объекты, что позволяет при использовании минимального количества картинок достигать </a:t>
            </a:r>
            <a:r>
              <a:rPr lang="ru-RU" b="1" dirty="0">
                <a:hlinkClick r:id="rId2" tooltip="Вариация"/>
              </a:rPr>
              <a:t>вариативности</a:t>
            </a:r>
            <a:r>
              <a:rPr lang="ru-RU" b="1" dirty="0"/>
              <a:t> рассказов детей по одной пейзажной композиции.</a:t>
            </a:r>
            <a:endParaRPr lang="ru-RU" dirty="0"/>
          </a:p>
          <a:p>
            <a:pPr fontAlgn="base"/>
            <a:r>
              <a:rPr lang="ru-RU" b="1" dirty="0"/>
              <a:t> </a:t>
            </a:r>
            <a:endParaRPr lang="ru-RU" dirty="0"/>
          </a:p>
        </p:txBody>
      </p:sp>
    </p:spTree>
    <p:extLst>
      <p:ext uri="{BB962C8B-B14F-4D97-AF65-F5344CB8AC3E}">
        <p14:creationId xmlns:p14="http://schemas.microsoft.com/office/powerpoint/2010/main" val="4319653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412776"/>
            <a:ext cx="7488832" cy="3693319"/>
          </a:xfrm>
          <a:prstGeom prst="rect">
            <a:avLst/>
          </a:prstGeom>
        </p:spPr>
        <p:txBody>
          <a:bodyPr wrap="square">
            <a:spAutoFit/>
          </a:bodyPr>
          <a:lstStyle/>
          <a:p>
            <a:pPr fontAlgn="base"/>
            <a:r>
              <a:rPr lang="ru-RU" b="1" dirty="0" err="1"/>
              <a:t>Мнемотаблицы</a:t>
            </a:r>
            <a:r>
              <a:rPr lang="ru-RU" b="1" dirty="0"/>
              <a:t> для составления описательных рассказов об игрушках, посуде, овощах, фруктах, птицах, животных, насекомых </a:t>
            </a:r>
            <a:r>
              <a:rPr lang="ru-RU" b="1" i="1" dirty="0"/>
              <a:t>(Приложения №5, 6, 7)</a:t>
            </a:r>
            <a:r>
              <a:rPr lang="ru-RU" b="1" dirty="0"/>
              <a:t>.</a:t>
            </a:r>
            <a:endParaRPr lang="ru-RU" dirty="0"/>
          </a:p>
          <a:p>
            <a:pPr fontAlgn="base"/>
            <a:r>
              <a:rPr lang="ru-RU" b="1" dirty="0"/>
              <a:t>Данные схемы помогают детям самостоятельно определить главные свойства и признаки рассматриваемого предмета, установить последовательность изложения выявленных признаков, обогащают словарный запас детей. Для систематизирования знаний о сезонных изменениях составила коллажи, </a:t>
            </a:r>
            <a:r>
              <a:rPr lang="ru-RU" b="1" dirty="0" err="1"/>
              <a:t>мнемодорожки</a:t>
            </a:r>
            <a:r>
              <a:rPr lang="ru-RU" b="1" dirty="0"/>
              <a:t> и </a:t>
            </a:r>
            <a:r>
              <a:rPr lang="ru-RU" b="1" dirty="0" err="1"/>
              <a:t>мнемотаблицы</a:t>
            </a:r>
            <a:r>
              <a:rPr lang="ru-RU" b="1" dirty="0"/>
              <a:t> по блокам Зима», «Весна», «Лето», «Осень» </a:t>
            </a:r>
            <a:r>
              <a:rPr lang="ru-RU" b="1" i="1" dirty="0"/>
              <a:t>(Приложения № 8, 9)</a:t>
            </a:r>
            <a:r>
              <a:rPr lang="ru-RU" b="1" dirty="0"/>
              <a:t>.</a:t>
            </a:r>
            <a:endParaRPr lang="ru-RU" dirty="0"/>
          </a:p>
          <a:p>
            <a:pPr fontAlgn="base"/>
            <a:r>
              <a:rPr lang="ru-RU" b="1" dirty="0"/>
              <a:t>В утренний отрезок времени дети, работая с календарём природы, составляют описательный рассказ о сезонных изменениях в природе по </a:t>
            </a:r>
            <a:r>
              <a:rPr lang="ru-RU" b="1" dirty="0" err="1"/>
              <a:t>мнемотаблицам</a:t>
            </a:r>
            <a:r>
              <a:rPr lang="ru-RU" b="1" dirty="0"/>
              <a:t>, коллажам </a:t>
            </a:r>
            <a:r>
              <a:rPr lang="ru-RU" b="1" i="1" dirty="0"/>
              <a:t>(Приложение ).</a:t>
            </a:r>
            <a:endParaRPr lang="ru-RU" dirty="0"/>
          </a:p>
          <a:p>
            <a:pPr fontAlgn="base"/>
            <a:r>
              <a:rPr lang="ru-RU" b="1" dirty="0"/>
              <a:t> </a:t>
            </a:r>
            <a:endParaRPr lang="ru-RU" dirty="0"/>
          </a:p>
        </p:txBody>
      </p:sp>
    </p:spTree>
    <p:extLst>
      <p:ext uri="{BB962C8B-B14F-4D97-AF65-F5344CB8AC3E}">
        <p14:creationId xmlns:p14="http://schemas.microsoft.com/office/powerpoint/2010/main" val="25180126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1166843"/>
            <a:ext cx="6768752" cy="3139321"/>
          </a:xfrm>
          <a:prstGeom prst="rect">
            <a:avLst/>
          </a:prstGeom>
        </p:spPr>
        <p:txBody>
          <a:bodyPr wrap="square">
            <a:spAutoFit/>
          </a:bodyPr>
          <a:lstStyle/>
          <a:p>
            <a:pPr fontAlgn="base"/>
            <a:r>
              <a:rPr lang="ru-RU" b="1" dirty="0"/>
              <a:t>Когда дети научатся свободно работать с </a:t>
            </a:r>
            <a:r>
              <a:rPr lang="ru-RU" b="1" dirty="0" err="1"/>
              <a:t>мнемодорожками</a:t>
            </a:r>
            <a:r>
              <a:rPr lang="ru-RU" b="1" dirty="0"/>
              <a:t> по описанию отдельных предметов  или явлений, вводится приём </a:t>
            </a:r>
            <a:r>
              <a:rPr lang="ru-RU" b="1" i="1" dirty="0"/>
              <a:t>сравнительного описания.</a:t>
            </a:r>
            <a:r>
              <a:rPr lang="ru-RU" b="1" dirty="0"/>
              <a:t> Два ребёнка составляют модель описания двух или более предметов по плану. При этом символы описания вкладываются каждым ребёнком в свой обруч. Затем в пересечении обручей выделяются одинаковые признаки предметов. Дети сравнивают предметы, определяя сначала их сходство, а затем различия. Например: Лиса и заяц – это дикие животные. Заяц маленький, а лиса больше зайца. У зайца летом мех серый, а у лисы рыжий. Заяц травоядное животное, а лиса хищник.</a:t>
            </a:r>
            <a:endParaRPr lang="ru-RU" dirty="0"/>
          </a:p>
        </p:txBody>
      </p:sp>
    </p:spTree>
    <p:extLst>
      <p:ext uri="{BB962C8B-B14F-4D97-AF65-F5344CB8AC3E}">
        <p14:creationId xmlns:p14="http://schemas.microsoft.com/office/powerpoint/2010/main" val="14484367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751344"/>
            <a:ext cx="7560840" cy="3139321"/>
          </a:xfrm>
          <a:prstGeom prst="rect">
            <a:avLst/>
          </a:prstGeom>
        </p:spPr>
        <p:txBody>
          <a:bodyPr wrap="square">
            <a:spAutoFit/>
          </a:bodyPr>
          <a:lstStyle/>
          <a:p>
            <a:pPr fontAlgn="base"/>
            <a:r>
              <a:rPr lang="ru-RU" b="1" dirty="0"/>
              <a:t>Работа с  </a:t>
            </a:r>
            <a:r>
              <a:rPr lang="ru-RU" b="1" dirty="0" err="1"/>
              <a:t>мнемотаблицами</a:t>
            </a:r>
            <a:r>
              <a:rPr lang="ru-RU" b="1" dirty="0"/>
              <a:t> не ограничивается  по развитию связной речи у детей. Это, прежде всего как начальная, «пусковая», наиболее значимая и эффективная работа, так как использование </a:t>
            </a:r>
            <a:r>
              <a:rPr lang="ru-RU" b="1" dirty="0" err="1"/>
              <a:t>мнемотаблиц</a:t>
            </a:r>
            <a:r>
              <a:rPr lang="ru-RU" b="1" dirty="0"/>
              <a:t> позволяет детям легче воспринимать и перерабатывать зрительную информацию, сохранять её в памяти и воспроизводить. Параллельно с этой работой проводятся речевые игры, используют настольно - печатные игры, которые помогают детям научиться классифицировать предметы, развивать речь, зрительное восприятие, образное и логическое мышление, внимание, наблюдательность, интерес к окружающему миру, навыки самопроверки.</a:t>
            </a:r>
            <a:endParaRPr lang="ru-RU" dirty="0"/>
          </a:p>
          <a:p>
            <a:pPr fontAlgn="base"/>
            <a:r>
              <a:rPr lang="ru-RU" b="1" dirty="0"/>
              <a:t> </a:t>
            </a:r>
            <a:endParaRPr lang="ru-RU" dirty="0"/>
          </a:p>
        </p:txBody>
      </p:sp>
    </p:spTree>
    <p:extLst>
      <p:ext uri="{BB962C8B-B14F-4D97-AF65-F5344CB8AC3E}">
        <p14:creationId xmlns:p14="http://schemas.microsoft.com/office/powerpoint/2010/main" val="18840685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274838"/>
            <a:ext cx="4572000" cy="2308324"/>
          </a:xfrm>
          <a:prstGeom prst="rect">
            <a:avLst/>
          </a:prstGeom>
        </p:spPr>
        <p:txBody>
          <a:bodyPr>
            <a:spAutoFit/>
          </a:bodyPr>
          <a:lstStyle/>
          <a:p>
            <a:pPr fontAlgn="base"/>
            <a:r>
              <a:rPr lang="ru-RU" b="1" dirty="0"/>
              <a:t>Если учить ребёнка каким-нибудь неизвестным ему</a:t>
            </a:r>
            <a:endParaRPr lang="ru-RU" dirty="0"/>
          </a:p>
          <a:p>
            <a:pPr fontAlgn="base"/>
            <a:r>
              <a:rPr lang="ru-RU" b="1" dirty="0"/>
              <a:t>Пяти словам – он долго будет и напрасно мучиться,</a:t>
            </a:r>
            <a:endParaRPr lang="ru-RU" dirty="0"/>
          </a:p>
          <a:p>
            <a:pPr fontAlgn="base"/>
            <a:r>
              <a:rPr lang="ru-RU" b="1" dirty="0"/>
              <a:t>Но если свяжите двадцать таких слов с картинками,</a:t>
            </a:r>
            <a:endParaRPr lang="ru-RU" dirty="0"/>
          </a:p>
          <a:p>
            <a:pPr fontAlgn="base"/>
            <a:r>
              <a:rPr lang="ru-RU" b="1" dirty="0"/>
              <a:t>Их он усвоит на лету.</a:t>
            </a:r>
            <a:endParaRPr lang="ru-RU" dirty="0"/>
          </a:p>
          <a:p>
            <a:pPr fontAlgn="base"/>
            <a:r>
              <a:rPr lang="ru-RU" b="1" dirty="0"/>
              <a:t>К. Д. Ушинский</a:t>
            </a:r>
            <a:endParaRPr lang="ru-RU" dirty="0"/>
          </a:p>
        </p:txBody>
      </p:sp>
    </p:spTree>
    <p:extLst>
      <p:ext uri="{BB962C8B-B14F-4D97-AF65-F5344CB8AC3E}">
        <p14:creationId xmlns:p14="http://schemas.microsoft.com/office/powerpoint/2010/main" val="2800763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12845"/>
            <a:ext cx="8280920" cy="5632311"/>
          </a:xfrm>
          <a:prstGeom prst="rect">
            <a:avLst/>
          </a:prstGeom>
        </p:spPr>
        <p:txBody>
          <a:bodyPr wrap="square">
            <a:spAutoFit/>
          </a:bodyPr>
          <a:lstStyle/>
          <a:p>
            <a:pPr fontAlgn="base"/>
            <a:r>
              <a:rPr lang="ru-RU" sz="2400" b="1" dirty="0"/>
              <a:t>Неполноценное речевое развитие накладывает отпечаток на формирование не речевых психических процессов: наблюдается недостаточное устойчивое внимание, снижается вербальная память, страдает продуктивность запоминания. Использование приёмов мнемотехники,  это то, что  поможет ребёнку быть более общительным, расширится его словарный запас, ребенок научится связно говорить, рассказывать, выражать свои мысли.</a:t>
            </a:r>
            <a:endParaRPr lang="ru-RU" sz="2400" dirty="0"/>
          </a:p>
          <a:p>
            <a:pPr fontAlgn="base"/>
            <a:r>
              <a:rPr lang="ru-RU" sz="2400" b="1" dirty="0"/>
              <a:t> </a:t>
            </a:r>
            <a:endParaRPr lang="ru-RU" sz="2400" dirty="0"/>
          </a:p>
          <a:p>
            <a:pPr fontAlgn="base"/>
            <a:r>
              <a:rPr lang="ru-RU" sz="2400" b="1" dirty="0"/>
              <a:t>Каждого ребёнка в детском саду необходимо научить правильно излагать свои мысли. Речь детей должна быть живой, непосредственной, выразительной. Связность речи – это связность мыслей, где отражается логика мышления ребёнка, его умение осмысливать воспринимаемое и выражать в связной речи.</a:t>
            </a:r>
            <a:endParaRPr lang="ru-RU" sz="2400" dirty="0"/>
          </a:p>
        </p:txBody>
      </p:sp>
    </p:spTree>
    <p:extLst>
      <p:ext uri="{BB962C8B-B14F-4D97-AF65-F5344CB8AC3E}">
        <p14:creationId xmlns:p14="http://schemas.microsoft.com/office/powerpoint/2010/main" val="1247849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548680"/>
            <a:ext cx="6840760" cy="5909310"/>
          </a:xfrm>
          <a:prstGeom prst="rect">
            <a:avLst/>
          </a:prstGeom>
        </p:spPr>
        <p:txBody>
          <a:bodyPr wrap="square">
            <a:spAutoFit/>
          </a:bodyPr>
          <a:lstStyle/>
          <a:p>
            <a:pPr fontAlgn="base"/>
            <a:r>
              <a:rPr lang="ru-RU" b="1" dirty="0"/>
              <a:t>В методике О. С. Ушаковой структура занятия по развитию речи определяется принципом взаимосвязи различных разделов речевой работы: обогащение и активизация словаря, работа над смысловой стороной слова, формирование </a:t>
            </a:r>
            <a:r>
              <a:rPr lang="ru-RU" b="1" dirty="0">
                <a:hlinkClick r:id="rId2" tooltip="Грамматический строй"/>
              </a:rPr>
              <a:t>грамматического строя</a:t>
            </a:r>
            <a:r>
              <a:rPr lang="ru-RU" b="1" dirty="0"/>
              <a:t> речи, воспитание звуковой </a:t>
            </a:r>
            <a:r>
              <a:rPr lang="ru-RU" b="1" dirty="0">
                <a:hlinkClick r:id="rId3" tooltip="Культура речи"/>
              </a:rPr>
              <a:t>культуры речи</a:t>
            </a:r>
            <a:r>
              <a:rPr lang="ru-RU" b="1" dirty="0"/>
              <a:t>, развитие элементарных языковых явлений. При этом главной задачей является развитие связной монологической речи.</a:t>
            </a:r>
            <a:endParaRPr lang="ru-RU" dirty="0"/>
          </a:p>
          <a:p>
            <a:pPr fontAlgn="base"/>
            <a:r>
              <a:rPr lang="ru-RU" b="1" dirty="0"/>
              <a:t>Существуют два основных </a:t>
            </a:r>
            <a:r>
              <a:rPr lang="ru-RU" b="1" i="1" dirty="0"/>
              <a:t>вида речи</a:t>
            </a:r>
            <a:r>
              <a:rPr lang="ru-RU" b="1" dirty="0"/>
              <a:t> - </a:t>
            </a:r>
            <a:r>
              <a:rPr lang="ru-RU" b="1" i="1" dirty="0"/>
              <a:t>диалогическая</a:t>
            </a:r>
            <a:r>
              <a:rPr lang="ru-RU" b="1" dirty="0"/>
              <a:t> и </a:t>
            </a:r>
            <a:r>
              <a:rPr lang="ru-RU" b="1" i="1" dirty="0"/>
              <a:t>монологическая.</a:t>
            </a:r>
            <a:r>
              <a:rPr lang="ru-RU" b="1" dirty="0"/>
              <a:t> Форма протекания </a:t>
            </a:r>
            <a:r>
              <a:rPr lang="ru-RU" b="1" i="1" dirty="0"/>
              <a:t>диалогической</a:t>
            </a:r>
            <a:r>
              <a:rPr lang="ru-RU" b="1" dirty="0"/>
              <a:t> речи (беседа, постановка вопросов, ответы на них) побуждает к неполным, односложным ответам. Для диалогической речи важно умение формулировать и задавать вопрос, строить ответ, дополнять, исправлять собеседника, рассуждать, спорить, отстаивать своё мнение.</a:t>
            </a:r>
            <a:endParaRPr lang="ru-RU" dirty="0"/>
          </a:p>
          <a:p>
            <a:pPr fontAlgn="base"/>
            <a:r>
              <a:rPr lang="ru-RU" b="1" i="1" dirty="0"/>
              <a:t>Монологическая речь-</a:t>
            </a:r>
            <a:r>
              <a:rPr lang="ru-RU" b="1" dirty="0"/>
              <a:t> требует развёрнутости, полноты, чёткости и взаимосвязи отдельных звеньев повествования. Монолог, рассказ, объяснение требуют умения сосредоточить свою мысль на главном, не отвлекаясь на детали и в то же время говорить эмоционально, живо, образно. Владение связной монологической речью – это одна из главных задач речевого развития дошкольников.</a:t>
            </a:r>
            <a:endParaRPr lang="ru-RU" dirty="0"/>
          </a:p>
        </p:txBody>
      </p:sp>
    </p:spTree>
    <p:extLst>
      <p:ext uri="{BB962C8B-B14F-4D97-AF65-F5344CB8AC3E}">
        <p14:creationId xmlns:p14="http://schemas.microsoft.com/office/powerpoint/2010/main" val="1211076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474345"/>
            <a:ext cx="7344816" cy="3693319"/>
          </a:xfrm>
          <a:prstGeom prst="rect">
            <a:avLst/>
          </a:prstGeom>
        </p:spPr>
        <p:txBody>
          <a:bodyPr wrap="square">
            <a:spAutoFit/>
          </a:bodyPr>
          <a:lstStyle/>
          <a:p>
            <a:pPr fontAlgn="base"/>
            <a:r>
              <a:rPr lang="ru-RU" b="1" dirty="0"/>
              <a:t>Формирование связности речи включает в себя развитие умения строить высказывания разных типов:</a:t>
            </a:r>
            <a:endParaRPr lang="ru-RU" dirty="0"/>
          </a:p>
          <a:p>
            <a:pPr fontAlgn="base"/>
            <a:r>
              <a:rPr lang="ru-RU" b="1" dirty="0"/>
              <a:t>- описание (это специфический текст, который начинается с общего определения и названия предмета или объекта, затем идёт перечисление его качеств, свойств, действий, признаков. ),</a:t>
            </a:r>
            <a:endParaRPr lang="ru-RU" dirty="0"/>
          </a:p>
          <a:p>
            <a:pPr fontAlgn="base"/>
            <a:r>
              <a:rPr lang="ru-RU" b="1" dirty="0"/>
              <a:t>- повествование (развитие сюжета во времени и логической последовательности. Это передача развития действия или состояния предмета, которое включает следующие друг за другом события, сценки, картины. динамика событий в движении и во времени),</a:t>
            </a:r>
            <a:endParaRPr lang="ru-RU" dirty="0"/>
          </a:p>
          <a:p>
            <a:pPr fontAlgn="base"/>
            <a:r>
              <a:rPr lang="ru-RU" b="1" dirty="0"/>
              <a:t>- рассуждение (это текст, включающий причинно-следственные конструкции, вопросы, оценку ).</a:t>
            </a:r>
            <a:endParaRPr lang="ru-RU" dirty="0"/>
          </a:p>
          <a:p>
            <a:pPr fontAlgn="base"/>
            <a:r>
              <a:rPr lang="ru-RU" b="1" dirty="0"/>
              <a:t> </a:t>
            </a:r>
            <a:endParaRPr lang="ru-RU" dirty="0"/>
          </a:p>
          <a:p>
            <a:pPr fontAlgn="base"/>
            <a:r>
              <a:rPr lang="ru-RU" b="1" dirty="0"/>
              <a:t> </a:t>
            </a:r>
            <a:endParaRPr lang="ru-RU" dirty="0"/>
          </a:p>
        </p:txBody>
      </p:sp>
    </p:spTree>
    <p:extLst>
      <p:ext uri="{BB962C8B-B14F-4D97-AF65-F5344CB8AC3E}">
        <p14:creationId xmlns:p14="http://schemas.microsoft.com/office/powerpoint/2010/main" val="17093975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474345"/>
            <a:ext cx="7632848" cy="3693319"/>
          </a:xfrm>
          <a:prstGeom prst="rect">
            <a:avLst/>
          </a:prstGeom>
        </p:spPr>
        <p:txBody>
          <a:bodyPr wrap="square">
            <a:spAutoFit/>
          </a:bodyPr>
          <a:lstStyle/>
          <a:p>
            <a:pPr fontAlgn="base"/>
            <a:r>
              <a:rPr lang="ru-RU" b="1" dirty="0"/>
              <a:t>Формирование связности речи включает в себя развитие умения строить высказывания разных типов:</a:t>
            </a:r>
            <a:endParaRPr lang="ru-RU" dirty="0"/>
          </a:p>
          <a:p>
            <a:pPr fontAlgn="base"/>
            <a:r>
              <a:rPr lang="ru-RU" b="1" dirty="0"/>
              <a:t>- описание (это специфический текст, который начинается с общего определения и названия предмета или объекта, затем идёт перечисление его качеств, свойств, действий, признаков. ),</a:t>
            </a:r>
            <a:endParaRPr lang="ru-RU" dirty="0"/>
          </a:p>
          <a:p>
            <a:pPr fontAlgn="base"/>
            <a:r>
              <a:rPr lang="ru-RU" b="1" dirty="0"/>
              <a:t>- повествование (развитие сюжета во времени и логической последовательности. Это передача развития действия или состояния предмета, которое включает следующие друг за другом события, сценки, картины. динамика событий в движении и во времени),</a:t>
            </a:r>
            <a:endParaRPr lang="ru-RU" dirty="0"/>
          </a:p>
          <a:p>
            <a:pPr fontAlgn="base"/>
            <a:r>
              <a:rPr lang="ru-RU" b="1" dirty="0"/>
              <a:t>- рассуждение (это текст, включающий причинно-следственные конструкции, вопросы, оценку ).</a:t>
            </a:r>
            <a:endParaRPr lang="ru-RU" dirty="0"/>
          </a:p>
          <a:p>
            <a:pPr fontAlgn="base"/>
            <a:r>
              <a:rPr lang="ru-RU" b="1" dirty="0"/>
              <a:t> </a:t>
            </a:r>
            <a:endParaRPr lang="ru-RU" dirty="0"/>
          </a:p>
          <a:p>
            <a:pPr fontAlgn="base"/>
            <a:r>
              <a:rPr lang="ru-RU" b="1" dirty="0"/>
              <a:t> </a:t>
            </a:r>
            <a:endParaRPr lang="ru-RU" dirty="0"/>
          </a:p>
        </p:txBody>
      </p:sp>
    </p:spTree>
    <p:extLst>
      <p:ext uri="{BB962C8B-B14F-4D97-AF65-F5344CB8AC3E}">
        <p14:creationId xmlns:p14="http://schemas.microsoft.com/office/powerpoint/2010/main" val="3806190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136339"/>
            <a:ext cx="4572000" cy="2585323"/>
          </a:xfrm>
          <a:prstGeom prst="rect">
            <a:avLst/>
          </a:prstGeom>
        </p:spPr>
        <p:txBody>
          <a:bodyPr>
            <a:spAutoFit/>
          </a:bodyPr>
          <a:lstStyle/>
          <a:p>
            <a:pPr fontAlgn="base"/>
            <a:r>
              <a:rPr lang="ru-RU" b="1" dirty="0"/>
              <a:t>Что же такое мнемотехника?</a:t>
            </a:r>
            <a:endParaRPr lang="ru-RU" dirty="0"/>
          </a:p>
          <a:p>
            <a:pPr fontAlgn="base"/>
            <a:r>
              <a:rPr lang="ru-RU" b="1" dirty="0"/>
              <a:t> </a:t>
            </a:r>
            <a:endParaRPr lang="ru-RU" dirty="0"/>
          </a:p>
          <a:p>
            <a:pPr fontAlgn="base"/>
            <a:r>
              <a:rPr lang="ru-RU" b="1" i="1" dirty="0"/>
              <a:t>Мнемотехника </a:t>
            </a:r>
            <a:r>
              <a:rPr lang="ru-RU" b="1" dirty="0"/>
              <a:t>– это система методов и приёмов, обеспечивающих успешное усвоение детьми знаний об особенностях объектов природы, об окружающем мире, эффективное запоминание структуры рассказа, сохранение и воспроизведение информации и, конечно, развитие речи.</a:t>
            </a:r>
            <a:endParaRPr lang="ru-RU" dirty="0"/>
          </a:p>
        </p:txBody>
      </p:sp>
    </p:spTree>
    <p:extLst>
      <p:ext uri="{BB962C8B-B14F-4D97-AF65-F5344CB8AC3E}">
        <p14:creationId xmlns:p14="http://schemas.microsoft.com/office/powerpoint/2010/main" val="10599075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980727"/>
            <a:ext cx="6696744" cy="5355312"/>
          </a:xfrm>
          <a:prstGeom prst="rect">
            <a:avLst/>
          </a:prstGeom>
        </p:spPr>
        <p:txBody>
          <a:bodyPr wrap="square">
            <a:spAutoFit/>
          </a:bodyPr>
          <a:lstStyle/>
          <a:p>
            <a:pPr fontAlgn="base"/>
            <a:r>
              <a:rPr lang="ru-RU" b="1" dirty="0"/>
              <a:t>Особое место в работе с детьми занимает использование в качестве дидактического материала </a:t>
            </a:r>
            <a:r>
              <a:rPr lang="ru-RU" b="1" i="1" dirty="0"/>
              <a:t>коллажа </a:t>
            </a:r>
            <a:r>
              <a:rPr lang="ru-RU" b="1" dirty="0"/>
              <a:t>и </a:t>
            </a:r>
            <a:r>
              <a:rPr lang="ru-RU" b="1" i="1" dirty="0" err="1"/>
              <a:t>мнемотаблицы</a:t>
            </a:r>
            <a:r>
              <a:rPr lang="ru-RU" b="1" i="1" dirty="0"/>
              <a:t>.</a:t>
            </a:r>
            <a:endParaRPr lang="ru-RU" dirty="0"/>
          </a:p>
          <a:p>
            <a:pPr fontAlgn="base"/>
            <a:r>
              <a:rPr lang="ru-RU" b="1" i="1" dirty="0"/>
              <a:t> </a:t>
            </a:r>
            <a:endParaRPr lang="ru-RU" dirty="0"/>
          </a:p>
          <a:p>
            <a:pPr fontAlgn="base"/>
            <a:r>
              <a:rPr lang="ru-RU" b="1" dirty="0"/>
              <a:t> </a:t>
            </a:r>
            <a:endParaRPr lang="ru-RU" dirty="0"/>
          </a:p>
          <a:p>
            <a:pPr fontAlgn="base"/>
            <a:r>
              <a:rPr lang="ru-RU" b="1" i="1" dirty="0" err="1"/>
              <a:t>Мнемотаблица</a:t>
            </a:r>
            <a:r>
              <a:rPr lang="ru-RU" b="1" dirty="0"/>
              <a:t> – это схема, в которую заложена определённая информация.</a:t>
            </a:r>
            <a:endParaRPr lang="ru-RU" dirty="0"/>
          </a:p>
          <a:p>
            <a:pPr fontAlgn="base"/>
            <a:r>
              <a:rPr lang="ru-RU" b="1" dirty="0"/>
              <a:t>Работа по </a:t>
            </a:r>
            <a:r>
              <a:rPr lang="ru-RU" b="1" dirty="0" err="1"/>
              <a:t>мнемотаблицам</a:t>
            </a:r>
            <a:r>
              <a:rPr lang="ru-RU" b="1" dirty="0"/>
              <a:t> состоит из трёх этапов:</a:t>
            </a:r>
            <a:endParaRPr lang="ru-RU" dirty="0"/>
          </a:p>
          <a:p>
            <a:pPr fontAlgn="base"/>
            <a:r>
              <a:rPr lang="ru-RU" b="1" dirty="0"/>
              <a:t>1.  Составление и рассматривание таблицы, разбор того, что на ней изображено.</a:t>
            </a:r>
            <a:endParaRPr lang="ru-RU" dirty="0"/>
          </a:p>
          <a:p>
            <a:pPr fontAlgn="base"/>
            <a:r>
              <a:rPr lang="ru-RU" b="1" dirty="0"/>
              <a:t>2.  Преобразование из абстрактных символов в образы (перекодирование информации).</a:t>
            </a:r>
            <a:endParaRPr lang="ru-RU" dirty="0"/>
          </a:p>
          <a:p>
            <a:pPr fontAlgn="base"/>
            <a:r>
              <a:rPr lang="ru-RU" b="1" dirty="0"/>
              <a:t>3.  Пересказ с опорой на символы (образы).</a:t>
            </a:r>
            <a:endParaRPr lang="ru-RU" dirty="0"/>
          </a:p>
          <a:p>
            <a:pPr fontAlgn="base"/>
            <a:r>
              <a:rPr lang="ru-RU" b="1" i="1" dirty="0"/>
              <a:t>Коллаж</a:t>
            </a:r>
            <a:r>
              <a:rPr lang="ru-RU" b="1" dirty="0"/>
              <a:t> - лист картона (ватмана), где изображены, буквы, цифры, геометрические фигуры, различные картинки, но связанные они между собой одной целью. Цель коллажа – расширение словарного запаса, образного восприятия, умения связно говорить, рассказывать.</a:t>
            </a:r>
            <a:endParaRPr lang="ru-RU" dirty="0"/>
          </a:p>
          <a:p>
            <a:pPr fontAlgn="base"/>
            <a:r>
              <a:rPr lang="ru-RU" b="1" dirty="0"/>
              <a:t> </a:t>
            </a:r>
            <a:endParaRPr lang="ru-RU" dirty="0"/>
          </a:p>
          <a:p>
            <a:pPr fontAlgn="base"/>
            <a:r>
              <a:rPr lang="ru-RU" b="1" dirty="0"/>
              <a:t> </a:t>
            </a:r>
            <a:endParaRPr lang="ru-RU" dirty="0"/>
          </a:p>
        </p:txBody>
      </p:sp>
    </p:spTree>
    <p:extLst>
      <p:ext uri="{BB962C8B-B14F-4D97-AF65-F5344CB8AC3E}">
        <p14:creationId xmlns:p14="http://schemas.microsoft.com/office/powerpoint/2010/main" val="2264761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268761"/>
            <a:ext cx="7128792" cy="4524315"/>
          </a:xfrm>
          <a:prstGeom prst="rect">
            <a:avLst/>
          </a:prstGeom>
        </p:spPr>
        <p:txBody>
          <a:bodyPr wrap="square">
            <a:spAutoFit/>
          </a:bodyPr>
          <a:lstStyle/>
          <a:p>
            <a:pPr fontAlgn="base"/>
            <a:r>
              <a:rPr lang="ru-RU" b="1" dirty="0"/>
              <a:t>Работа по мнемотехнике строится от простого к сложному. Начинаю с простейших </a:t>
            </a:r>
            <a:r>
              <a:rPr lang="ru-RU" b="1" dirty="0" err="1"/>
              <a:t>мнемоквадратов</a:t>
            </a:r>
            <a:r>
              <a:rPr lang="ru-RU" b="1" dirty="0"/>
              <a:t>, которые применяю при обучении детей младшего возраста. Затем последовательно переходить к </a:t>
            </a:r>
            <a:r>
              <a:rPr lang="ru-RU" b="1" dirty="0" err="1"/>
              <a:t>мнемодорожкам</a:t>
            </a:r>
            <a:r>
              <a:rPr lang="ru-RU" b="1" dirty="0"/>
              <a:t> для среднего возраста, и позже – к </a:t>
            </a:r>
            <a:r>
              <a:rPr lang="ru-RU" b="1" dirty="0" err="1"/>
              <a:t>мнемотаблицам</a:t>
            </a:r>
            <a:r>
              <a:rPr lang="ru-RU" b="1" dirty="0"/>
              <a:t> для старшего возраста. Содержание </a:t>
            </a:r>
            <a:r>
              <a:rPr lang="ru-RU" b="1" dirty="0" err="1"/>
              <a:t>мнемотаблицы</a:t>
            </a:r>
            <a:r>
              <a:rPr lang="ru-RU" b="1" dirty="0"/>
              <a:t> – это графическое или частично – графическое изображение персонажей сказки, явлений природы, некоторых действий путём выделения главных смысловых звеньев сюжета рассказа. Главное – нужно передать условно – наглядную схему, изобразить так, чтобы нарисованное было понятно детям.</a:t>
            </a:r>
            <a:endParaRPr lang="ru-RU" dirty="0"/>
          </a:p>
          <a:p>
            <a:pPr fontAlgn="base"/>
            <a:r>
              <a:rPr lang="ru-RU" b="1" dirty="0"/>
              <a:t> Приёмы мнемотехники начинают использовать на занятиях с детьми младшего возраста. Чтобы выработать у детей определённые навыки и умения, вводятся в обучающий процесс, </a:t>
            </a:r>
            <a:r>
              <a:rPr lang="ru-RU" b="1" dirty="0" err="1"/>
              <a:t>мнемоквадраты</a:t>
            </a:r>
            <a:r>
              <a:rPr lang="ru-RU" b="1" dirty="0"/>
              <a:t>, из которых составляем </a:t>
            </a:r>
            <a:r>
              <a:rPr lang="ru-RU" b="1" dirty="0" err="1"/>
              <a:t>мнемодорожку</a:t>
            </a:r>
            <a:r>
              <a:rPr lang="ru-RU" b="1" dirty="0"/>
              <a:t> для разучивания </a:t>
            </a:r>
            <a:r>
              <a:rPr lang="ru-RU" b="1" dirty="0" err="1"/>
              <a:t>потешек</a:t>
            </a:r>
            <a:r>
              <a:rPr lang="ru-RU" b="1" dirty="0"/>
              <a:t>. </a:t>
            </a:r>
            <a:endParaRPr lang="ru-RU" dirty="0"/>
          </a:p>
          <a:p>
            <a:pPr fontAlgn="base"/>
            <a:r>
              <a:rPr lang="ru-RU" b="1" dirty="0"/>
              <a:t> </a:t>
            </a:r>
            <a:endParaRPr lang="ru-RU" dirty="0"/>
          </a:p>
        </p:txBody>
      </p:sp>
    </p:spTree>
    <p:extLst>
      <p:ext uri="{BB962C8B-B14F-4D97-AF65-F5344CB8AC3E}">
        <p14:creationId xmlns:p14="http://schemas.microsoft.com/office/powerpoint/2010/main" val="1487469278"/>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146</TotalTime>
  <Words>1103</Words>
  <Application>Microsoft Office PowerPoint</Application>
  <PresentationFormat>Экран (4:3)</PresentationFormat>
  <Paragraphs>96</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Воздушный поток</vt:lpstr>
      <vt:lpstr>Применение мнемотаблиц в связной речи ГБОУ ШКОЛА 1028 учитель-логопед Лосева И.В.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6</cp:revision>
  <cp:lastPrinted>2017-03-06T08:05:46Z</cp:lastPrinted>
  <dcterms:created xsi:type="dcterms:W3CDTF">2016-02-10T08:59:21Z</dcterms:created>
  <dcterms:modified xsi:type="dcterms:W3CDTF">2017-03-06T08:06:54Z</dcterms:modified>
</cp:coreProperties>
</file>