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1" r:id="rId6"/>
    <p:sldId id="271" r:id="rId7"/>
    <p:sldId id="260" r:id="rId8"/>
    <p:sldId id="262" r:id="rId9"/>
    <p:sldId id="263" r:id="rId10"/>
    <p:sldId id="264" r:id="rId11"/>
    <p:sldId id="265" r:id="rId12"/>
    <p:sldId id="274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9933FF"/>
    <a:srgbClr val="CC3300"/>
    <a:srgbClr val="FF3300"/>
    <a:srgbClr val="003399"/>
    <a:srgbClr val="6600FF"/>
    <a:srgbClr val="80008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82741-21F7-46AA-88C8-17D2DD75DC1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416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D07786-EB3B-4BDA-993E-F01EF8A3AE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3410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30243E-2162-43EA-ADC0-269052FFE3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9155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81E8CC-988A-4670-8E38-36DA051E8D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2010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9115D1-B214-484A-9E9D-67E727CE03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4899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D274FB-675C-49F0-A2A5-9662CE0EA2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6478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2F554C-4AC2-43A4-88DA-5B784AF19B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95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683DA1-0976-4677-9E91-42AC7C6CD7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4512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D051B8-9080-4744-AF81-12987236D1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4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42A3DF-BB9E-4DFA-A9F0-BDF73EF48E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3935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9BB7D6-43F3-45EF-8FFD-6B784151FE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52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20000">
              <a:srgbClr val="85C2FF"/>
            </a:gs>
            <a:gs pos="35000">
              <a:srgbClr val="C4D6EB"/>
            </a:gs>
            <a:gs pos="50000">
              <a:srgbClr val="FFEBFA"/>
            </a:gs>
            <a:gs pos="65000">
              <a:srgbClr val="C4D6EB"/>
            </a:gs>
            <a:gs pos="80001">
              <a:srgbClr val="85C2FF"/>
            </a:gs>
            <a:gs pos="100000">
              <a:srgbClr val="5E9E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3EDBE0BD-246A-4798-A766-12D127CBDD1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openxmlformats.org/officeDocument/2006/relationships/image" Target="../media/image6.gif"/><Relationship Id="rId4" Type="http://schemas.openxmlformats.org/officeDocument/2006/relationships/slide" Target="slide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468313" y="2492375"/>
            <a:ext cx="8353425" cy="2087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Противопожарная 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безопасность для детей</a:t>
            </a:r>
          </a:p>
        </p:txBody>
      </p:sp>
      <p:pic>
        <p:nvPicPr>
          <p:cNvPr id="6148" name="Picture 4" descr="image11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5013325"/>
            <a:ext cx="3214687" cy="141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пожарная безопасност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188913"/>
            <a:ext cx="24066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view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3284538"/>
            <a:ext cx="3024187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>
            <a:off x="395288" y="404813"/>
            <a:ext cx="6767512" cy="25765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С огнём бороться мы должны, </a:t>
            </a:r>
          </a:p>
          <a:p>
            <a:pPr algn="ctr"/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С водою мы напарники. </a:t>
            </a:r>
          </a:p>
          <a:p>
            <a:pPr algn="ctr"/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Мы очень людям всем нужны,</a:t>
            </a:r>
          </a:p>
          <a:p>
            <a:pPr algn="ctr"/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Ответь скорее, кто же мы?</a:t>
            </a:r>
          </a:p>
        </p:txBody>
      </p:sp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>
            <a:off x="755650" y="4365625"/>
            <a:ext cx="3889375" cy="720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ПОЖАРНИКИ</a:t>
            </a:r>
          </a:p>
        </p:txBody>
      </p:sp>
      <p:pic>
        <p:nvPicPr>
          <p:cNvPr id="21515" name="Picture 11" descr="ow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333375"/>
            <a:ext cx="205422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6" name="AutoShape 12"/>
          <p:cNvSpPr>
            <a:spLocks noChangeArrowheads="1"/>
          </p:cNvSpPr>
          <p:nvPr/>
        </p:nvSpPr>
        <p:spPr bwMode="auto">
          <a:xfrm>
            <a:off x="179388" y="188913"/>
            <a:ext cx="6985000" cy="2952750"/>
          </a:xfrm>
          <a:prstGeom prst="wedgeRoundRectCallout">
            <a:avLst>
              <a:gd name="adj1" fmla="val 66954"/>
              <a:gd name="adj2" fmla="val -6880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b="0"/>
          </a:p>
        </p:txBody>
      </p:sp>
      <p:sp>
        <p:nvSpPr>
          <p:cNvPr id="21517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165850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903913" cy="17287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Полыхает дом. Кошмар!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Укротит она пожар.</a:t>
            </a:r>
          </a:p>
        </p:txBody>
      </p:sp>
      <p:pic>
        <p:nvPicPr>
          <p:cNvPr id="22534" name="Picture 6" descr="acp8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357563"/>
            <a:ext cx="3609975" cy="224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6" name="WordArt 8"/>
          <p:cNvSpPr>
            <a:spLocks noChangeArrowheads="1" noChangeShapeType="1" noTextEdit="1"/>
          </p:cNvSpPr>
          <p:nvPr/>
        </p:nvSpPr>
        <p:spPr bwMode="auto">
          <a:xfrm>
            <a:off x="1187450" y="3789363"/>
            <a:ext cx="287972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ПОЖАРНАЯ</a:t>
            </a:r>
          </a:p>
          <a:p>
            <a:pPr algn="ctr"/>
            <a:r>
              <a:rPr lang="ru-RU" sz="3600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МАШИНА</a:t>
            </a:r>
          </a:p>
        </p:txBody>
      </p:sp>
      <p:pic>
        <p:nvPicPr>
          <p:cNvPr id="22539" name="Picture 11" descr="ow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333375"/>
            <a:ext cx="205422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40" name="AutoShape 12"/>
          <p:cNvSpPr>
            <a:spLocks noChangeArrowheads="1"/>
          </p:cNvSpPr>
          <p:nvPr/>
        </p:nvSpPr>
        <p:spPr bwMode="auto">
          <a:xfrm>
            <a:off x="395288" y="549275"/>
            <a:ext cx="6769100" cy="1943100"/>
          </a:xfrm>
          <a:prstGeom prst="wedgeRoundRectCallout">
            <a:avLst>
              <a:gd name="adj1" fmla="val 67708"/>
              <a:gd name="adj2" fmla="val -375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b="0"/>
          </a:p>
        </p:txBody>
      </p:sp>
      <p:sp>
        <p:nvSpPr>
          <p:cNvPr id="22541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684213" y="333375"/>
            <a:ext cx="7921625" cy="19843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cs typeface="Arial" panose="020B0604020202020204" pitchFamily="34" charset="0"/>
              </a:rPr>
              <a:t>  Игра «Поле чудес»</a:t>
            </a:r>
          </a:p>
        </p:txBody>
      </p:sp>
      <p:pic>
        <p:nvPicPr>
          <p:cNvPr id="31751" name="Picture 7" descr="FIREMA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276475"/>
            <a:ext cx="3770312" cy="386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4787900" y="2852738"/>
            <a:ext cx="3382963" cy="256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Если вы не можете отгадать сразу всё слово, то отгадывайте по буквам. Для этого кликните кнопкой мыши и откроется первая буква. Таким способом можно открыть первые три буквы. Затем откроется всё слово.</a:t>
            </a:r>
          </a:p>
        </p:txBody>
      </p:sp>
      <p:sp>
        <p:nvSpPr>
          <p:cNvPr id="31753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195513" y="552450"/>
            <a:ext cx="630872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b="0"/>
              <a:t> </a:t>
            </a:r>
            <a:r>
              <a:rPr lang="ru-RU" altLang="ru-RU" sz="2800"/>
              <a:t>Какой орган при пожаре защищает ватномарлевая повязка?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2411413" y="333375"/>
            <a:ext cx="6408737" cy="1655763"/>
          </a:xfrm>
          <a:prstGeom prst="wedgeEllipseCallout">
            <a:avLst>
              <a:gd name="adj1" fmla="val -61468"/>
              <a:gd name="adj2" fmla="val -781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b="0"/>
          </a:p>
        </p:txBody>
      </p:sp>
      <p:pic>
        <p:nvPicPr>
          <p:cNvPr id="23598" name="Picture 4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3141663"/>
            <a:ext cx="7343775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99" name="Picture 47" descr="FIREMA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01" name="Text Box 49"/>
          <p:cNvSpPr txBox="1">
            <a:spLocks noChangeArrowheads="1"/>
          </p:cNvSpPr>
          <p:nvPr/>
        </p:nvSpPr>
        <p:spPr bwMode="auto">
          <a:xfrm>
            <a:off x="1331913" y="3284538"/>
            <a:ext cx="4746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д</a:t>
            </a:r>
          </a:p>
        </p:txBody>
      </p:sp>
      <p:sp>
        <p:nvSpPr>
          <p:cNvPr id="23602" name="Text Box 50"/>
          <p:cNvSpPr txBox="1">
            <a:spLocks noChangeArrowheads="1"/>
          </p:cNvSpPr>
          <p:nvPr/>
        </p:nvSpPr>
        <p:spPr bwMode="auto">
          <a:xfrm>
            <a:off x="2268538" y="3284538"/>
            <a:ext cx="574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ы</a:t>
            </a:r>
          </a:p>
        </p:txBody>
      </p:sp>
      <p:sp>
        <p:nvSpPr>
          <p:cNvPr id="23603" name="Text Box 51"/>
          <p:cNvSpPr txBox="1">
            <a:spLocks noChangeArrowheads="1"/>
          </p:cNvSpPr>
          <p:nvPr/>
        </p:nvSpPr>
        <p:spPr bwMode="auto">
          <a:xfrm>
            <a:off x="3348038" y="3284538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х</a:t>
            </a:r>
          </a:p>
        </p:txBody>
      </p:sp>
      <p:sp>
        <p:nvSpPr>
          <p:cNvPr id="23604" name="Text Box 52"/>
          <p:cNvSpPr txBox="1">
            <a:spLocks noChangeArrowheads="1"/>
          </p:cNvSpPr>
          <p:nvPr/>
        </p:nvSpPr>
        <p:spPr bwMode="auto">
          <a:xfrm>
            <a:off x="4427538" y="3284538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23605" name="Text Box 53"/>
          <p:cNvSpPr txBox="1">
            <a:spLocks noChangeArrowheads="1"/>
          </p:cNvSpPr>
          <p:nvPr/>
        </p:nvSpPr>
        <p:spPr bwMode="auto">
          <a:xfrm>
            <a:off x="5435600" y="3284538"/>
            <a:ext cx="460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н</a:t>
            </a:r>
          </a:p>
        </p:txBody>
      </p:sp>
      <p:sp>
        <p:nvSpPr>
          <p:cNvPr id="23606" name="Text Box 54"/>
          <p:cNvSpPr txBox="1">
            <a:spLocks noChangeArrowheads="1"/>
          </p:cNvSpPr>
          <p:nvPr/>
        </p:nvSpPr>
        <p:spPr bwMode="auto">
          <a:xfrm>
            <a:off x="6516688" y="3284538"/>
            <a:ext cx="465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23607" name="Text Box 55"/>
          <p:cNvSpPr txBox="1">
            <a:spLocks noChangeArrowheads="1"/>
          </p:cNvSpPr>
          <p:nvPr/>
        </p:nvSpPr>
        <p:spPr bwMode="auto">
          <a:xfrm>
            <a:off x="7524750" y="3284538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е</a:t>
            </a:r>
          </a:p>
        </p:txBody>
      </p:sp>
      <p:pic>
        <p:nvPicPr>
          <p:cNvPr id="23608" name="Picture 56" descr="Breathing_syste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4292600"/>
            <a:ext cx="2232025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09" name="AutoShape 5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3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01" grpId="0"/>
      <p:bldP spid="23602" grpId="0"/>
      <p:bldP spid="23603" grpId="0"/>
      <p:bldP spid="23604" grpId="0"/>
      <p:bldP spid="23605" grpId="0"/>
      <p:bldP spid="23606" grpId="0"/>
      <p:bldP spid="2360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348038" y="765175"/>
            <a:ext cx="45481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2800"/>
              <a:t>Одна из причин ожогов. </a:t>
            </a:r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2771775" y="692150"/>
            <a:ext cx="5905500" cy="792163"/>
          </a:xfrm>
          <a:prstGeom prst="wedgeEllipseCallout">
            <a:avLst>
              <a:gd name="adj1" fmla="val -69245"/>
              <a:gd name="adj2" fmla="val -51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b="0"/>
          </a:p>
        </p:txBody>
      </p:sp>
      <p:pic>
        <p:nvPicPr>
          <p:cNvPr id="24584" name="Picture 8" descr="FIREMA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3068638"/>
            <a:ext cx="7343775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331913" y="3213100"/>
            <a:ext cx="41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к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339975" y="3213100"/>
            <a:ext cx="4651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348038" y="3213100"/>
            <a:ext cx="460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п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4427538" y="3213100"/>
            <a:ext cx="450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я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508625" y="3213100"/>
            <a:ext cx="407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т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6516688" y="3213100"/>
            <a:ext cx="463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7524750" y="3213100"/>
            <a:ext cx="41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к</a:t>
            </a:r>
          </a:p>
        </p:txBody>
      </p:sp>
      <p:pic>
        <p:nvPicPr>
          <p:cNvPr id="24593" name="Picture 17" descr="S-WM-2009-02-12-TeaKattle-5K4Z099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4292600"/>
            <a:ext cx="3454400" cy="239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94" name="AutoShape 1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/>
      <p:bldP spid="24587" grpId="0"/>
      <p:bldP spid="24588" grpId="0"/>
      <p:bldP spid="24589" grpId="0"/>
      <p:bldP spid="24590" grpId="0"/>
      <p:bldP spid="24591" grpId="0"/>
      <p:bldP spid="245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276600" y="620713"/>
            <a:ext cx="47085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altLang="ru-RU" sz="2800"/>
              <a:t>Самая распространенная</a:t>
            </a:r>
          </a:p>
          <a:p>
            <a:pPr algn="ctr" eaLnBrk="0" hangingPunct="0"/>
            <a:r>
              <a:rPr lang="ru-RU" altLang="ru-RU" sz="2800"/>
              <a:t> причина ожогов </a:t>
            </a:r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2484438" y="476250"/>
            <a:ext cx="6265862" cy="1223963"/>
          </a:xfrm>
          <a:prstGeom prst="wedgeEllipseCallout">
            <a:avLst>
              <a:gd name="adj1" fmla="val -61069"/>
              <a:gd name="adj2" fmla="val -252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b="0"/>
          </a:p>
        </p:txBody>
      </p:sp>
      <p:pic>
        <p:nvPicPr>
          <p:cNvPr id="25607" name="Picture 7" descr="FIREMA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37" name="Picture 3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2420938"/>
            <a:ext cx="5399087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38" name="Picture 38" descr="366423_35306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3644900"/>
            <a:ext cx="4225925" cy="283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39" name="Text Box 39"/>
          <p:cNvSpPr txBox="1">
            <a:spLocks noChangeArrowheads="1"/>
          </p:cNvSpPr>
          <p:nvPr/>
        </p:nvSpPr>
        <p:spPr bwMode="auto">
          <a:xfrm>
            <a:off x="2771775" y="2565400"/>
            <a:ext cx="460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п</a:t>
            </a:r>
          </a:p>
        </p:txBody>
      </p:sp>
      <p:sp>
        <p:nvSpPr>
          <p:cNvPr id="25640" name="Text Box 40"/>
          <p:cNvSpPr txBox="1">
            <a:spLocks noChangeArrowheads="1"/>
          </p:cNvSpPr>
          <p:nvPr/>
        </p:nvSpPr>
        <p:spPr bwMode="auto">
          <a:xfrm>
            <a:off x="3779838" y="2565400"/>
            <a:ext cx="4746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л</a:t>
            </a:r>
          </a:p>
        </p:txBody>
      </p:sp>
      <p:sp>
        <p:nvSpPr>
          <p:cNvPr id="25641" name="Text Box 41"/>
          <p:cNvSpPr txBox="1">
            <a:spLocks noChangeArrowheads="1"/>
          </p:cNvSpPr>
          <p:nvPr/>
        </p:nvSpPr>
        <p:spPr bwMode="auto">
          <a:xfrm>
            <a:off x="4859338" y="256540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25642" name="Text Box 42"/>
          <p:cNvSpPr txBox="1">
            <a:spLocks noChangeArrowheads="1"/>
          </p:cNvSpPr>
          <p:nvPr/>
        </p:nvSpPr>
        <p:spPr bwMode="auto">
          <a:xfrm>
            <a:off x="5940425" y="2565400"/>
            <a:ext cx="5222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м</a:t>
            </a:r>
          </a:p>
        </p:txBody>
      </p:sp>
      <p:sp>
        <p:nvSpPr>
          <p:cNvPr id="25643" name="Text Box 43"/>
          <p:cNvSpPr txBox="1">
            <a:spLocks noChangeArrowheads="1"/>
          </p:cNvSpPr>
          <p:nvPr/>
        </p:nvSpPr>
        <p:spPr bwMode="auto">
          <a:xfrm>
            <a:off x="7092950" y="2565400"/>
            <a:ext cx="450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я</a:t>
            </a:r>
          </a:p>
        </p:txBody>
      </p:sp>
      <p:sp>
        <p:nvSpPr>
          <p:cNvPr id="25644" name="AutoShape 4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9" grpId="0"/>
      <p:bldP spid="25640" grpId="0"/>
      <p:bldP spid="25641" grpId="0"/>
      <p:bldP spid="25642" grpId="0"/>
      <p:bldP spid="256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771775" y="692150"/>
            <a:ext cx="53768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altLang="ru-RU" sz="2800"/>
              <a:t>Отчего чаще всего погибают </a:t>
            </a:r>
          </a:p>
          <a:p>
            <a:pPr algn="ctr" eaLnBrk="0" hangingPunct="0"/>
            <a:r>
              <a:rPr lang="ru-RU" altLang="ru-RU" sz="2800"/>
              <a:t>при пожаре люди? </a:t>
            </a: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2339975" y="476250"/>
            <a:ext cx="6480175" cy="1296988"/>
          </a:xfrm>
          <a:prstGeom prst="wedgeEllipseCallout">
            <a:avLst>
              <a:gd name="adj1" fmla="val -59259"/>
              <a:gd name="adj2" fmla="val -422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b="0"/>
          </a:p>
        </p:txBody>
      </p:sp>
      <p:pic>
        <p:nvPicPr>
          <p:cNvPr id="26631" name="Picture 7" descr="FIREMA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51" name="Picture 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2133600"/>
            <a:ext cx="3887788" cy="97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52" name="Picture 28" descr="index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3284538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3708400" y="2276475"/>
            <a:ext cx="5064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>
                <a:solidFill>
                  <a:srgbClr val="FF3300"/>
                </a:solidFill>
              </a:rPr>
              <a:t>д</a:t>
            </a:r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4932363" y="2276475"/>
            <a:ext cx="6175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>
                <a:solidFill>
                  <a:srgbClr val="FF3300"/>
                </a:solidFill>
              </a:rPr>
              <a:t>ы</a:t>
            </a:r>
          </a:p>
        </p:txBody>
      </p:sp>
      <p:sp>
        <p:nvSpPr>
          <p:cNvPr id="26655" name="Text Box 31"/>
          <p:cNvSpPr txBox="1">
            <a:spLocks noChangeArrowheads="1"/>
          </p:cNvSpPr>
          <p:nvPr/>
        </p:nvSpPr>
        <p:spPr bwMode="auto">
          <a:xfrm>
            <a:off x="6156325" y="2276475"/>
            <a:ext cx="5603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>
                <a:solidFill>
                  <a:srgbClr val="FF3300"/>
                </a:solidFill>
              </a:rPr>
              <a:t>м</a:t>
            </a:r>
          </a:p>
        </p:txBody>
      </p:sp>
      <p:sp>
        <p:nvSpPr>
          <p:cNvPr id="26656" name="AutoShape 3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53" grpId="0"/>
      <p:bldP spid="26654" grpId="0"/>
      <p:bldP spid="266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771775" y="692150"/>
            <a:ext cx="50434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altLang="ru-RU" sz="2800"/>
              <a:t>Что нельзя вскрывать,</a:t>
            </a:r>
          </a:p>
          <a:p>
            <a:pPr algn="ctr" eaLnBrk="0" hangingPunct="0"/>
            <a:r>
              <a:rPr lang="ru-RU" altLang="ru-RU" sz="2800"/>
              <a:t> прокалывать при ожогах? </a:t>
            </a: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2268538" y="476250"/>
            <a:ext cx="5832475" cy="1368425"/>
          </a:xfrm>
          <a:prstGeom prst="wedgeEllipseCallout">
            <a:avLst>
              <a:gd name="adj1" fmla="val -59718"/>
              <a:gd name="adj2" fmla="val -939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b="0"/>
          </a:p>
        </p:txBody>
      </p:sp>
      <p:pic>
        <p:nvPicPr>
          <p:cNvPr id="27655" name="Picture 7" descr="FIREMA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2997200"/>
            <a:ext cx="7343775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7" name="Picture 9" descr="dermatit_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013" y="4149725"/>
            <a:ext cx="2457450" cy="247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403350" y="3141663"/>
            <a:ext cx="4651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в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2411413" y="3141663"/>
            <a:ext cx="463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3492500" y="3141663"/>
            <a:ext cx="4746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л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4572000" y="3141663"/>
            <a:ext cx="4746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д</a:t>
            </a: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5580063" y="3141663"/>
            <a:ext cx="574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ы</a:t>
            </a: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6659563" y="3141663"/>
            <a:ext cx="463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р</a:t>
            </a: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7740650" y="3141663"/>
            <a:ext cx="4651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27665" name="AutoShape 1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/>
      <p:bldP spid="27659" grpId="0"/>
      <p:bldP spid="27660" grpId="0"/>
      <p:bldP spid="27661" grpId="0"/>
      <p:bldP spid="27662" grpId="0"/>
      <p:bldP spid="27663" grpId="0"/>
      <p:bldP spid="276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555875" y="404813"/>
            <a:ext cx="62166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sz="2800"/>
              <a:t>Какой выход надо искать во время эвакуации при пожаре в магазине, кинотеатре и других общественных местах? </a:t>
            </a:r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2268538" y="188913"/>
            <a:ext cx="6875462" cy="2160587"/>
          </a:xfrm>
          <a:prstGeom prst="wedgeEllipseCallout">
            <a:avLst>
              <a:gd name="adj1" fmla="val -58611"/>
              <a:gd name="adj2" fmla="val -804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b="0"/>
          </a:p>
        </p:txBody>
      </p:sp>
      <p:pic>
        <p:nvPicPr>
          <p:cNvPr id="29703" name="Picture 7" descr="FIREMA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801" name="Picture 10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3068638"/>
            <a:ext cx="7245350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802" name="Picture 106" descr="awb_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22" t="20021" r="12222" b="22357"/>
          <a:stretch>
            <a:fillRect/>
          </a:stretch>
        </p:blipFill>
        <p:spPr bwMode="auto">
          <a:xfrm>
            <a:off x="3059113" y="4149725"/>
            <a:ext cx="2879725" cy="240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803" name="Text Box 107"/>
          <p:cNvSpPr txBox="1">
            <a:spLocks noChangeArrowheads="1"/>
          </p:cNvSpPr>
          <p:nvPr/>
        </p:nvSpPr>
        <p:spPr bwMode="auto">
          <a:xfrm>
            <a:off x="1187450" y="3141663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29804" name="Text Box 108"/>
          <p:cNvSpPr txBox="1">
            <a:spLocks noChangeArrowheads="1"/>
          </p:cNvSpPr>
          <p:nvPr/>
        </p:nvSpPr>
        <p:spPr bwMode="auto">
          <a:xfrm>
            <a:off x="1979613" y="3141663"/>
            <a:ext cx="465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в</a:t>
            </a:r>
          </a:p>
        </p:txBody>
      </p:sp>
      <p:sp>
        <p:nvSpPr>
          <p:cNvPr id="29805" name="Text Box 109"/>
          <p:cNvSpPr txBox="1">
            <a:spLocks noChangeArrowheads="1"/>
          </p:cNvSpPr>
          <p:nvPr/>
        </p:nvSpPr>
        <p:spPr bwMode="auto">
          <a:xfrm>
            <a:off x="2771775" y="3141663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29806" name="Text Box 110"/>
          <p:cNvSpPr txBox="1">
            <a:spLocks noChangeArrowheads="1"/>
          </p:cNvSpPr>
          <p:nvPr/>
        </p:nvSpPr>
        <p:spPr bwMode="auto">
          <a:xfrm>
            <a:off x="3635375" y="3141663"/>
            <a:ext cx="463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р</a:t>
            </a:r>
          </a:p>
        </p:txBody>
      </p:sp>
      <p:sp>
        <p:nvSpPr>
          <p:cNvPr id="29807" name="Text Box 111"/>
          <p:cNvSpPr txBox="1">
            <a:spLocks noChangeArrowheads="1"/>
          </p:cNvSpPr>
          <p:nvPr/>
        </p:nvSpPr>
        <p:spPr bwMode="auto">
          <a:xfrm>
            <a:off x="4427538" y="3141663"/>
            <a:ext cx="465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29808" name="Text Box 112"/>
          <p:cNvSpPr txBox="1">
            <a:spLocks noChangeArrowheads="1"/>
          </p:cNvSpPr>
          <p:nvPr/>
        </p:nvSpPr>
        <p:spPr bwMode="auto">
          <a:xfrm>
            <a:off x="5219700" y="3141663"/>
            <a:ext cx="4651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й</a:t>
            </a:r>
          </a:p>
        </p:txBody>
      </p:sp>
      <p:sp>
        <p:nvSpPr>
          <p:cNvPr id="29809" name="Text Box 113"/>
          <p:cNvSpPr txBox="1">
            <a:spLocks noChangeArrowheads="1"/>
          </p:cNvSpPr>
          <p:nvPr/>
        </p:nvSpPr>
        <p:spPr bwMode="auto">
          <a:xfrm>
            <a:off x="6084888" y="3141663"/>
            <a:ext cx="460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н</a:t>
            </a:r>
          </a:p>
        </p:txBody>
      </p:sp>
      <p:sp>
        <p:nvSpPr>
          <p:cNvPr id="29810" name="Text Box 114"/>
          <p:cNvSpPr txBox="1">
            <a:spLocks noChangeArrowheads="1"/>
          </p:cNvSpPr>
          <p:nvPr/>
        </p:nvSpPr>
        <p:spPr bwMode="auto">
          <a:xfrm>
            <a:off x="6804025" y="3141663"/>
            <a:ext cx="574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ы</a:t>
            </a:r>
          </a:p>
        </p:txBody>
      </p:sp>
      <p:sp>
        <p:nvSpPr>
          <p:cNvPr id="29811" name="Text Box 115"/>
          <p:cNvSpPr txBox="1">
            <a:spLocks noChangeArrowheads="1"/>
          </p:cNvSpPr>
          <p:nvPr/>
        </p:nvSpPr>
        <p:spPr bwMode="auto">
          <a:xfrm>
            <a:off x="7596188" y="3141663"/>
            <a:ext cx="465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й</a:t>
            </a:r>
          </a:p>
        </p:txBody>
      </p:sp>
      <p:sp>
        <p:nvSpPr>
          <p:cNvPr id="29812" name="AutoShape 11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9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9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9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9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03" grpId="0"/>
      <p:bldP spid="29804" grpId="0"/>
      <p:bldP spid="29805" grpId="0"/>
      <p:bldP spid="29806" grpId="0"/>
      <p:bldP spid="29807" grpId="0"/>
      <p:bldP spid="29808" grpId="0"/>
      <p:bldP spid="29809" grpId="0"/>
      <p:bldP spid="29810" grpId="0"/>
      <p:bldP spid="298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FIREMA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2268538" y="620713"/>
            <a:ext cx="5832475" cy="936625"/>
          </a:xfrm>
          <a:prstGeom prst="wedgeEllipseCallout">
            <a:avLst>
              <a:gd name="adj1" fmla="val -59718"/>
              <a:gd name="adj2" fmla="val -610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b="0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2771775" y="836613"/>
            <a:ext cx="4916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2800"/>
              <a:t>Средство пожаротушения </a:t>
            </a:r>
          </a:p>
        </p:txBody>
      </p:sp>
      <p:pic>
        <p:nvPicPr>
          <p:cNvPr id="30792" name="Picture 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2997200"/>
            <a:ext cx="71945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3" name="Picture 73" descr="ogn-1-1_bi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3644900"/>
            <a:ext cx="2111375" cy="299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94" name="Text Box 74"/>
          <p:cNvSpPr txBox="1">
            <a:spLocks noChangeArrowheads="1"/>
          </p:cNvSpPr>
          <p:nvPr/>
        </p:nvSpPr>
        <p:spPr bwMode="auto">
          <a:xfrm>
            <a:off x="1042988" y="2997200"/>
            <a:ext cx="463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30795" name="Text Box 75"/>
          <p:cNvSpPr txBox="1">
            <a:spLocks noChangeArrowheads="1"/>
          </p:cNvSpPr>
          <p:nvPr/>
        </p:nvSpPr>
        <p:spPr bwMode="auto">
          <a:xfrm>
            <a:off x="1763713" y="2997200"/>
            <a:ext cx="374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г</a:t>
            </a:r>
          </a:p>
        </p:txBody>
      </p:sp>
      <p:sp>
        <p:nvSpPr>
          <p:cNvPr id="30796" name="Text Box 76"/>
          <p:cNvSpPr txBox="1">
            <a:spLocks noChangeArrowheads="1"/>
          </p:cNvSpPr>
          <p:nvPr/>
        </p:nvSpPr>
        <p:spPr bwMode="auto">
          <a:xfrm>
            <a:off x="2268538" y="2997200"/>
            <a:ext cx="460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н</a:t>
            </a:r>
          </a:p>
        </p:txBody>
      </p:sp>
      <p:sp>
        <p:nvSpPr>
          <p:cNvPr id="30797" name="Text Box 77"/>
          <p:cNvSpPr txBox="1">
            <a:spLocks noChangeArrowheads="1"/>
          </p:cNvSpPr>
          <p:nvPr/>
        </p:nvSpPr>
        <p:spPr bwMode="auto">
          <a:xfrm>
            <a:off x="2916238" y="299720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е</a:t>
            </a:r>
          </a:p>
        </p:txBody>
      </p:sp>
      <p:sp>
        <p:nvSpPr>
          <p:cNvPr id="30798" name="Text Box 78"/>
          <p:cNvSpPr txBox="1">
            <a:spLocks noChangeArrowheads="1"/>
          </p:cNvSpPr>
          <p:nvPr/>
        </p:nvSpPr>
        <p:spPr bwMode="auto">
          <a:xfrm>
            <a:off x="3563938" y="2997200"/>
            <a:ext cx="407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т</a:t>
            </a:r>
          </a:p>
        </p:txBody>
      </p:sp>
      <p:sp>
        <p:nvSpPr>
          <p:cNvPr id="30799" name="Text Box 79"/>
          <p:cNvSpPr txBox="1">
            <a:spLocks noChangeArrowheads="1"/>
          </p:cNvSpPr>
          <p:nvPr/>
        </p:nvSpPr>
        <p:spPr bwMode="auto">
          <a:xfrm>
            <a:off x="4140200" y="299720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у</a:t>
            </a:r>
          </a:p>
        </p:txBody>
      </p:sp>
      <p:sp>
        <p:nvSpPr>
          <p:cNvPr id="30800" name="Text Box 80"/>
          <p:cNvSpPr txBox="1">
            <a:spLocks noChangeArrowheads="1"/>
          </p:cNvSpPr>
          <p:nvPr/>
        </p:nvSpPr>
        <p:spPr bwMode="auto">
          <a:xfrm>
            <a:off x="4787900" y="2997200"/>
            <a:ext cx="565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ш</a:t>
            </a:r>
          </a:p>
        </p:txBody>
      </p:sp>
      <p:sp>
        <p:nvSpPr>
          <p:cNvPr id="30801" name="Text Box 81"/>
          <p:cNvSpPr txBox="1">
            <a:spLocks noChangeArrowheads="1"/>
          </p:cNvSpPr>
          <p:nvPr/>
        </p:nvSpPr>
        <p:spPr bwMode="auto">
          <a:xfrm>
            <a:off x="5364163" y="2997200"/>
            <a:ext cx="465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30802" name="Text Box 82"/>
          <p:cNvSpPr txBox="1">
            <a:spLocks noChangeArrowheads="1"/>
          </p:cNvSpPr>
          <p:nvPr/>
        </p:nvSpPr>
        <p:spPr bwMode="auto">
          <a:xfrm>
            <a:off x="5940425" y="2997200"/>
            <a:ext cx="407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т</a:t>
            </a:r>
          </a:p>
        </p:txBody>
      </p:sp>
      <p:sp>
        <p:nvSpPr>
          <p:cNvPr id="30803" name="Text Box 83"/>
          <p:cNvSpPr txBox="1">
            <a:spLocks noChangeArrowheads="1"/>
          </p:cNvSpPr>
          <p:nvPr/>
        </p:nvSpPr>
        <p:spPr bwMode="auto">
          <a:xfrm>
            <a:off x="6516688" y="299720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е</a:t>
            </a:r>
          </a:p>
        </p:txBody>
      </p:sp>
      <p:sp>
        <p:nvSpPr>
          <p:cNvPr id="30804" name="Text Box 84"/>
          <p:cNvSpPr txBox="1">
            <a:spLocks noChangeArrowheads="1"/>
          </p:cNvSpPr>
          <p:nvPr/>
        </p:nvSpPr>
        <p:spPr bwMode="auto">
          <a:xfrm>
            <a:off x="7019925" y="2997200"/>
            <a:ext cx="4746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л</a:t>
            </a:r>
          </a:p>
        </p:txBody>
      </p:sp>
      <p:sp>
        <p:nvSpPr>
          <p:cNvPr id="30805" name="Text Box 85"/>
          <p:cNvSpPr txBox="1">
            <a:spLocks noChangeArrowheads="1"/>
          </p:cNvSpPr>
          <p:nvPr/>
        </p:nvSpPr>
        <p:spPr bwMode="auto">
          <a:xfrm>
            <a:off x="7596188" y="2997200"/>
            <a:ext cx="465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3300"/>
                </a:solidFill>
              </a:rPr>
              <a:t>ь</a:t>
            </a:r>
          </a:p>
        </p:txBody>
      </p:sp>
      <p:sp>
        <p:nvSpPr>
          <p:cNvPr id="30806" name="AutoShape 8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0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0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0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4" grpId="0"/>
      <p:bldP spid="30795" grpId="0"/>
      <p:bldP spid="30796" grpId="0"/>
      <p:bldP spid="30797" grpId="0"/>
      <p:bldP spid="30798" grpId="0"/>
      <p:bldP spid="30799" grpId="0"/>
      <p:bldP spid="30800" grpId="0"/>
      <p:bldP spid="30801" grpId="0"/>
      <p:bldP spid="30802" grpId="0"/>
      <p:bldP spid="30803" grpId="0"/>
      <p:bldP spid="30804" grpId="0"/>
      <p:bldP spid="308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5"/>
          <p:cNvSpPr>
            <a:spLocks noChangeArrowheads="1" noChangeShapeType="1" noTextEdit="1"/>
          </p:cNvSpPr>
          <p:nvPr/>
        </p:nvSpPr>
        <p:spPr bwMode="auto">
          <a:xfrm rot="401587">
            <a:off x="971550" y="4076700"/>
            <a:ext cx="7345363" cy="25828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98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Крепко помните, друзья,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98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Что с огнем шутить нельзя </a:t>
            </a:r>
          </a:p>
        </p:txBody>
      </p:sp>
      <p:pic>
        <p:nvPicPr>
          <p:cNvPr id="2051" name="Рисунок 4" descr="getim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500063"/>
            <a:ext cx="4810125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539750" y="908050"/>
            <a:ext cx="8064500" cy="22320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cs typeface="Arial" panose="020B0604020202020204" pitchFamily="34" charset="0"/>
              </a:rPr>
              <a:t>Продолжи пословицу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940425" y="3644900"/>
            <a:ext cx="2611438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Выбери продолжение пословицы и кликни по нему кнопкой мыши</a:t>
            </a:r>
          </a:p>
        </p:txBody>
      </p:sp>
      <p:sp>
        <p:nvSpPr>
          <p:cNvPr id="32776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2777" name="Picture 9" descr="M006raj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333375"/>
            <a:ext cx="1090613" cy="143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9" name="Picture 11" descr="IMG_678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3141663"/>
            <a:ext cx="2995613" cy="324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900113" y="404813"/>
            <a:ext cx="71977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2800">
                <a:solidFill>
                  <a:srgbClr val="CC3300"/>
                </a:solidFill>
              </a:rPr>
              <a:t>Там не загорится, ___________________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95288" y="1412875"/>
            <a:ext cx="7281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2800">
                <a:solidFill>
                  <a:srgbClr val="CC3300"/>
                </a:solidFill>
              </a:rPr>
              <a:t>Не имей привычки, __________________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3563938" y="5734050"/>
            <a:ext cx="4645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>
                <a:solidFill>
                  <a:srgbClr val="333399"/>
                </a:solidFill>
              </a:rPr>
              <a:t>носить в кармане спички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827088" y="2205038"/>
            <a:ext cx="72659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2800">
                <a:solidFill>
                  <a:srgbClr val="CC3300"/>
                </a:solidFill>
              </a:rPr>
              <a:t>Солома с огнем _____________________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6588125" y="5013325"/>
            <a:ext cx="19827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>
                <a:solidFill>
                  <a:srgbClr val="333399"/>
                </a:solidFill>
              </a:rPr>
              <a:t>не дружит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684213" y="3141663"/>
            <a:ext cx="74009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2800">
                <a:solidFill>
                  <a:srgbClr val="CC3300"/>
                </a:solidFill>
              </a:rPr>
              <a:t>Маленькая спичка сжигает ____________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539750" y="5876925"/>
            <a:ext cx="25193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>
                <a:solidFill>
                  <a:srgbClr val="333399"/>
                </a:solidFill>
              </a:rPr>
              <a:t>большой лес</a:t>
            </a:r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900113" y="4941888"/>
            <a:ext cx="23272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>
                <a:solidFill>
                  <a:srgbClr val="333399"/>
                </a:solidFill>
              </a:rPr>
              <a:t>где огня нет</a:t>
            </a: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611188" y="4076700"/>
            <a:ext cx="74787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2800">
                <a:solidFill>
                  <a:srgbClr val="CC3300"/>
                </a:solidFill>
              </a:rPr>
              <a:t>Спичка невеличка, ___________________ </a:t>
            </a: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3635375" y="5013325"/>
            <a:ext cx="27511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>
                <a:solidFill>
                  <a:srgbClr val="333399"/>
                </a:solidFill>
              </a:rPr>
              <a:t>огонь великан</a:t>
            </a:r>
          </a:p>
        </p:txBody>
      </p:sp>
      <p:sp>
        <p:nvSpPr>
          <p:cNvPr id="33808" name="AutoShape 1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3811" name="Picture 19" descr="image93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1844675"/>
            <a:ext cx="80645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526E-6 L 0.40035 -0.656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17" y="-328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8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7168E-6 L 0.10173 -0.132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7" y="-66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38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27168E-6 L -0.17135 -0.404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76" y="-20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8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6185E-6 L 0.53958 -0.3942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79" y="-197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37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36994E-6 L 0.04531 -0.625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7" y="-31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9"/>
                  </p:tgtEl>
                </p:cond>
              </p:nextCondLst>
            </p:seq>
          </p:childTnLst>
        </p:cTn>
      </p:par>
    </p:tnLst>
    <p:bldLst>
      <p:bldP spid="33799" grpId="0"/>
      <p:bldP spid="33801" grpId="0"/>
      <p:bldP spid="33803" grpId="0"/>
      <p:bldP spid="33805" grpId="0"/>
      <p:bldP spid="3380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1331913" y="1773238"/>
            <a:ext cx="6769100" cy="18002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cs typeface="Arial" panose="020B0604020202020204" pitchFamily="34" charset="0"/>
              </a:rPr>
              <a:t>Тесты</a:t>
            </a:r>
          </a:p>
        </p:txBody>
      </p:sp>
      <p:pic>
        <p:nvPicPr>
          <p:cNvPr id="34821" name="Picture 5" descr="ill_syuzhet_poz_ko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751263"/>
            <a:ext cx="3673475" cy="275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6" descr="ill_syuzhet_poz_ko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260350"/>
            <a:ext cx="3313113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3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4716463" y="4508500"/>
            <a:ext cx="36210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Кликни кнопкой мыши по выбранному варианту. При верном ответе прозвучат колокольчики.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187450" y="858838"/>
            <a:ext cx="71453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>
                <a:solidFill>
                  <a:srgbClr val="800080"/>
                </a:solidFill>
              </a:rPr>
              <a:t>Телефон пожарной охраны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331913" y="2133600"/>
            <a:ext cx="1568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>
                <a:solidFill>
                  <a:srgbClr val="003399"/>
                </a:solidFill>
              </a:rPr>
              <a:t>А)  02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331913" y="3141663"/>
            <a:ext cx="15668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>
                <a:solidFill>
                  <a:srgbClr val="003399"/>
                </a:solidFill>
              </a:rPr>
              <a:t>Б)  01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403350" y="4221163"/>
            <a:ext cx="14271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>
                <a:solidFill>
                  <a:srgbClr val="003399"/>
                </a:solidFill>
              </a:rPr>
              <a:t>В) 03</a:t>
            </a:r>
          </a:p>
        </p:txBody>
      </p:sp>
      <p:pic>
        <p:nvPicPr>
          <p:cNvPr id="35850" name="Picture 10" descr="IMG_678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2060575"/>
            <a:ext cx="431165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51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58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58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58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7"/>
                  </p:tgtEl>
                </p:cond>
              </p:nextCondLst>
            </p:seq>
          </p:childTnLst>
        </p:cTn>
      </p:par>
    </p:tnLst>
    <p:bldLst>
      <p:bldP spid="35845" grpId="0"/>
      <p:bldP spid="35846" grpId="0"/>
      <p:bldP spid="358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023938" y="14319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 b="0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539750" y="476250"/>
            <a:ext cx="7920038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600">
                <a:solidFill>
                  <a:srgbClr val="800080"/>
                </a:solidFill>
              </a:rPr>
              <a:t>Какой  цвет используется для   покраски предметов пожаротушения?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1331913" y="2636838"/>
            <a:ext cx="2530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>
                <a:solidFill>
                  <a:srgbClr val="333399"/>
                </a:solidFill>
              </a:rPr>
              <a:t>А)  синий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1187450" y="3644900"/>
            <a:ext cx="31940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>
                <a:solidFill>
                  <a:srgbClr val="333399"/>
                </a:solidFill>
              </a:rPr>
              <a:t>Б)  зелёный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1187450" y="4652963"/>
            <a:ext cx="31845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>
                <a:solidFill>
                  <a:srgbClr val="333399"/>
                </a:solidFill>
              </a:rPr>
              <a:t>В)  красный</a:t>
            </a:r>
          </a:p>
        </p:txBody>
      </p:sp>
      <p:pic>
        <p:nvPicPr>
          <p:cNvPr id="36875" name="Picture 11" descr="sp-01w1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2349500"/>
            <a:ext cx="3289300" cy="385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6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68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68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68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4"/>
                  </p:tgtEl>
                </p:cond>
              </p:nextCondLst>
            </p:seq>
          </p:childTnLst>
        </p:cTn>
      </p:par>
    </p:tnLst>
    <p:bldLst>
      <p:bldP spid="36871" grpId="0"/>
      <p:bldP spid="36873" grpId="0"/>
      <p:bldP spid="3687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539750" y="692150"/>
            <a:ext cx="77771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600">
                <a:solidFill>
                  <a:srgbClr val="800080"/>
                </a:solidFill>
              </a:rPr>
              <a:t>Что помогает пожарным подняться на верхние этажи?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900113" y="2276475"/>
            <a:ext cx="2116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003399"/>
                </a:solidFill>
              </a:rPr>
              <a:t>А)  лифт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755650" y="3284538"/>
            <a:ext cx="365283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003399"/>
                </a:solidFill>
              </a:rPr>
              <a:t>Б) раздвижная </a:t>
            </a:r>
          </a:p>
          <a:p>
            <a:r>
              <a:rPr lang="ru-RU" altLang="ru-RU" sz="3600">
                <a:solidFill>
                  <a:srgbClr val="003399"/>
                </a:solidFill>
              </a:rPr>
              <a:t>     лестница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827088" y="4652963"/>
            <a:ext cx="39973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003399"/>
                </a:solidFill>
              </a:rPr>
              <a:t>В)  водосточная </a:t>
            </a:r>
          </a:p>
          <a:p>
            <a:r>
              <a:rPr lang="ru-RU" altLang="ru-RU" sz="3600">
                <a:solidFill>
                  <a:srgbClr val="003399"/>
                </a:solidFill>
              </a:rPr>
              <a:t>      труба</a:t>
            </a:r>
          </a:p>
        </p:txBody>
      </p:sp>
      <p:pic>
        <p:nvPicPr>
          <p:cNvPr id="37897" name="Picture 9" descr="k1109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2349500"/>
            <a:ext cx="3740150" cy="374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8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78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78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78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6"/>
                  </p:tgtEl>
                </p:cond>
              </p:nextCondLst>
            </p:seq>
          </p:childTnLst>
        </p:cTn>
      </p:par>
    </p:tnLst>
    <p:bldLst>
      <p:bldP spid="37894" grpId="0"/>
      <p:bldP spid="37895" grpId="0"/>
      <p:bldP spid="3789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-396875" y="333375"/>
            <a:ext cx="98917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4000">
                <a:solidFill>
                  <a:srgbClr val="800080"/>
                </a:solidFill>
              </a:rPr>
              <a:t>Что не надо делать, если вы заметили пожар?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684213" y="1916113"/>
            <a:ext cx="6343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333399"/>
                </a:solidFill>
              </a:rPr>
              <a:t>А)  начинать тушить пожар</a:t>
            </a: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755650" y="2636838"/>
            <a:ext cx="4441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333399"/>
                </a:solidFill>
              </a:rPr>
              <a:t>Б) звать взрослых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755650" y="3357563"/>
            <a:ext cx="5710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333399"/>
                </a:solidFill>
              </a:rPr>
              <a:t>В)  вызывать пожарных</a:t>
            </a:r>
          </a:p>
        </p:txBody>
      </p:sp>
      <p:pic>
        <p:nvPicPr>
          <p:cNvPr id="38922" name="Picture 10" descr="1445_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4149725"/>
            <a:ext cx="3492500" cy="25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89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89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2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89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21"/>
                  </p:tgtEl>
                </p:cond>
              </p:nextCondLst>
            </p:seq>
          </p:childTnLst>
        </p:cTn>
      </p:par>
    </p:tnLst>
    <p:bldLst>
      <p:bldP spid="38919" grpId="0"/>
      <p:bldP spid="38920" grpId="0"/>
      <p:bldP spid="389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23850" y="549275"/>
            <a:ext cx="88201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sz="3600">
                <a:solidFill>
                  <a:srgbClr val="800080"/>
                </a:solidFill>
              </a:rPr>
              <a:t>Какой бытовой прибор, оставленный включённым в сеть, становится причиной пожара чаще всего?</a:t>
            </a:r>
          </a:p>
        </p:txBody>
      </p:sp>
      <p:pic>
        <p:nvPicPr>
          <p:cNvPr id="39942" name="Picture 6" descr="95595_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2420938"/>
            <a:ext cx="2016125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3" name="Picture 7" descr="samsung-21M2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2127250" cy="175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4" name="Picture 8" descr="view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4005263"/>
            <a:ext cx="2546350" cy="191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684213" y="4508500"/>
            <a:ext cx="17795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003399"/>
                </a:solidFill>
              </a:rPr>
              <a:t>А)  утюг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6135688" y="4427538"/>
            <a:ext cx="28273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003399"/>
                </a:solidFill>
              </a:rPr>
              <a:t>Б) телевизор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555875" y="6092825"/>
            <a:ext cx="3921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003399"/>
                </a:solidFill>
              </a:rPr>
              <a:t>В) радиоприёмник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9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99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99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99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6"/>
                  </p:tgtEl>
                </p:cond>
              </p:nextCondLst>
            </p:seq>
          </p:childTnLst>
        </p:cTn>
      </p:par>
    </p:tnLst>
    <p:bldLst>
      <p:bldP spid="39945" grpId="0"/>
      <p:bldP spid="39946" grpId="0"/>
      <p:bldP spid="3994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323850" y="620713"/>
            <a:ext cx="831691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600">
                <a:solidFill>
                  <a:srgbClr val="800080"/>
                </a:solidFill>
              </a:rPr>
              <a:t>Какая   из   игр   может   привести   к пожару?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827088" y="1916113"/>
            <a:ext cx="73421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333399"/>
                </a:solidFill>
              </a:rPr>
              <a:t>А) складывание домика из кубиков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900113" y="2636838"/>
            <a:ext cx="70977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333399"/>
                </a:solidFill>
              </a:rPr>
              <a:t>Б) складывание домика из спичек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755650" y="3357563"/>
            <a:ext cx="7480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333399"/>
                </a:solidFill>
              </a:rPr>
              <a:t>В) складывание картинки из пазлов</a:t>
            </a:r>
          </a:p>
        </p:txBody>
      </p:sp>
      <p:pic>
        <p:nvPicPr>
          <p:cNvPr id="40969" name="Picture 9" descr="Image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4076700"/>
            <a:ext cx="2544762" cy="247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70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09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09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09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8"/>
                  </p:tgtEl>
                </p:cond>
              </p:nextCondLst>
            </p:seq>
          </p:childTnLst>
        </p:cTn>
      </p:par>
    </p:tnLst>
    <p:bldLst>
      <p:bldP spid="40966" grpId="0"/>
      <p:bldP spid="40967" grpId="0"/>
      <p:bldP spid="4096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827088" y="549275"/>
            <a:ext cx="756126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600">
                <a:solidFill>
                  <a:srgbClr val="800080"/>
                </a:solidFill>
              </a:rPr>
              <a:t>Что пожарные надевают на голову при тушении пожара?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1116013" y="2420938"/>
            <a:ext cx="2187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333399"/>
                </a:solidFill>
              </a:rPr>
              <a:t>А) шапку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1116013" y="3573463"/>
            <a:ext cx="20558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333399"/>
                </a:solidFill>
              </a:rPr>
              <a:t>Б) шлем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1187450" y="4724400"/>
            <a:ext cx="2012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333399"/>
                </a:solidFill>
              </a:rPr>
              <a:t>В) каску</a:t>
            </a:r>
          </a:p>
        </p:txBody>
      </p:sp>
      <p:pic>
        <p:nvPicPr>
          <p:cNvPr id="41993" name="Picture 9" descr="item_29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2636838"/>
            <a:ext cx="4824413" cy="307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4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9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9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19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19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2"/>
                  </p:tgtEl>
                </p:cond>
              </p:nextCondLst>
            </p:seq>
          </p:childTnLst>
        </p:cTn>
      </p:par>
    </p:tnLst>
    <p:bldLst>
      <p:bldP spid="41990" grpId="0"/>
      <p:bldP spid="41991" grpId="0"/>
      <p:bldP spid="4199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6"/>
          <p:cNvSpPr>
            <a:spLocks noChangeArrowheads="1" noChangeShapeType="1" noTextEdit="1"/>
          </p:cNvSpPr>
          <p:nvPr/>
        </p:nvSpPr>
        <p:spPr bwMode="auto">
          <a:xfrm>
            <a:off x="900113" y="4357688"/>
            <a:ext cx="7632700" cy="19161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Огонь – опасная штука</a:t>
            </a:r>
          </a:p>
          <a:p>
            <a:pPr algn="ctr"/>
            <a:r>
              <a:rPr lang="ru-RU" sz="36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над собой не любит шуток</a:t>
            </a:r>
          </a:p>
        </p:txBody>
      </p:sp>
      <p:pic>
        <p:nvPicPr>
          <p:cNvPr id="3075" name="Рисунок 4" descr="1252926927_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25" y="285750"/>
            <a:ext cx="3513138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-323850" y="4797425"/>
            <a:ext cx="64817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800">
                <a:solidFill>
                  <a:srgbClr val="333399"/>
                </a:solidFill>
              </a:rPr>
              <a:t>В) уксус, минеральная вода</a:t>
            </a:r>
          </a:p>
          <a:p>
            <a:pPr algn="ctr"/>
            <a:r>
              <a:rPr lang="ru-RU" altLang="ru-RU" sz="2800">
                <a:solidFill>
                  <a:srgbClr val="333399"/>
                </a:solidFill>
              </a:rPr>
              <a:t>моющее средство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468313" y="476250"/>
            <a:ext cx="792003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600">
                <a:solidFill>
                  <a:srgbClr val="800080"/>
                </a:solidFill>
              </a:rPr>
              <a:t>Найди группу, в которой перечислены жидкости, которые могут стать причиной пожара</a:t>
            </a: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395288" y="2636838"/>
            <a:ext cx="7921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>
                <a:solidFill>
                  <a:srgbClr val="333399"/>
                </a:solidFill>
              </a:rPr>
              <a:t>А) растительное масло, вода,  молоко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395288" y="3716338"/>
            <a:ext cx="49577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>
                <a:solidFill>
                  <a:srgbClr val="333399"/>
                </a:solidFill>
              </a:rPr>
              <a:t>Б) бензин, керосин, ацетон</a:t>
            </a:r>
          </a:p>
        </p:txBody>
      </p:sp>
      <p:pic>
        <p:nvPicPr>
          <p:cNvPr id="43016" name="Picture 8" descr="ddf7b4118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3573463"/>
            <a:ext cx="3294062" cy="247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30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30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30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2"/>
                  </p:tgtEl>
                </p:cond>
              </p:nextCondLst>
            </p:seq>
          </p:childTnLst>
        </p:cTn>
      </p:par>
    </p:tnLst>
    <p:bldLst>
      <p:bldP spid="43012" grpId="0"/>
      <p:bldP spid="43014" grpId="0"/>
      <p:bldP spid="430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468313" y="908050"/>
            <a:ext cx="83629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4000">
                <a:solidFill>
                  <a:srgbClr val="800080"/>
                </a:solidFill>
                <a:cs typeface="Times New Roman" panose="02020603050405020304" pitchFamily="18" charset="0"/>
              </a:rPr>
              <a:t>Что не вешают на пожарный щит?</a:t>
            </a:r>
            <a:endParaRPr lang="ru-RU" altLang="ru-RU" sz="4000">
              <a:solidFill>
                <a:srgbClr val="800080"/>
              </a:solidFill>
            </a:endParaRPr>
          </a:p>
        </p:txBody>
      </p:sp>
      <p:pic>
        <p:nvPicPr>
          <p:cNvPr id="44039" name="Picture 7" descr="h_PI18OYqJotrsU2ETA7D6amNgcF4jnivz_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2060575"/>
            <a:ext cx="2376487" cy="209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40" name="Picture 8" descr="eef2e89b360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2133600"/>
            <a:ext cx="19050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41" name="Picture 9" descr="e124395994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3573463"/>
            <a:ext cx="195262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6443663" y="4508500"/>
            <a:ext cx="2127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333399"/>
                </a:solidFill>
              </a:rPr>
              <a:t>А) лопату</a:t>
            </a: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827088" y="4365625"/>
            <a:ext cx="2540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333399"/>
                </a:solidFill>
              </a:rPr>
              <a:t>Б) молоток </a:t>
            </a: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3924300" y="6021388"/>
            <a:ext cx="2025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333399"/>
                </a:solidFill>
              </a:rPr>
              <a:t>В) топор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40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40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4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2"/>
                  </p:tgtEl>
                </p:cond>
              </p:nextCondLst>
            </p:seq>
          </p:childTnLst>
        </p:cTn>
      </p:par>
    </p:tnLst>
    <p:bldLst>
      <p:bldP spid="44042" grpId="0"/>
      <p:bldP spid="44044" grpId="0"/>
      <p:bldP spid="4404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971550" y="2708275"/>
            <a:ext cx="71437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altLang="ru-RU" sz="3200">
                <a:solidFill>
                  <a:srgbClr val="333399"/>
                </a:solidFill>
              </a:rPr>
              <a:t>Б) набрасывание на пламя шторы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539750" y="692150"/>
            <a:ext cx="83804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200">
                <a:solidFill>
                  <a:srgbClr val="800080"/>
                </a:solidFill>
              </a:rPr>
              <a:t>Какое действие не поможет потушить пожар?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971550" y="1916113"/>
            <a:ext cx="60848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333399"/>
                </a:solidFill>
              </a:rPr>
              <a:t>А) заливание пламени водой</a:t>
            </a: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1042988" y="3573463"/>
            <a:ext cx="64547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333399"/>
                </a:solidFill>
              </a:rPr>
              <a:t>В)  засыпание пламени песком</a:t>
            </a:r>
          </a:p>
        </p:txBody>
      </p:sp>
      <p:pic>
        <p:nvPicPr>
          <p:cNvPr id="45064" name="Picture 8" descr="1225790305_plamj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4221163"/>
            <a:ext cx="2414588" cy="241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5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50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5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3"/>
                  </p:tgtEl>
                </p:cond>
              </p:nextCondLst>
            </p:seq>
          </p:childTnLst>
        </p:cTn>
      </p:par>
    </p:tnLst>
    <p:bldLst>
      <p:bldP spid="45060" grpId="0"/>
      <p:bldP spid="45062" grpId="0"/>
      <p:bldP spid="4506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827088" y="935038"/>
            <a:ext cx="7627937" cy="511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5400">
                <a:solidFill>
                  <a:schemeClr val="bg1"/>
                </a:solidFill>
              </a:rPr>
              <a:t>Ребята, </a:t>
            </a:r>
            <a:r>
              <a:rPr lang="ru-RU" altLang="ru-RU" sz="6000">
                <a:solidFill>
                  <a:schemeClr val="bg1"/>
                </a:solidFill>
              </a:rPr>
              <a:t>прошу</a:t>
            </a:r>
            <a:r>
              <a:rPr lang="ru-RU" altLang="ru-RU" sz="5400">
                <a:solidFill>
                  <a:schemeClr val="bg1"/>
                </a:solidFill>
              </a:rPr>
              <a:t> вас, не допускайте пожара!</a:t>
            </a:r>
          </a:p>
          <a:p>
            <a:pPr algn="ctr"/>
            <a:r>
              <a:rPr lang="ru-RU" altLang="ru-RU" sz="5400">
                <a:solidFill>
                  <a:schemeClr val="bg1"/>
                </a:solidFill>
              </a:rPr>
              <a:t>Верьте, нет ужасней такого кошмара.</a:t>
            </a:r>
          </a:p>
          <a:p>
            <a:pPr algn="ctr" eaLnBrk="0" hangingPunct="0"/>
            <a:endParaRPr lang="ru-RU" altLang="ru-RU" sz="5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5"/>
          <p:cNvSpPr>
            <a:spLocks noChangeArrowheads="1" noChangeShapeType="1" noTextEdit="1"/>
          </p:cNvSpPr>
          <p:nvPr/>
        </p:nvSpPr>
        <p:spPr bwMode="auto">
          <a:xfrm>
            <a:off x="1835150" y="5013325"/>
            <a:ext cx="5486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Легче, чем пожар тушить,</a:t>
            </a:r>
          </a:p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Нам его предупредить </a:t>
            </a:r>
          </a:p>
        </p:txBody>
      </p:sp>
      <p:pic>
        <p:nvPicPr>
          <p:cNvPr id="4102" name="Picture 6" descr="IMG_678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8100" y="333375"/>
            <a:ext cx="4098925" cy="439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547813" y="1628775"/>
            <a:ext cx="28479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altLang="ru-RU" sz="4000">
                <a:solidFill>
                  <a:srgbClr val="0000FF"/>
                </a:solidFill>
              </a:rPr>
              <a:t>  Загадки</a:t>
            </a:r>
          </a:p>
        </p:txBody>
      </p:sp>
      <p:sp>
        <p:nvSpPr>
          <p:cNvPr id="18435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403350" y="2708275"/>
            <a:ext cx="56261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altLang="ru-RU" sz="4000">
                <a:solidFill>
                  <a:srgbClr val="0000FF"/>
                </a:solidFill>
              </a:rPr>
              <a:t>  Игра «Поле чудес»</a:t>
            </a:r>
          </a:p>
        </p:txBody>
      </p:sp>
      <p:sp>
        <p:nvSpPr>
          <p:cNvPr id="18436" name="Text Box 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476375" y="4724400"/>
            <a:ext cx="24225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altLang="ru-RU" sz="4000">
                <a:solidFill>
                  <a:srgbClr val="0000FF"/>
                </a:solidFill>
              </a:rPr>
              <a:t>  Тесты</a:t>
            </a:r>
          </a:p>
        </p:txBody>
      </p:sp>
      <p:pic>
        <p:nvPicPr>
          <p:cNvPr id="18438" name="Picture 6" descr="pic4623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260350"/>
            <a:ext cx="2449512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9" name="Text Box 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403350" y="3789363"/>
            <a:ext cx="63690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altLang="ru-RU" sz="4000">
                <a:solidFill>
                  <a:srgbClr val="0000FF"/>
                </a:solidFill>
              </a:rPr>
              <a:t>  Продолжи пословицу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900113" y="692150"/>
            <a:ext cx="7127875" cy="17526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38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cs typeface="Arial" panose="020B0604020202020204" pitchFamily="34" charset="0"/>
              </a:rPr>
              <a:t>ЗАГАДКИ</a:t>
            </a:r>
          </a:p>
        </p:txBody>
      </p:sp>
      <p:pic>
        <p:nvPicPr>
          <p:cNvPr id="28678" name="Picture 6" descr="1256123464_0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2636838"/>
            <a:ext cx="3424238" cy="390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0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WordArt 3"/>
          <p:cNvSpPr>
            <a:spLocks noChangeArrowheads="1" noChangeShapeType="1" noTextEdit="1"/>
          </p:cNvSpPr>
          <p:nvPr/>
        </p:nvSpPr>
        <p:spPr bwMode="auto">
          <a:xfrm>
            <a:off x="900113" y="908050"/>
            <a:ext cx="6048375" cy="14398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Всё ест, не наестся, 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а пьёт - умирает </a:t>
            </a: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1331913" y="3860800"/>
            <a:ext cx="2540000" cy="7127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ОГОНЬ</a:t>
            </a:r>
          </a:p>
        </p:txBody>
      </p:sp>
      <p:pic>
        <p:nvPicPr>
          <p:cNvPr id="5130" name="Picture 10" descr="image11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716338"/>
            <a:ext cx="3732212" cy="164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ow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3988" y="260350"/>
            <a:ext cx="2209800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611188" y="692150"/>
            <a:ext cx="6192837" cy="1728788"/>
          </a:xfrm>
          <a:prstGeom prst="wedgeRoundRectCallout">
            <a:avLst>
              <a:gd name="adj1" fmla="val 69560"/>
              <a:gd name="adj2" fmla="val -6292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b="0"/>
          </a:p>
        </p:txBody>
      </p:sp>
      <p:sp>
        <p:nvSpPr>
          <p:cNvPr id="5133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WordArt 6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6337300" cy="15827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Летала мошка -сосновая ножка, </a:t>
            </a:r>
          </a:p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на стог села - всё сено </a:t>
            </a:r>
          </a:p>
        </p:txBody>
      </p:sp>
      <p:pic>
        <p:nvPicPr>
          <p:cNvPr id="19463" name="Picture 7" descr="fileGcBvD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2852738"/>
            <a:ext cx="4205288" cy="315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5" name="WordArt 9"/>
          <p:cNvSpPr>
            <a:spLocks noChangeArrowheads="1" noChangeShapeType="1" noTextEdit="1"/>
          </p:cNvSpPr>
          <p:nvPr/>
        </p:nvSpPr>
        <p:spPr bwMode="auto">
          <a:xfrm>
            <a:off x="611188" y="3933825"/>
            <a:ext cx="3168650" cy="7127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СПИЧКА</a:t>
            </a:r>
          </a:p>
        </p:txBody>
      </p:sp>
      <p:pic>
        <p:nvPicPr>
          <p:cNvPr id="19466" name="Picture 10" descr="ow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0"/>
            <a:ext cx="205422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7" name="AutoShape 11"/>
          <p:cNvSpPr>
            <a:spLocks noChangeArrowheads="1"/>
          </p:cNvSpPr>
          <p:nvPr/>
        </p:nvSpPr>
        <p:spPr bwMode="auto">
          <a:xfrm>
            <a:off x="250825" y="260350"/>
            <a:ext cx="6842125" cy="2089150"/>
          </a:xfrm>
          <a:prstGeom prst="wedgeRoundRectCallout">
            <a:avLst>
              <a:gd name="adj1" fmla="val 65153"/>
              <a:gd name="adj2" fmla="val -11398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altLang="ru-RU" b="0"/>
          </a:p>
        </p:txBody>
      </p:sp>
      <p:sp>
        <p:nvSpPr>
          <p:cNvPr id="19468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>
            <a:off x="323850" y="549275"/>
            <a:ext cx="6981825" cy="15716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Висит - молчит, а перевернешь, 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cs typeface="Arial" panose="020B0604020202020204" pitchFamily="34" charset="0"/>
              </a:rPr>
              <a:t>шипит, и пена летит </a:t>
            </a:r>
          </a:p>
        </p:txBody>
      </p:sp>
      <p:pic>
        <p:nvPicPr>
          <p:cNvPr id="20487" name="Picture 7" descr="G9UHwHofq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2781300"/>
            <a:ext cx="2200275" cy="346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9" name="WordArt 9"/>
          <p:cNvSpPr>
            <a:spLocks noChangeArrowheads="1" noChangeShapeType="1" noTextEdit="1"/>
          </p:cNvSpPr>
          <p:nvPr/>
        </p:nvSpPr>
        <p:spPr bwMode="auto">
          <a:xfrm>
            <a:off x="755650" y="3573463"/>
            <a:ext cx="4392613" cy="720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ОГНЕТУШИТЕЛЬ</a:t>
            </a:r>
          </a:p>
        </p:txBody>
      </p:sp>
      <p:pic>
        <p:nvPicPr>
          <p:cNvPr id="20490" name="Picture 10" descr="ow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188913"/>
            <a:ext cx="205422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1" name="AutoShape 11"/>
          <p:cNvSpPr>
            <a:spLocks noChangeArrowheads="1"/>
          </p:cNvSpPr>
          <p:nvPr/>
        </p:nvSpPr>
        <p:spPr bwMode="auto">
          <a:xfrm flipV="1">
            <a:off x="250825" y="333375"/>
            <a:ext cx="6913563" cy="1871663"/>
          </a:xfrm>
          <a:prstGeom prst="wedgeRoundRectCallout">
            <a:avLst>
              <a:gd name="adj1" fmla="val 65727"/>
              <a:gd name="adj2" fmla="val 88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/>
          <a:p>
            <a:pPr algn="ctr"/>
            <a:endParaRPr lang="ru-RU" altLang="ru-RU" b="0"/>
          </a:p>
        </p:txBody>
      </p:sp>
      <p:sp>
        <p:nvSpPr>
          <p:cNvPr id="20492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165850"/>
            <a:ext cx="792162" cy="504825"/>
          </a:xfrm>
          <a:prstGeom prst="actionButtonForwardNex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561</Words>
  <Application>Microsoft Office PowerPoint</Application>
  <PresentationFormat>Экран (4:3)</PresentationFormat>
  <Paragraphs>152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8" baseType="lpstr">
      <vt:lpstr>Arial</vt:lpstr>
      <vt:lpstr>Calibri</vt:lpstr>
      <vt:lpstr>Wingdings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Анжела</dc:creator>
  <cp:lastModifiedBy>Marina</cp:lastModifiedBy>
  <cp:revision>12</cp:revision>
  <dcterms:created xsi:type="dcterms:W3CDTF">2010-02-27T10:28:55Z</dcterms:created>
  <dcterms:modified xsi:type="dcterms:W3CDTF">2017-09-14T02:58:01Z</dcterms:modified>
</cp:coreProperties>
</file>