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7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49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1848D-9926-4014-B285-84D89B13BC61}" type="datetimeFigureOut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71693-3A81-4223-B7BD-71624EB9A3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8079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71693-3A81-4223-B7BD-71624EB9A387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9769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71693-3A81-4223-B7BD-71624EB9A38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0797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71693-3A81-4223-B7BD-71624EB9A38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0797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71693-3A81-4223-B7BD-71624EB9A38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0797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ABE94-66C0-45B1-8B4F-7B915723AF45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4397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786E-6999-408E-A255-1B78D7A8F64C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263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6576-9CDB-4314-8932-D5BA5231A287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665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7532D-AF79-49F6-B0F3-70B2B7F01100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384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F79FE-039D-4D26-A6AD-9589AD0C4A30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191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DB753-BB06-4843-8142-6E22C08894F6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178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136-A42D-48CE-B7FD-D9DC23CF4530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6537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1EBB-1C1B-482B-A34D-8B00F024388F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6304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AA543-9BAA-425E-A27F-4DA6557C26DC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145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E00D-0BA5-41D7-8EFA-FCFF3EFED99E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907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20D67-D00C-4B30-BC66-2C797B1367EA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212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9D67C-A3BC-4968-974D-2BEBACC9C990}" type="datetime1">
              <a:rPr lang="ru-RU" smtClean="0"/>
              <a:pPr/>
              <a:t>24.08.2017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A1D36-C062-491F-8E8F-6E6E82C92F3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3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22514" y="1209823"/>
            <a:ext cx="7685314" cy="4091520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rgbClr val="DB4921"/>
              </a:gs>
              <a:gs pos="100000">
                <a:srgbClr val="DB4921"/>
              </a:gs>
            </a:gsLst>
          </a:gradFill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4"/>
                </a:solidFill>
              </a:rPr>
              <a:t>Родительское собрание на тему:</a:t>
            </a:r>
          </a:p>
          <a:p>
            <a:pPr algn="ctr"/>
            <a:r>
              <a:rPr lang="ru-RU" sz="3600" dirty="0" smtClean="0"/>
              <a:t>«Что нужно и чего нельзя делать в процессе воспитания человека»</a:t>
            </a:r>
          </a:p>
          <a:p>
            <a:pPr algn="ctr"/>
            <a:r>
              <a:rPr lang="ru-RU" sz="3200" dirty="0" smtClean="0">
                <a:solidFill>
                  <a:schemeClr val="accent4"/>
                </a:solidFill>
              </a:rPr>
              <a:t>Дети не всегда умеют хорошо слушаться старших, но они очень хорошо умеют их копировать.</a:t>
            </a:r>
          </a:p>
          <a:p>
            <a:pPr algn="ctr"/>
            <a:r>
              <a:rPr lang="ru-RU" sz="3200" dirty="0" err="1" smtClean="0">
                <a:solidFill>
                  <a:schemeClr val="accent4"/>
                </a:solidFill>
              </a:rPr>
              <a:t>Д.Болдуин</a:t>
            </a:r>
            <a:endParaRPr lang="ru-RU" sz="3200" dirty="0" smtClean="0">
              <a:solidFill>
                <a:schemeClr val="accent4"/>
              </a:solidFill>
            </a:endParaRPr>
          </a:p>
          <a:p>
            <a:pPr algn="ctr"/>
            <a:endParaRPr lang="ru-RU" sz="3200" dirty="0">
              <a:solidFill>
                <a:schemeClr val="accent4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3285" y="5921829"/>
            <a:ext cx="8752114" cy="707570"/>
          </a:xfrm>
          <a:prstGeom prst="round2DiagRect">
            <a:avLst>
              <a:gd name="adj1" fmla="val 0"/>
              <a:gd name="adj2" fmla="val 0"/>
            </a:avLst>
          </a:prstGeom>
          <a:gradFill>
            <a:gsLst>
              <a:gs pos="0">
                <a:schemeClr val="accent2">
                  <a:satMod val="103000"/>
                  <a:tint val="94000"/>
                  <a:lumMod val="92000"/>
                  <a:lumOff val="8000"/>
                  <a:alpha val="28000"/>
                </a:schemeClr>
              </a:gs>
              <a:gs pos="50000">
                <a:srgbClr val="DB4921">
                  <a:alpha val="53000"/>
                </a:srgbClr>
              </a:gs>
              <a:gs pos="100000">
                <a:srgbClr val="DB4921">
                  <a:alpha val="66000"/>
                </a:srgbClr>
              </a:gs>
            </a:gsLst>
          </a:gradFill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Георгиян</a:t>
            </a:r>
            <a:r>
              <a:rPr lang="ru-RU" sz="2800" dirty="0" smtClean="0"/>
              <a:t>  </a:t>
            </a:r>
            <a:r>
              <a:rPr lang="ru-RU" sz="2800" dirty="0" smtClean="0"/>
              <a:t>Генрита</a:t>
            </a:r>
            <a:r>
              <a:rPr lang="ru-RU" sz="2800" dirty="0" smtClean="0"/>
              <a:t> </a:t>
            </a:r>
            <a:r>
              <a:rPr lang="ru-RU" sz="2800" dirty="0" smtClean="0"/>
              <a:t>Георгевна</a:t>
            </a: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39104" y="6093050"/>
            <a:ext cx="440868" cy="365125"/>
          </a:xfrm>
        </p:spPr>
        <p:txBody>
          <a:bodyPr/>
          <a:lstStyle/>
          <a:p>
            <a:fld id="{A63A1D36-C062-491F-8E8F-6E6E82C92F30}" type="slidenum">
              <a:rPr lang="ru-RU" sz="1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1</a:t>
            </a:fld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848600" y="6044781"/>
            <a:ext cx="0" cy="46166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1"/>
          <p:cNvGrpSpPr/>
          <p:nvPr/>
        </p:nvGrpSpPr>
        <p:grpSpPr>
          <a:xfrm>
            <a:off x="892629" y="4484915"/>
            <a:ext cx="609600" cy="1426028"/>
            <a:chOff x="892629" y="4637315"/>
            <a:chExt cx="609600" cy="1426028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892629" y="4637315"/>
              <a:ext cx="457200" cy="1273628"/>
              <a:chOff x="892629" y="4615543"/>
              <a:chExt cx="457200" cy="1273628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892629" y="4615543"/>
                <a:ext cx="0" cy="81642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1045029" y="4767943"/>
                <a:ext cx="0" cy="81642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1197429" y="4909457"/>
                <a:ext cx="0" cy="81642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1349829" y="5072743"/>
                <a:ext cx="0" cy="81642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1502229" y="5246915"/>
              <a:ext cx="0" cy="81642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89246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1059"/>
            <a:ext cx="7886700" cy="127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Тест  « Какой я родитель»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98806"/>
            <a:ext cx="7886700" cy="517815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10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7790" y="732378"/>
          <a:ext cx="7624689" cy="6006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"/>
                <a:gridCol w="5992837"/>
                <a:gridCol w="1083212"/>
              </a:tblGrid>
              <a:tr h="4586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Фразы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Баллы</a:t>
                      </a:r>
                      <a:endParaRPr lang="ru-RU" sz="2400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Сколько раз тебе повторять?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 знаю, чтобы я без тебя делала?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 в кого ты только уродился!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Какие у тебя замечательные друзья.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Ну,</a:t>
                      </a:r>
                      <a:r>
                        <a:rPr lang="ru-RU" sz="2000" baseline="0" dirty="0" smtClean="0"/>
                        <a:t> на кого ты похож!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 в твоё время!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Ты моя опора и помощник!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Ну что за друзья у тебя!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 чём ты только думаешь!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732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Какая ты у меня умница!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 как ты считаешь</a:t>
                      </a:r>
                      <a:r>
                        <a:rPr lang="ru-RU" sz="2000" baseline="0" dirty="0" smtClean="0"/>
                        <a:t> сынок?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 всех дети как дети, а ты!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8643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Какой ты у меня сообразительный!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1256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Посоветуй мне пожалуйста.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234" y="295423"/>
            <a:ext cx="7244861" cy="10410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Отметьте те фразы, которые вы часто употребляете с детьми: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364566"/>
            <a:ext cx="7886700" cy="4725085"/>
          </a:xfrm>
        </p:spPr>
        <p:txBody>
          <a:bodyPr/>
          <a:lstStyle/>
          <a:p>
            <a:r>
              <a:rPr lang="ru-RU" i="1" dirty="0" smtClean="0"/>
              <a:t>7-8 баллов. </a:t>
            </a:r>
            <a:r>
              <a:rPr lang="ru-RU" dirty="0" smtClean="0"/>
              <a:t>Вы живете с ребенком душа в душу. Он искренне любит и уважает вас. Ваши отношения способствуют становлению личности.</a:t>
            </a:r>
          </a:p>
          <a:p>
            <a:r>
              <a:rPr lang="ru-RU" i="1" dirty="0" smtClean="0"/>
              <a:t>9-10 баллов. </a:t>
            </a:r>
            <a:r>
              <a:rPr lang="ru-RU" dirty="0" smtClean="0"/>
              <a:t>Вы непоследовательны в общении с ребенком. Он уважает вас, хотя и не всегда с вами откровенен. Его развитие подвержено влиянию случайных обстоятельств.</a:t>
            </a:r>
          </a:p>
          <a:p>
            <a:r>
              <a:rPr lang="ru-RU" i="1" dirty="0" smtClean="0"/>
              <a:t>11-12 баллов.</a:t>
            </a:r>
            <a:r>
              <a:rPr lang="ru-RU" dirty="0" smtClean="0"/>
              <a:t> Необходимо быть к ребенку внимательнее. Авторитет не заменяет любви.</a:t>
            </a:r>
          </a:p>
          <a:p>
            <a:r>
              <a:rPr lang="ru-RU" i="1" dirty="0" smtClean="0"/>
              <a:t>13-14 баллов</a:t>
            </a:r>
            <a:r>
              <a:rPr lang="ru-RU" dirty="0" smtClean="0"/>
              <a:t>. Идете по неверному пути. Существует недоверие между вами и ребенком. Уделяйте ему больше времени.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ЦЕЛЬ:</a:t>
            </a:r>
            <a:r>
              <a:rPr lang="ru-RU" sz="4000" dirty="0" smtClean="0"/>
              <a:t> </a:t>
            </a:r>
            <a:r>
              <a:rPr lang="ru-RU" sz="4000" b="1" dirty="0" smtClean="0"/>
              <a:t> активизация родительского участия в воспитании детей</a:t>
            </a:r>
            <a:r>
              <a:rPr lang="ru-RU" sz="4000" dirty="0" smtClean="0"/>
              <a:t>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                              Задачи</a:t>
            </a:r>
            <a:r>
              <a:rPr lang="ru-RU" sz="3200" b="1" i="1" dirty="0" smtClean="0"/>
              <a:t>: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установить партнерские отношения между педагогом, детьми и родителями;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осуществлять выбор методов воздействия на ребенка, соответствовать его возрастным и индивидуальным особенностям;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развивать умения родителей анализировать собственную воспитательную деятельность, критически ее оценивать.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26235" y="6397854"/>
            <a:ext cx="440868" cy="365125"/>
          </a:xfrm>
        </p:spPr>
        <p:txBody>
          <a:bodyPr/>
          <a:lstStyle/>
          <a:p>
            <a:fld id="{A63A1D36-C062-491F-8E8F-6E6E82C92F30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3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1350498"/>
            <a:ext cx="77407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505879"/>
            <a:ext cx="755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воспитать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еловека нужно</a:t>
            </a: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16429" y="1284513"/>
            <a:ext cx="7217228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89857" y="1463040"/>
            <a:ext cx="8036378" cy="4934814"/>
          </a:xfrm>
          <a:prstGeom prst="round2DiagRect">
            <a:avLst>
              <a:gd name="adj1" fmla="val 8207"/>
              <a:gd name="adj2" fmla="val 0"/>
            </a:avLst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rgbClr val="DB4921"/>
              </a:gs>
              <a:gs pos="100000">
                <a:srgbClr val="DB4921"/>
              </a:gs>
            </a:gsLst>
          </a:gradFill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Принимать</a:t>
            </a:r>
            <a:r>
              <a:rPr lang="ru-RU" sz="2400" dirty="0" smtClean="0"/>
              <a:t> ребёнка таким, каков он есть, чтобы при любых обстоятельствах он был уверен в неизменности вашей любви к ней.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Стремиться  </a:t>
            </a:r>
            <a:r>
              <a:rPr lang="ru-RU" sz="2400" dirty="0" smtClean="0"/>
              <a:t>понять, о чём он думает, чего хочет, почему ведёт себя так, а не иначе.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Внушать</a:t>
            </a:r>
            <a:r>
              <a:rPr lang="ru-RU" sz="2400" dirty="0" smtClean="0"/>
              <a:t> ребёнку, что он все может, если только поверит в себя.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Понимать</a:t>
            </a:r>
            <a:r>
              <a:rPr lang="ru-RU" sz="2400" dirty="0" smtClean="0"/>
              <a:t>, что в любых проступках ребёнка виноваты взрослые.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Не пытаться </a:t>
            </a:r>
            <a:r>
              <a:rPr lang="ru-RU" sz="2400" dirty="0" smtClean="0"/>
              <a:t>«лепить» своего ребёнка, а жить с ним общей жизнью: видеть в нём личность, а не объект воспитания.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30784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23888" y="263771"/>
            <a:ext cx="78867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773723"/>
            <a:ext cx="7886700" cy="531592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</a:rPr>
              <a:t>Чаще вспоминать</a:t>
            </a:r>
            <a:r>
              <a:rPr lang="ru-RU" dirty="0" smtClean="0"/>
              <a:t>, какими были вы в возрасте вашего ребёнка.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</a:rPr>
              <a:t>Помнить</a:t>
            </a:r>
            <a:r>
              <a:rPr lang="ru-RU" dirty="0" smtClean="0"/>
              <a:t>, что воспитывают  не ваши слова, а ваш личный пример.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         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И при этом нельзя</a:t>
            </a:r>
            <a:r>
              <a:rPr lang="ru-RU" sz="2800" b="1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</a:rPr>
              <a:t>Рассчитывать на то</a:t>
            </a:r>
            <a:r>
              <a:rPr lang="ru-RU" dirty="0" smtClean="0"/>
              <a:t>, что ваш ребёнок будет самым лучшим и способным. Он не лучше и не хуже, он другой, особенный.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</a:rPr>
              <a:t>Не доверять </a:t>
            </a:r>
            <a:r>
              <a:rPr lang="ru-RU" dirty="0" smtClean="0"/>
              <a:t>рекламам различных модных методик, особенно по раннему обучению чтению, письму, иностранным языкам. Самое важное вырастить  из ребёнка хорошего человека.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</a:rPr>
              <a:t>Относиться</a:t>
            </a:r>
            <a:r>
              <a:rPr lang="ru-RU" dirty="0" smtClean="0"/>
              <a:t> к ребёнку как к Сбербанку, в который родители выгодно вкладывают свою любовь и заботу, а потом получают их обратно с процентами.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26235" y="6397854"/>
            <a:ext cx="440868" cy="365125"/>
          </a:xfrm>
        </p:spPr>
        <p:txBody>
          <a:bodyPr/>
          <a:lstStyle/>
          <a:p>
            <a:fld id="{A63A1D36-C062-491F-8E8F-6E6E82C92F30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5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1350498"/>
            <a:ext cx="77407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505879"/>
            <a:ext cx="755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Нельзя при воспитании ребёнка</a:t>
            </a:r>
            <a:r>
              <a:rPr lang="ru-RU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16429" y="1284513"/>
            <a:ext cx="7217228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89857" y="1308295"/>
            <a:ext cx="8036378" cy="5089559"/>
          </a:xfrm>
          <a:prstGeom prst="round2DiagRect">
            <a:avLst>
              <a:gd name="adj1" fmla="val 6212"/>
              <a:gd name="adj2" fmla="val 0"/>
            </a:avLst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rgbClr val="DB4921"/>
              </a:gs>
              <a:gs pos="100000">
                <a:srgbClr val="DB4921"/>
              </a:gs>
            </a:gsLst>
          </a:gradFill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Ждать</a:t>
            </a:r>
            <a:r>
              <a:rPr lang="ru-RU" sz="2400" dirty="0" smtClean="0"/>
              <a:t> от ребёнка благодарности за то, что вы его родили и выкормили,- он вас об этом не просил.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Использовать</a:t>
            </a:r>
            <a:r>
              <a:rPr lang="ru-RU" sz="2400" dirty="0" smtClean="0"/>
              <a:t> ребёнка как средство для достижения пусть самых благородных, но своих целей.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Рассчитывать </a:t>
            </a:r>
            <a:r>
              <a:rPr lang="ru-RU" sz="2400" dirty="0" smtClean="0"/>
              <a:t>на то, что ваш ребёнок унаследует ваши интересы и взгляды на жизнь, которые генетически на закладываются.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Относиться </a:t>
            </a:r>
            <a:r>
              <a:rPr lang="ru-RU" sz="2400" dirty="0" smtClean="0"/>
              <a:t>к ребёнку как не полноценному человеку, которого родители могут лепить по своему усмотрению.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</a:rPr>
              <a:t>Перекладывать</a:t>
            </a:r>
            <a:r>
              <a:rPr lang="ru-RU" sz="2400" dirty="0" smtClean="0"/>
              <a:t> ответственность за воспитание на воспитателей, учителей, бабушек и дедушек.</a:t>
            </a:r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630784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028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Как формируется личность?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153551"/>
            <a:ext cx="7886700" cy="46001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Если ребёнка постоянно критикуют – он учится </a:t>
            </a:r>
            <a:r>
              <a:rPr lang="ru-RU" u="sng" dirty="0" smtClean="0"/>
              <a:t>ненавидеть.</a:t>
            </a:r>
          </a:p>
          <a:p>
            <a:pPr>
              <a:buNone/>
            </a:pPr>
            <a:r>
              <a:rPr lang="ru-RU" dirty="0" smtClean="0"/>
              <a:t>Если ребёнок живёт во вражде – он учится </a:t>
            </a:r>
            <a:r>
              <a:rPr lang="ru-RU" u="sng" dirty="0" smtClean="0"/>
              <a:t>агрессивности.</a:t>
            </a:r>
          </a:p>
          <a:p>
            <a:pPr>
              <a:buNone/>
            </a:pPr>
            <a:r>
              <a:rPr lang="ru-RU" dirty="0" smtClean="0"/>
              <a:t>Если </a:t>
            </a:r>
            <a:r>
              <a:rPr lang="ru-RU" dirty="0" smtClean="0"/>
              <a:t>ребёнка высмеивают – он становится </a:t>
            </a:r>
            <a:r>
              <a:rPr lang="ru-RU" u="sng" dirty="0" smtClean="0"/>
              <a:t>замкнутым.</a:t>
            </a:r>
          </a:p>
          <a:p>
            <a:pPr>
              <a:buNone/>
            </a:pPr>
            <a:r>
              <a:rPr lang="ru-RU" dirty="0" smtClean="0"/>
              <a:t>Если </a:t>
            </a:r>
            <a:r>
              <a:rPr lang="ru-RU" dirty="0" smtClean="0"/>
              <a:t>ребёнок растёт в упрёках – он учится жить с </a:t>
            </a:r>
            <a:r>
              <a:rPr lang="ru-RU" u="sng" dirty="0" smtClean="0"/>
              <a:t>чувством вины.</a:t>
            </a:r>
          </a:p>
          <a:p>
            <a:pPr>
              <a:buNone/>
            </a:pPr>
            <a:r>
              <a:rPr lang="ru-RU" dirty="0" smtClean="0"/>
              <a:t>Если </a:t>
            </a:r>
            <a:r>
              <a:rPr lang="ru-RU" dirty="0" smtClean="0"/>
              <a:t>ребёнок живёт в терпимости – он учится </a:t>
            </a:r>
            <a:r>
              <a:rPr lang="ru-RU" u="sng" dirty="0" smtClean="0"/>
              <a:t>принимать других.</a:t>
            </a:r>
          </a:p>
          <a:p>
            <a:pPr>
              <a:buNone/>
            </a:pPr>
            <a:endParaRPr lang="ru-RU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26235" y="6397854"/>
            <a:ext cx="440868" cy="365125"/>
          </a:xfrm>
        </p:spPr>
        <p:txBody>
          <a:bodyPr/>
          <a:lstStyle/>
          <a:p>
            <a:fld id="{A63A1D36-C062-491F-8E8F-6E6E82C92F30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7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1350498"/>
            <a:ext cx="77407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505879"/>
            <a:ext cx="755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Как формируется личность?</a:t>
            </a:r>
            <a:endParaRPr lang="ru-RU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16429" y="1284513"/>
            <a:ext cx="7217228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89857" y="1308295"/>
            <a:ext cx="8036378" cy="5089559"/>
          </a:xfrm>
          <a:prstGeom prst="round2DiagRect">
            <a:avLst>
              <a:gd name="adj1" fmla="val 6212"/>
              <a:gd name="adj2" fmla="val 0"/>
            </a:avLst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rgbClr val="DB4921"/>
              </a:gs>
              <a:gs pos="100000">
                <a:srgbClr val="DB4921"/>
              </a:gs>
            </a:gsLst>
          </a:gradFill>
          <a:ln w="28575"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Если </a:t>
            </a:r>
            <a:r>
              <a:rPr lang="ru-RU" sz="2800" dirty="0" smtClean="0"/>
              <a:t>ребёнка  подбадривают – он </a:t>
            </a:r>
            <a:r>
              <a:rPr lang="ru-RU" sz="2800" u="sng" dirty="0" smtClean="0"/>
              <a:t>учится верить </a:t>
            </a:r>
            <a:r>
              <a:rPr lang="ru-RU" sz="2800" dirty="0" smtClean="0"/>
              <a:t>в себя.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Если ребёнка  хвалят – он </a:t>
            </a:r>
            <a:r>
              <a:rPr lang="ru-RU" sz="2800" u="sng" dirty="0" smtClean="0"/>
              <a:t>учится быть справедливым.</a:t>
            </a:r>
          </a:p>
          <a:p>
            <a:r>
              <a:rPr lang="ru-RU" sz="2800" dirty="0" smtClean="0"/>
              <a:t>Если ребёнок растёт в безопасности – он учится </a:t>
            </a:r>
            <a:r>
              <a:rPr lang="ru-RU" sz="2800" u="sng" dirty="0" smtClean="0"/>
              <a:t>верить в людей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Если ребёнка поддерживают – он </a:t>
            </a:r>
            <a:r>
              <a:rPr lang="ru-RU" sz="2800" u="sng" dirty="0" smtClean="0"/>
              <a:t>учится ценить себя.</a:t>
            </a:r>
          </a:p>
          <a:p>
            <a:r>
              <a:rPr lang="ru-RU" sz="2800" dirty="0" smtClean="0"/>
              <a:t>Если ребёнок растёт в атмосфере понимания и дружелюбия – он </a:t>
            </a:r>
            <a:r>
              <a:rPr lang="ru-RU" sz="2800" u="sng" dirty="0" smtClean="0"/>
              <a:t>учится находить любовь в мире</a:t>
            </a:r>
            <a:r>
              <a:rPr lang="ru-RU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30784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25084"/>
            <a:ext cx="7886700" cy="98473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                 Задание на дом.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«Проверить отношение ребёнка к вам»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336432"/>
            <a:ext cx="7886700" cy="4753220"/>
          </a:xfrm>
        </p:spPr>
        <p:txBody>
          <a:bodyPr/>
          <a:lstStyle/>
          <a:p>
            <a:r>
              <a:rPr lang="ru-RU" dirty="0" smtClean="0"/>
              <a:t>  Нарисуйте стол, вокруг стола – в два раза больше стульев, чем членов семьи, таким образом, чтобы рядом с каждым из них стоял один свободный стул, а ещё два дополнительных стула нарисуйте отдельно.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Предложите </a:t>
            </a:r>
            <a:r>
              <a:rPr lang="ru-RU" dirty="0" smtClean="0"/>
              <a:t>ребенку нарисовать себя самого там, где он хочет сидеть. Самые лучшие отношения у ребенка с тем из вас, рядом с кем он себя нарисует. Этот член семьи оказывает на его развитие наибольшее влияние. Если ребенок нарисовал себя на одном из двух отдельно стоящих стульев, то взрослым нужно серьезно задуматься: ваш ребенок чувствует себя в семье эмоционально отчужденным, ему не хватает душевного тепла.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4560" y="6314148"/>
            <a:ext cx="2057400" cy="365125"/>
          </a:xfrm>
        </p:spPr>
        <p:txBody>
          <a:bodyPr/>
          <a:lstStyle/>
          <a:p>
            <a:fld id="{A63A1D36-C062-491F-8E8F-6E6E82C92F3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A1D36-C062-491F-8E8F-6E6E82C92F30}" type="slidenum">
              <a:rPr lang="ru-RU" sz="1600" smtClean="0"/>
              <a:pPr/>
              <a:t>9</a:t>
            </a:fld>
            <a:endParaRPr lang="ru-RU" sz="1600" dirty="0"/>
          </a:p>
        </p:txBody>
      </p:sp>
      <p:pic>
        <p:nvPicPr>
          <p:cNvPr id="1028" name="Picture 4" descr="https://www.syl.ru/misc/i/ai/200663/886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286" y="740805"/>
            <a:ext cx="7734267" cy="58780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64a1fa3d0288f698ae55faddce9bfe24b5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759</Words>
  <Application>Microsoft Office PowerPoint</Application>
  <PresentationFormat>Экран (4:3)</PresentationFormat>
  <Paragraphs>129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ЦЕЛЬ:  активизация родительского участия в воспитании детей.</vt:lpstr>
      <vt:lpstr>Слайд 3</vt:lpstr>
      <vt:lpstr>Слайд 4</vt:lpstr>
      <vt:lpstr>Слайд 5</vt:lpstr>
      <vt:lpstr>       Как формируется личность?</vt:lpstr>
      <vt:lpstr>Слайд 7</vt:lpstr>
      <vt:lpstr>                        Задание на дом. «Проверить отношение ребёнка к вам»</vt:lpstr>
      <vt:lpstr>Слайд 9</vt:lpstr>
      <vt:lpstr>             Тест  « Какой я родитель»</vt:lpstr>
      <vt:lpstr>Отметьте те фразы, которые вы часто употребляете с детьми: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27</cp:revision>
  <dcterms:created xsi:type="dcterms:W3CDTF">2013-02-28T04:41:09Z</dcterms:created>
  <dcterms:modified xsi:type="dcterms:W3CDTF">2017-08-24T17:06:59Z</dcterms:modified>
</cp:coreProperties>
</file>