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24" r:id="rId2"/>
    <p:sldId id="346" r:id="rId3"/>
    <p:sldId id="344" r:id="rId4"/>
    <p:sldId id="289" r:id="rId5"/>
    <p:sldId id="296" r:id="rId6"/>
    <p:sldId id="303" r:id="rId7"/>
    <p:sldId id="365" r:id="rId8"/>
    <p:sldId id="367" r:id="rId9"/>
    <p:sldId id="369" r:id="rId10"/>
    <p:sldId id="371" r:id="rId11"/>
    <p:sldId id="372" r:id="rId12"/>
    <p:sldId id="373" r:id="rId13"/>
    <p:sldId id="374" r:id="rId14"/>
    <p:sldId id="375" r:id="rId15"/>
    <p:sldId id="361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99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8" autoAdjust="0"/>
    <p:restoredTop sz="94660"/>
  </p:normalViewPr>
  <p:slideViewPr>
    <p:cSldViewPr>
      <p:cViewPr varScale="1">
        <p:scale>
          <a:sx n="97" d="100"/>
          <a:sy n="97" d="100"/>
        </p:scale>
        <p:origin x="11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AFEF4D7-6C96-4ABD-AA13-356B7ACAAA10}" type="datetimeFigureOut">
              <a:rPr lang="ru-RU"/>
              <a:pPr>
                <a:defRPr/>
              </a:pPr>
              <a:t>14.09.2017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5CF606E-C134-4705-9D9C-85F177F8E7F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9C3BDA-BAD8-4925-A293-7FCBF13868B4}" type="slidenum">
              <a:rPr lang="ru-RU" altLang="ru-RU"/>
              <a:pPr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DBC712-8DE7-4C93-990F-6228FF4ADB4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CD6FE6-D200-419F-87C7-7772B8A132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B141CC-5C0B-4A44-8853-AAFEEA35EA3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F4F01-EDED-4E6F-89E4-A0F94491CD4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DF0289-87FA-4D23-B0E6-A4C97868C0D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26FF3D-5A45-41B9-ADFB-927E2FF64F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B613C2-E54C-4FA9-83E1-4A951503A9C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87525C-494A-432D-BC7B-42D784C36EC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56742-7CAC-4E5C-A018-6368BE86A6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EEB455-6FC2-4413-A0E3-B9091D59629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7CDFC5-414A-432E-98A4-8E4DFAAE6A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FBE27AC-96A1-4E9C-826C-B07CC9DAC4A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Rectangle 4" descr="Копия (4) 1241413920_ddc5f9e2549d-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sz="4000" b="1" dirty="0">
              <a:solidFill>
                <a:srgbClr val="C00000"/>
              </a:solidFill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«Детский сад №4»</a:t>
            </a:r>
          </a:p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latin typeface="Algerian" pitchFamily="82" charset="0"/>
              </a:rPr>
              <a:t>Тема: </a:t>
            </a:r>
            <a:endParaRPr lang="ru-RU" sz="4000" b="1" dirty="0">
              <a:solidFill>
                <a:srgbClr val="C00000"/>
              </a:solidFill>
            </a:endParaRPr>
          </a:p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latin typeface="Algerian" pitchFamily="82" charset="0"/>
              </a:rPr>
              <a:t>«Активные формы </a:t>
            </a:r>
          </a:p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latin typeface="Algerian" pitchFamily="82" charset="0"/>
              </a:rPr>
              <a:t>  сотрудничества </a:t>
            </a:r>
            <a:endParaRPr lang="ru-RU" sz="4000" b="1" dirty="0">
              <a:solidFill>
                <a:srgbClr val="C00000"/>
              </a:solidFill>
            </a:endParaRPr>
          </a:p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latin typeface="Algerian" pitchFamily="82" charset="0"/>
              </a:rPr>
              <a:t>учителя-логопеда  </a:t>
            </a:r>
          </a:p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latin typeface="Algerian" pitchFamily="82" charset="0"/>
              </a:rPr>
              <a:t>с родителями по коррекции </a:t>
            </a:r>
          </a:p>
          <a:p>
            <a:pPr algn="ctr"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latin typeface="Algerian" pitchFamily="82" charset="0"/>
              </a:rPr>
              <a:t>речевых нарушений» </a:t>
            </a:r>
            <a:endParaRPr lang="en-US" sz="4000" b="1" dirty="0">
              <a:solidFill>
                <a:srgbClr val="C00000"/>
              </a:solidFill>
              <a:latin typeface="Algerian" pitchFamily="82" charset="0"/>
            </a:endParaRPr>
          </a:p>
          <a:p>
            <a:pPr algn="ctr" eaLnBrk="1" hangingPunct="1">
              <a:defRPr/>
            </a:pPr>
            <a:endParaRPr lang="en-US" sz="4000" b="1" dirty="0">
              <a:solidFill>
                <a:srgbClr val="C00000"/>
              </a:solidFill>
              <a:latin typeface="Algerian" pitchFamily="82" charset="0"/>
            </a:endParaRPr>
          </a:p>
          <a:p>
            <a:pPr algn="ctr" eaLnBrk="1" hangingPunct="1"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Пышнограева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Е.Н.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sz="3600" b="1" dirty="0">
              <a:solidFill>
                <a:srgbClr val="C00000"/>
              </a:solidFill>
              <a:latin typeface="Algerian" pitchFamily="82" charset="0"/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611188" y="0"/>
            <a:ext cx="813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Семинары-практикумы</a:t>
            </a:r>
            <a:r>
              <a:rPr lang="ru-RU" altLang="ru-RU" sz="3600" b="1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4580" name="Рисунок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19784" y="3717032"/>
            <a:ext cx="4510567" cy="3159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1704" y="980728"/>
            <a:ext cx="4688053" cy="3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79388" y="160338"/>
            <a:ext cx="8713787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Открытые занятия для родителей</a:t>
            </a:r>
            <a:r>
              <a:rPr lang="ru-RU" altLang="ru-RU"/>
              <a:t> </a:t>
            </a:r>
            <a:endParaRPr lang="en-US" altLang="ru-RU"/>
          </a:p>
          <a:p>
            <a:pPr algn="ctr"/>
            <a:endParaRPr lang="ru-RU" altLang="ru-RU"/>
          </a:p>
        </p:txBody>
      </p:sp>
      <p:pic>
        <p:nvPicPr>
          <p:cNvPr id="25603" name="Рисунок 2" descr="D:\DSC_78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5" y="1026981"/>
            <a:ext cx="4608513" cy="358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4" descr="C:\Users\BaseComputer\Documents\Scanned Documents\Рисунок (3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9" y="3371634"/>
            <a:ext cx="4464495" cy="3458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684213" y="198438"/>
            <a:ext cx="7905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Праздники и развлечения</a:t>
            </a:r>
            <a:r>
              <a:rPr lang="ru-RU" altLang="ru-RU"/>
              <a:t> </a:t>
            </a:r>
          </a:p>
        </p:txBody>
      </p:sp>
      <p:pic>
        <p:nvPicPr>
          <p:cNvPr id="26627" name="Рисунок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81855"/>
            <a:ext cx="4644008" cy="344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587533"/>
            <a:ext cx="4499992" cy="3270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250825" y="171450"/>
            <a:ext cx="87137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В нашем детском саду проводятся </a:t>
            </a:r>
          </a:p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Дни открытых дверей </a:t>
            </a:r>
          </a:p>
        </p:txBody>
      </p:sp>
      <p:pic>
        <p:nvPicPr>
          <p:cNvPr id="27651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500188"/>
            <a:ext cx="67421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971550" y="0"/>
            <a:ext cx="7561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Домашние задания</a:t>
            </a:r>
            <a:r>
              <a:rPr lang="ru-RU" altLang="ru-RU" sz="360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8676" name="Рисунок 4" descr="I:\P10608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2138" y="980728"/>
            <a:ext cx="29527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2" descr="I:\P10608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9539" y="2600771"/>
            <a:ext cx="29527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3" descr="I:\P10608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4737" y="2630900"/>
            <a:ext cx="2989263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 descr="Копия (5) 1241413920_ddc5f9e2549d-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buFont typeface="Wingdings" pitchFamily="2" charset="2"/>
              <a:buNone/>
            </a:pPr>
            <a:endParaRPr lang="en-US" altLang="ru-RU" sz="3600" b="1">
              <a:solidFill>
                <a:srgbClr val="C000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4000" b="1">
                <a:solidFill>
                  <a:srgbClr val="C00000"/>
                </a:solidFill>
              </a:rPr>
              <a:t>Спасибо за внимание!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altLang="ru-RU" sz="40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altLang="ru-RU" sz="2800" b="1">
              <a:solidFill>
                <a:srgbClr val="000099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altLang="ru-RU" sz="2800" b="1">
                <a:solidFill>
                  <a:srgbClr val="000099"/>
                </a:solidFill>
              </a:rPr>
              <a:t>                                                                                                                               </a:t>
            </a:r>
          </a:p>
        </p:txBody>
      </p:sp>
      <p:pic>
        <p:nvPicPr>
          <p:cNvPr id="31747" name="Picture 5" descr="75201-Royalty-Free-RF-Clipart-Illustration-Of-A-Black-And-White-Outline-Of-A-Little-Winter-Boy-Wearing-A-Hat-And-Pointing -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163" y="2852738"/>
            <a:ext cx="1708150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 descr="Копия (4) 1241413920_ddc5f9e2549d-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Важнейшим условием для того,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чтобы ребёнок овладел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правильной речью,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является та речевая атмосфера,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в которую он погружён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с первых  дней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своего существования.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Поэтому для овладения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грамотной речью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000099"/>
                </a:solidFill>
              </a:rPr>
              <a:t>неоценимо важна</a:t>
            </a:r>
            <a:r>
              <a:rPr lang="ru-RU" altLang="ru-RU" sz="2800" b="1" i="1">
                <a:solidFill>
                  <a:srgbClr val="000099"/>
                </a:solidFill>
              </a:rPr>
              <a:t> </a:t>
            </a:r>
            <a:r>
              <a:rPr lang="ru-RU" altLang="ru-RU" sz="2800" b="1">
                <a:solidFill>
                  <a:srgbClr val="000099"/>
                </a:solidFill>
              </a:rPr>
              <a:t>роль семьи.</a:t>
            </a:r>
          </a:p>
          <a:p>
            <a:pPr algn="ctr" eaLnBrk="1" hangingPunct="1">
              <a:lnSpc>
                <a:spcPct val="90000"/>
              </a:lnSpc>
            </a:pPr>
            <a:endParaRPr lang="ru-RU" altLang="ru-RU" sz="2800" b="1" i="1">
              <a:solidFill>
                <a:srgbClr val="000099"/>
              </a:solidFill>
            </a:endParaRPr>
          </a:p>
          <a:p>
            <a:pPr algn="ctr" eaLnBrk="1" hangingPunct="1">
              <a:lnSpc>
                <a:spcPct val="90000"/>
              </a:lnSpc>
            </a:pPr>
            <a:endParaRPr lang="ru-RU" altLang="ru-RU" sz="2800" b="1" i="1">
              <a:solidFill>
                <a:srgbClr val="00009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 descr="Копия (6) 1241413920_ddc5f9e2549d-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ru-RU" sz="5400" b="1">
                <a:latin typeface="Arial" charset="0"/>
              </a:rPr>
              <a:t>         </a:t>
            </a:r>
            <a:r>
              <a:rPr lang="ru-RU" sz="4800" b="1" u="sng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</a:rPr>
              <a:t>Формы работы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•Коллективные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     •Индивидуальные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•Наглядные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     •Информационно-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                                наглядные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 •Информационно-</a:t>
            </a:r>
          </a:p>
          <a:p>
            <a:pPr eaLnBrk="1" hangingPunct="1"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  <a:latin typeface="Algerian" pitchFamily="82" charset="0"/>
                <a:cs typeface="Arial" charset="0"/>
              </a:rPr>
              <a:t>                     аналитические</a:t>
            </a:r>
          </a:p>
          <a:p>
            <a:pPr eaLnBrk="1" hangingPunct="1">
              <a:defRPr/>
            </a:pPr>
            <a:endParaRPr lang="ru-RU" sz="4000">
              <a:effectLst>
                <a:outerShdw blurRad="38100" dist="38100" dir="2700000" algn="tl">
                  <a:srgbClr val="C0C0C0"/>
                </a:outerShdw>
              </a:effectLst>
              <a:latin typeface="Algerian" pitchFamily="82" charset="0"/>
            </a:endParaRPr>
          </a:p>
          <a:p>
            <a:pPr eaLnBrk="1" hangingPunct="1">
              <a:defRPr/>
            </a:pPr>
            <a:endParaRPr lang="ru-RU" sz="3600">
              <a:latin typeface="Arno Pro Smbd Display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116013" y="303213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600" b="1">
                <a:solidFill>
                  <a:srgbClr val="FF0000"/>
                </a:solidFill>
              </a:rPr>
              <a:t>Индивидуальные беседы</a:t>
            </a:r>
            <a:endParaRPr lang="ru-RU" altLang="ru-RU" sz="3600"/>
          </a:p>
        </p:txBody>
      </p:sp>
      <p:pic>
        <p:nvPicPr>
          <p:cNvPr id="15363" name="Рисунок 3" descr="I:\P10608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1250950"/>
            <a:ext cx="655320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88913"/>
            <a:ext cx="8501062" cy="5762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smtClean="0">
                <a:solidFill>
                  <a:srgbClr val="FF0000"/>
                </a:solidFill>
              </a:rPr>
              <a:t>Анкетирование, тесты, опросы</a:t>
            </a:r>
            <a:endParaRPr lang="ru-RU" altLang="ru-RU" sz="32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>
              <a:latin typeface="Tahoma" pitchFamily="34" charset="0"/>
            </a:endParaRPr>
          </a:p>
        </p:txBody>
      </p:sp>
      <p:sp>
        <p:nvSpPr>
          <p:cNvPr id="17412" name="Rectangle 11"/>
          <p:cNvSpPr>
            <a:spLocks noChangeArrowheads="1"/>
          </p:cNvSpPr>
          <p:nvPr/>
        </p:nvSpPr>
        <p:spPr bwMode="auto">
          <a:xfrm>
            <a:off x="0" y="1109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>
              <a:latin typeface="Tahoma" pitchFamily="34" charset="0"/>
            </a:endParaRPr>
          </a:p>
        </p:txBody>
      </p:sp>
      <p:sp>
        <p:nvSpPr>
          <p:cNvPr id="17413" name="Rectangle 13"/>
          <p:cNvSpPr>
            <a:spLocks noChangeArrowheads="1"/>
          </p:cNvSpPr>
          <p:nvPr/>
        </p:nvSpPr>
        <p:spPr bwMode="auto">
          <a:xfrm>
            <a:off x="0" y="900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 sz="1800">
              <a:latin typeface="Tahoma" pitchFamily="34" charset="0"/>
            </a:endParaRPr>
          </a:p>
        </p:txBody>
      </p:sp>
      <p:pic>
        <p:nvPicPr>
          <p:cNvPr id="17415" name="Рисунок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47" y="843485"/>
            <a:ext cx="4897965" cy="344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0" descr="P10608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3" y="3604353"/>
            <a:ext cx="4283968" cy="325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1476375" y="188913"/>
            <a:ext cx="6570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</a:rPr>
              <a:t>Родительские</a:t>
            </a:r>
            <a:r>
              <a:rPr lang="ru-RU" altLang="ru-RU" sz="3200" b="1"/>
              <a:t> </a:t>
            </a:r>
            <a:r>
              <a:rPr lang="ru-RU" altLang="ru-RU" sz="3200" b="1">
                <a:solidFill>
                  <a:srgbClr val="FF0000"/>
                </a:solidFill>
              </a:rPr>
              <a:t>собрания</a:t>
            </a:r>
          </a:p>
        </p:txBody>
      </p:sp>
      <p:pic>
        <p:nvPicPr>
          <p:cNvPr id="18435" name="Рисунок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57250"/>
            <a:ext cx="4500563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6575" y="3475038"/>
            <a:ext cx="4797425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50825" y="0"/>
            <a:ext cx="871378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Информационные стенды, </a:t>
            </a:r>
          </a:p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папки-передвижки, статьи в уголках для родителей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046788" y="3933825"/>
            <a:ext cx="3097212" cy="2924175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011863" y="1412875"/>
            <a:ext cx="3132137" cy="2879725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25400" algn="ctr">
            <a:solidFill>
              <a:srgbClr val="8EB4E3"/>
            </a:solidFill>
            <a:miter lim="800000"/>
            <a:headEnd/>
            <a:tailEnd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9461" name="Picture 9" descr="P10608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188" y="4437063"/>
            <a:ext cx="37798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10" descr="IMG_2991"/>
          <p:cNvSpPr>
            <a:spLocks noChangeArrowheads="1"/>
          </p:cNvSpPr>
          <p:nvPr/>
        </p:nvSpPr>
        <p:spPr bwMode="auto">
          <a:xfrm>
            <a:off x="3851275" y="2060575"/>
            <a:ext cx="2232025" cy="32131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9463" name="Rectangle 9" descr="IMG_2990"/>
          <p:cNvSpPr>
            <a:spLocks noChangeArrowheads="1"/>
          </p:cNvSpPr>
          <p:nvPr/>
        </p:nvSpPr>
        <p:spPr bwMode="auto">
          <a:xfrm>
            <a:off x="1908175" y="1628775"/>
            <a:ext cx="2159000" cy="324008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9464" name="Rectangle 8" descr="IMG_2989"/>
          <p:cNvSpPr>
            <a:spLocks noChangeArrowheads="1"/>
          </p:cNvSpPr>
          <p:nvPr/>
        </p:nvSpPr>
        <p:spPr bwMode="auto">
          <a:xfrm>
            <a:off x="0" y="1196975"/>
            <a:ext cx="2051050" cy="316865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550" y="0"/>
            <a:ext cx="7129463" cy="1268413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FF0000"/>
                </a:solidFill>
                <a:cs typeface="Times New Roman" pitchFamily="18" charset="0"/>
              </a:rPr>
              <a:t>Выставки книг и пособий</a:t>
            </a:r>
            <a:br>
              <a:rPr lang="ru-RU" sz="3600" b="1" smtClean="0">
                <a:solidFill>
                  <a:srgbClr val="FF0000"/>
                </a:solidFill>
                <a:cs typeface="Times New Roman" pitchFamily="18" charset="0"/>
              </a:rPr>
            </a:br>
            <a:endParaRPr lang="ru-RU" sz="3600" b="1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20483" name="Picture 6" descr="IMG_33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765175"/>
            <a:ext cx="4392613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IMG_339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3789363"/>
            <a:ext cx="41036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2" descr="I:\P10608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1500" y="620713"/>
            <a:ext cx="28352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9" descr="IMG_339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338" y="3860800"/>
            <a:ext cx="410527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1763713" y="188913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</a:rPr>
              <a:t>Консультации</a:t>
            </a:r>
            <a:r>
              <a:rPr lang="ru-RU" altLang="ru-RU" sz="320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1507" name="Рисунок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1143000"/>
            <a:ext cx="40703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2" descr="I:\P10608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1125538"/>
            <a:ext cx="44640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134</Words>
  <Application>Microsoft Office PowerPoint</Application>
  <PresentationFormat>Экран (4:3)</PresentationFormat>
  <Paragraphs>55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Algerian</vt:lpstr>
      <vt:lpstr>Arial</vt:lpstr>
      <vt:lpstr>Arno Pro Smbd Display</vt:lpstr>
      <vt:lpstr>Calibri</vt:lpstr>
      <vt:lpstr>Tahoma</vt:lpstr>
      <vt:lpstr>Times New Roman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Анкетирование, тесты, опросы</vt:lpstr>
      <vt:lpstr>Презентация PowerPoint</vt:lpstr>
      <vt:lpstr>Презентация PowerPoint</vt:lpstr>
      <vt:lpstr>Выставки книг и пособий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Упражнение «УЛЫБОЧКА»</dc:title>
  <dc:creator>USER</dc:creator>
  <cp:lastModifiedBy>Алёна</cp:lastModifiedBy>
  <cp:revision>56</cp:revision>
  <dcterms:created xsi:type="dcterms:W3CDTF">2009-03-25T20:44:41Z</dcterms:created>
  <dcterms:modified xsi:type="dcterms:W3CDTF">2017-09-14T19:25:08Z</dcterms:modified>
</cp:coreProperties>
</file>