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1" r:id="rId9"/>
    <p:sldId id="263" r:id="rId10"/>
    <p:sldId id="267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38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EAA2884-330F-47C1-8699-1886745216AB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50FFB04-81FD-4FF9-8C80-CF01EBF07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D49D8-30F3-4766-98E4-58E6D8E18B30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1874-DF56-4363-A72D-B41D7D57D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DEF4F-9A7D-45E9-A1F0-4A867685F7DC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F0B6F-7AE5-4E5E-AA65-0B0B7042F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0CF56-07EF-4049-8651-B274CF48797C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B2CAF-2DFB-454B-BCAF-179341CD9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EC288-3FFC-4D86-A620-D94B1EC8C8D4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0DF07-2384-45B9-A27D-A70C8A424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10B2-DA34-478F-A957-C52937A23BAD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9F0FFEF-13EB-4C39-81BA-1F38FA39D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AC769C-0659-4481-8F45-0347D5059492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3BB51-1151-40D4-90C0-4615FA8F7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DCA82F-8C14-417E-9880-579D98F4D4CB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930533-0045-4BEE-AAC0-CA9B37689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F8CDF-D064-45AE-BA34-B2E2093E794D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C4C3D-407C-4044-B026-28DC81BAE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C049-3A97-4493-B58E-BB37D84384FE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B00D441-17EC-4787-B625-C950FA09D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99BC0-3702-4D5E-BAA4-7C7FC18121E8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83A21-EDCA-4526-871B-D10B12503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FFB533-0E6F-4988-B6E7-A326374181E1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F071331E-AB68-424F-86D6-49201DE4C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4C3FF8-F3AA-4F93-9ADD-3C9168A8EE70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46540F-67DC-43B1-8518-CA56ECFEE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6" r:id="rId3"/>
    <p:sldLayoutId id="2147483747" r:id="rId4"/>
    <p:sldLayoutId id="2147483748" r:id="rId5"/>
    <p:sldLayoutId id="2147483743" r:id="rId6"/>
    <p:sldLayoutId id="2147483749" r:id="rId7"/>
    <p:sldLayoutId id="2147483742" r:id="rId8"/>
    <p:sldLayoutId id="2147483750" r:id="rId9"/>
    <p:sldLayoutId id="2147483741" r:id="rId10"/>
    <p:sldLayoutId id="2147483751" r:id="rId11"/>
    <p:sldLayoutId id="214748374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8716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Твердые лекарственные формы и их рецептурное оформление </a:t>
            </a:r>
            <a:endParaRPr lang="ru-RU" dirty="0"/>
          </a:p>
        </p:txBody>
      </p:sp>
      <p:pic>
        <p:nvPicPr>
          <p:cNvPr id="4" name="Рисунок 3" descr="Картинки по запросу таблетки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48880"/>
            <a:ext cx="5760640" cy="347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marL="552450" indent="-552450">
              <a:buFont typeface="Wingdings" pitchFamily="2" charset="2"/>
              <a:buNone/>
            </a:pPr>
            <a:r>
              <a:rPr lang="ru-RU" smtClean="0"/>
              <a:t>1.</a:t>
            </a:r>
            <a:r>
              <a:rPr lang="en-US" smtClean="0">
                <a:latin typeface="Calibri" pitchFamily="34" charset="0"/>
              </a:rPr>
              <a:t>Rp.</a:t>
            </a:r>
            <a:r>
              <a:rPr lang="ru-RU" smtClean="0"/>
              <a:t>: </a:t>
            </a:r>
            <a:r>
              <a:rPr lang="en-US" smtClean="0">
                <a:latin typeface="Calibri" pitchFamily="34" charset="0"/>
              </a:rPr>
              <a:t>Pancreatini 0,6</a:t>
            </a:r>
          </a:p>
          <a:p>
            <a:pPr marL="552450" indent="-552450">
              <a:buFont typeface="Wingdings" pitchFamily="2" charset="2"/>
              <a:buNone/>
            </a:pPr>
            <a:r>
              <a:rPr lang="en-US" smtClean="0">
                <a:latin typeface="Calibri" pitchFamily="34" charset="0"/>
              </a:rPr>
              <a:t>       D.t.d. </a:t>
            </a:r>
            <a:r>
              <a:rPr lang="ru-RU" smtClean="0"/>
              <a:t>№ </a:t>
            </a:r>
            <a:r>
              <a:rPr lang="en-US" smtClean="0">
                <a:latin typeface="Calibri" pitchFamily="34" charset="0"/>
              </a:rPr>
              <a:t>24</a:t>
            </a:r>
          </a:p>
          <a:p>
            <a:pPr marL="552450" indent="-552450">
              <a:buFont typeface="Wingdings" pitchFamily="2" charset="2"/>
              <a:buNone/>
            </a:pPr>
            <a:r>
              <a:rPr lang="en-US" smtClean="0">
                <a:latin typeface="Calibri" pitchFamily="34" charset="0"/>
              </a:rPr>
              <a:t>       S.</a:t>
            </a:r>
            <a:r>
              <a:rPr lang="ru-RU" smtClean="0"/>
              <a:t>Принимать по 1 порошку на ночь</a:t>
            </a:r>
          </a:p>
          <a:p>
            <a:pPr marL="552450" indent="-552450">
              <a:buFont typeface="Wingdings" pitchFamily="2" charset="2"/>
              <a:buNone/>
            </a:pPr>
            <a:r>
              <a:rPr lang="ru-RU" smtClean="0"/>
              <a:t>2.</a:t>
            </a:r>
            <a:r>
              <a:rPr lang="en-US" smtClean="0">
                <a:latin typeface="Calibri" pitchFamily="34" charset="0"/>
              </a:rPr>
              <a:t>Rp.</a:t>
            </a:r>
            <a:r>
              <a:rPr lang="ru-RU" smtClean="0"/>
              <a:t>:</a:t>
            </a:r>
            <a:r>
              <a:rPr lang="en-US" smtClean="0">
                <a:latin typeface="Calibri" pitchFamily="34" charset="0"/>
              </a:rPr>
              <a:t> Magnesii oxydi 30,0</a:t>
            </a:r>
          </a:p>
          <a:p>
            <a:pPr marL="552450" indent="-552450">
              <a:buFont typeface="Wingdings" pitchFamily="2" charset="2"/>
              <a:buNone/>
            </a:pPr>
            <a:r>
              <a:rPr lang="en-US" smtClean="0">
                <a:latin typeface="Calibri" pitchFamily="34" charset="0"/>
              </a:rPr>
              <a:t>       D.S. </a:t>
            </a:r>
            <a:r>
              <a:rPr lang="ru-RU" smtClean="0"/>
              <a:t>Принимать по ¼ чайной ложки 2 раза в день.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pPr algn="ctr"/>
            <a:r>
              <a:rPr lang="ru-RU" smtClean="0"/>
              <a:t>Необходимо запомнить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приоформлении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рецептов употребляется только в двух случаях: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при выписывании порошков, содержащих части растений (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pulveris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в начале рецептурной строки;</a:t>
            </a:r>
          </a:p>
          <a:p>
            <a:pPr>
              <a:buFontTx/>
              <a:buChar char="-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Привыписывании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сложных порошков, после перечисления всех компонентов в составе рецептурной формулировки –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Misce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fiat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vis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M.f.pulv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.) 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Pulveris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radicis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Rhei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1,0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D.t.d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S.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по 1 порошку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ночь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Phenacetini0,3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Coffeini-natrii-benzoatis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0,1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M.f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</a:t>
            </a:r>
            <a:r>
              <a:rPr lang="en-US" dirty="0" smtClean="0">
                <a:solidFill>
                  <a:srgbClr val="B6381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D.t.d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S.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по 1 порошку при головной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Гранула –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granulum,i,n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6626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Твердая лекарственная форма в виде однородной частицы (крупинки, зернышка) округлой, цилиндрической или неправильной формы. Предназначена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usum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unternum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None/>
            </a:pPr>
            <a:endParaRPr lang="ru-RU" sz="2500" dirty="0" smtClean="0"/>
          </a:p>
        </p:txBody>
      </p:sp>
      <p:pic>
        <p:nvPicPr>
          <p:cNvPr id="5" name="Рисунок 4" descr="Картинки по запросу гранулы антигриппин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56792"/>
            <a:ext cx="40324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Granulorum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Glycerophosphatis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100,0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D.S.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по 1 чайной ложке 2-3 раза в день.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Ответьте на следующие вопросы: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твердые лекарственные формы вам известны?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Каковы особенности рецептурного оформления таблеток?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виды порошков вы знаете ?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каких случаях в рецептах используется слово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pulvis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Охарактеризуйте правило рецептурного оформления гранул.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ru-RU" dirty="0" smtClean="0"/>
          </a:p>
          <a:p>
            <a:pPr marL="552450" indent="-552450">
              <a:buFont typeface="Wingdings" pitchFamily="2" charset="2"/>
              <a:buAutoNum type="arabicPeriod"/>
            </a:pPr>
            <a:endParaRPr lang="ru-RU" dirty="0" smtClean="0"/>
          </a:p>
          <a:p>
            <a:pPr marL="552450" indent="-552450">
              <a:buFont typeface="Wingdings" pitchFamily="2" charset="2"/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6600" i="1" smtClean="0">
                <a:solidFill>
                  <a:srgbClr val="B63816"/>
                </a:solidFill>
                <a:latin typeface="Times New Roman" pitchFamily="18" charset="0"/>
              </a:rPr>
              <a:t>Спасибо за внимание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pPr algn="ctr" eaLnBrk="1" hangingPunct="1"/>
            <a:r>
              <a:rPr lang="ru-RU" sz="2800" dirty="0" smtClean="0">
                <a:solidFill>
                  <a:srgbClr val="B63816"/>
                </a:solidFill>
              </a:rPr>
              <a:t>Выделите в следующих названиях препаратов частотные отрезки и укажите их значение. Время выполнения задания 1</a:t>
            </a:r>
            <a:r>
              <a:rPr lang="ru-RU" sz="2800" dirty="0" smtClean="0">
                <a:solidFill>
                  <a:srgbClr val="B63816"/>
                </a:solidFill>
                <a:latin typeface="Arial" charset="0"/>
              </a:rPr>
              <a:t>2</a:t>
            </a:r>
            <a:r>
              <a:rPr lang="ru-RU" sz="2800" dirty="0" smtClean="0">
                <a:solidFill>
                  <a:srgbClr val="B63816"/>
                </a:solidFill>
              </a:rPr>
              <a:t> минут.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611188" y="2492375"/>
            <a:ext cx="8153400" cy="3632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Вариант 1: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Coralginum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Cholosasum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Pyrcophenum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Cephalexinum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Benzylpenicillinum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Octoestrolum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Sulfacylum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Вариант 2: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Aminazinum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Phenalginum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Sulfapyridazinum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Cephazolinum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Novocainum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Ampicillinum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Phenobarbitalum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Твердые лекарственные формы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Таблетка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tabuletta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Драже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dragee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Порошок  - </a:t>
            </a:r>
            <a:r>
              <a:rPr lang="en-US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pulvis</a:t>
            </a:r>
            <a:endParaRPr lang="en-US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Гранула - </a:t>
            </a:r>
            <a:r>
              <a:rPr lang="en-US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granulum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3"/>
          <p:cNvSpPr>
            <a:spLocks noGrp="1"/>
          </p:cNvSpPr>
          <p:nvPr>
            <p:ph type="title"/>
          </p:nvPr>
        </p:nvSpPr>
        <p:spPr>
          <a:xfrm>
            <a:off x="611188" y="26035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Таблетка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–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tabuletta,ae,f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7410" name="Содержимое 4"/>
          <p:cNvSpPr>
            <a:spLocks noGrp="1"/>
          </p:cNvSpPr>
          <p:nvPr>
            <p:ph sz="quarter" idx="1"/>
          </p:nvPr>
        </p:nvSpPr>
        <p:spPr>
          <a:xfrm>
            <a:off x="611188" y="1557338"/>
            <a:ext cx="3886200" cy="4572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Твердая дозированная лекарственная форма, которую получают прессованием лекарственных веществ или смеси лекарственных веществ. Предназначается преимущественно для внутреннего применения (</a:t>
            </a:r>
            <a:r>
              <a:rPr lang="en-US" sz="2400" dirty="0" smtClean="0">
                <a:latin typeface="Times New Roman" pitchFamily="18" charset="0"/>
              </a:rPr>
              <a:t>ad </a:t>
            </a:r>
            <a:r>
              <a:rPr lang="en-US" sz="2400" dirty="0" err="1" smtClean="0">
                <a:latin typeface="Times New Roman" pitchFamily="18" charset="0"/>
              </a:rPr>
              <a:t>usum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internum</a:t>
            </a:r>
            <a:r>
              <a:rPr lang="ru-RU" sz="2400" dirty="0" smtClean="0">
                <a:latin typeface="Times New Roman" pitchFamily="18" charset="0"/>
              </a:rPr>
              <a:t>)</a:t>
            </a:r>
          </a:p>
        </p:txBody>
      </p:sp>
      <p:pic>
        <p:nvPicPr>
          <p:cNvPr id="5" name="Содержимое 4" descr="Картинки по запросу таблетки фото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16832"/>
            <a:ext cx="394322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557338"/>
            <a:ext cx="8135937" cy="5040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1.</a:t>
            </a:r>
            <a:r>
              <a:rPr lang="en-US" sz="2400" dirty="0" err="1" smtClean="0">
                <a:latin typeface="Times New Roman" pitchFamily="18" charset="0"/>
              </a:rPr>
              <a:t>Rp</a:t>
            </a:r>
            <a:r>
              <a:rPr lang="en-US" sz="2400" dirty="0" smtClean="0">
                <a:latin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Reserpini</a:t>
            </a:r>
            <a:r>
              <a:rPr lang="en-US" sz="2400" dirty="0" smtClean="0">
                <a:latin typeface="Times New Roman" pitchFamily="18" charset="0"/>
              </a:rPr>
              <a:t> 0,00025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</a:rPr>
              <a:t>       </a:t>
            </a:r>
            <a:r>
              <a:rPr lang="en-US" sz="2400" dirty="0" err="1" smtClean="0">
                <a:latin typeface="Times New Roman" pitchFamily="18" charset="0"/>
              </a:rPr>
              <a:t>D.t.d</a:t>
            </a:r>
            <a:r>
              <a:rPr lang="en-US" sz="2400" dirty="0" smtClean="0">
                <a:latin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</a:rPr>
              <a:t>№ </a:t>
            </a:r>
            <a:r>
              <a:rPr lang="en-US" sz="2400" dirty="0" smtClean="0">
                <a:latin typeface="Times New Roman" pitchFamily="18" charset="0"/>
              </a:rPr>
              <a:t>50 in </a:t>
            </a:r>
            <a:r>
              <a:rPr lang="en-US" sz="2400" dirty="0" err="1" smtClean="0">
                <a:latin typeface="Times New Roman" pitchFamily="18" charset="0"/>
              </a:rPr>
              <a:t>tabulettis</a:t>
            </a:r>
            <a:endParaRPr lang="en-US" sz="2400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</a:rPr>
              <a:t>       S. </a:t>
            </a:r>
            <a:r>
              <a:rPr lang="ru-RU" sz="2400" dirty="0" smtClean="0">
                <a:latin typeface="Times New Roman" pitchFamily="18" charset="0"/>
              </a:rPr>
              <a:t>Принимать по 1 таблетке 2 раза в день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2. </a:t>
            </a:r>
            <a:r>
              <a:rPr lang="en-US" sz="2400" dirty="0" err="1" smtClean="0">
                <a:latin typeface="Times New Roman" pitchFamily="18" charset="0"/>
              </a:rPr>
              <a:t>Rp</a:t>
            </a:r>
            <a:r>
              <a:rPr lang="en-US" sz="2400" dirty="0" smtClean="0">
                <a:latin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</a:rPr>
              <a:t>:</a:t>
            </a:r>
            <a:r>
              <a:rPr lang="en-US" sz="2400" dirty="0" err="1" smtClean="0">
                <a:latin typeface="Times New Roman" pitchFamily="18" charset="0"/>
              </a:rPr>
              <a:t>Tabulettas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«</a:t>
            </a:r>
            <a:r>
              <a:rPr lang="en-US" sz="2400" dirty="0" err="1" smtClean="0">
                <a:latin typeface="Times New Roman" pitchFamily="18" charset="0"/>
              </a:rPr>
              <a:t>Nicoverinum</a:t>
            </a:r>
            <a:r>
              <a:rPr lang="ru-RU" sz="2400" dirty="0" smtClean="0">
                <a:latin typeface="Times New Roman" pitchFamily="18" charset="0"/>
              </a:rPr>
              <a:t>» №</a:t>
            </a:r>
            <a:r>
              <a:rPr lang="en-US" sz="2400" dirty="0" smtClean="0">
                <a:latin typeface="Times New Roman" pitchFamily="18" charset="0"/>
              </a:rPr>
              <a:t> 20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</a:rPr>
              <a:t>           D.S. </a:t>
            </a:r>
            <a:r>
              <a:rPr lang="ru-RU" sz="2400" dirty="0" smtClean="0">
                <a:latin typeface="Times New Roman" pitchFamily="18" charset="0"/>
              </a:rPr>
              <a:t>Принимать по 1 таблетке 2 раза в день.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3. </a:t>
            </a:r>
            <a:r>
              <a:rPr lang="en-US" sz="2400" dirty="0" err="1" smtClean="0">
                <a:latin typeface="Times New Roman" pitchFamily="18" charset="0"/>
              </a:rPr>
              <a:t>Rp</a:t>
            </a:r>
            <a:r>
              <a:rPr lang="en-US" sz="2400" dirty="0" smtClean="0">
                <a:latin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Amidopyrini</a:t>
            </a:r>
            <a:r>
              <a:rPr lang="en-US" sz="2400" dirty="0" smtClean="0">
                <a:latin typeface="Times New Roman" pitchFamily="18" charset="0"/>
              </a:rPr>
              <a:t> 0,25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</a:rPr>
              <a:t>          </a:t>
            </a:r>
            <a:r>
              <a:rPr lang="en-US" sz="2400" dirty="0" err="1" smtClean="0">
                <a:latin typeface="Times New Roman" pitchFamily="18" charset="0"/>
              </a:rPr>
              <a:t>Coffeini</a:t>
            </a:r>
            <a:r>
              <a:rPr lang="en-US" sz="2400" dirty="0" smtClean="0">
                <a:latin typeface="Times New Roman" pitchFamily="18" charset="0"/>
              </a:rPr>
              <a:t> 0,03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</a:rPr>
              <a:t>          </a:t>
            </a:r>
            <a:r>
              <a:rPr lang="en-US" sz="2400" dirty="0" err="1" smtClean="0">
                <a:latin typeface="Times New Roman" pitchFamily="18" charset="0"/>
              </a:rPr>
              <a:t>Phenobarbitali</a:t>
            </a:r>
            <a:r>
              <a:rPr lang="en-US" sz="2400" dirty="0" smtClean="0">
                <a:latin typeface="Times New Roman" pitchFamily="18" charset="0"/>
              </a:rPr>
              <a:t> 0,02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</a:rPr>
              <a:t>          </a:t>
            </a:r>
            <a:r>
              <a:rPr lang="en-US" sz="2400" dirty="0" err="1" smtClean="0">
                <a:latin typeface="Times New Roman" pitchFamily="18" charset="0"/>
              </a:rPr>
              <a:t>D.t.d</a:t>
            </a:r>
            <a:r>
              <a:rPr lang="en-US" sz="2400" dirty="0" smtClean="0">
                <a:latin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</a:rPr>
              <a:t> №</a:t>
            </a:r>
            <a:r>
              <a:rPr lang="en-US" sz="2400" dirty="0" smtClean="0">
                <a:latin typeface="Times New Roman" pitchFamily="18" charset="0"/>
              </a:rPr>
              <a:t> 6 in </a:t>
            </a:r>
            <a:r>
              <a:rPr lang="en-US" sz="2400" dirty="0" err="1" smtClean="0">
                <a:latin typeface="Times New Roman" pitchFamily="18" charset="0"/>
              </a:rPr>
              <a:t>tabulettis</a:t>
            </a:r>
            <a:endParaRPr lang="en-US" sz="2400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</a:rPr>
              <a:t>          S. </a:t>
            </a:r>
            <a:r>
              <a:rPr lang="ru-RU" sz="2400" dirty="0" smtClean="0">
                <a:latin typeface="Times New Roman" pitchFamily="18" charset="0"/>
              </a:rPr>
              <a:t>Принимать по 1 таблетке при головной боли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Драже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-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dragee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9458" name="Rectangle 4"/>
          <p:cNvSpPr>
            <a:spLocks noGrp="1"/>
          </p:cNvSpPr>
          <p:nvPr>
            <p:ph type="body" sz="half" idx="4294967295"/>
          </p:nvPr>
        </p:nvSpPr>
        <p:spPr>
          <a:xfrm>
            <a:off x="612775" y="1600200"/>
            <a:ext cx="40005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Твердая дозированная лекарственная форма для наружного применения </a:t>
            </a:r>
            <a:r>
              <a:rPr lang="ru-RU" sz="2400" dirty="0" smtClean="0">
                <a:latin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</a:rPr>
              <a:t>ad </a:t>
            </a:r>
            <a:r>
              <a:rPr lang="en-US" sz="2400" dirty="0" err="1" smtClean="0">
                <a:latin typeface="Times New Roman" pitchFamily="18" charset="0"/>
              </a:rPr>
              <a:t>usum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externum</a:t>
            </a:r>
            <a:r>
              <a:rPr lang="ru-RU" sz="2400" dirty="0" smtClean="0">
                <a:latin typeface="Times New Roman" pitchFamily="18" charset="0"/>
              </a:rPr>
              <a:t>), </a:t>
            </a:r>
            <a:r>
              <a:rPr lang="ru-RU" sz="2400" dirty="0" smtClean="0">
                <a:latin typeface="Times New Roman" pitchFamily="18" charset="0"/>
              </a:rPr>
              <a:t>которую получают путем многократного наслаивания (</a:t>
            </a:r>
            <a:r>
              <a:rPr lang="ru-RU" sz="2400" dirty="0" err="1" smtClean="0">
                <a:latin typeface="Times New Roman" pitchFamily="18" charset="0"/>
              </a:rPr>
              <a:t>дражирования</a:t>
            </a:r>
            <a:r>
              <a:rPr lang="ru-RU" sz="2400" dirty="0" smtClean="0">
                <a:latin typeface="Times New Roman" pitchFamily="18" charset="0"/>
              </a:rPr>
              <a:t>) лекарственных средств и вспомогательных веществ</a:t>
            </a:r>
          </a:p>
        </p:txBody>
      </p:sp>
      <p:sp>
        <p:nvSpPr>
          <p:cNvPr id="1945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765675" y="1600200"/>
            <a:ext cx="4000500" cy="4525963"/>
          </a:xfrm>
        </p:spPr>
        <p:txBody>
          <a:bodyPr/>
          <a:lstStyle/>
          <a:p>
            <a:pPr eaLnBrk="1" hangingPunct="1">
              <a:buNone/>
            </a:pPr>
            <a:endParaRPr lang="ru-RU" sz="2500" dirty="0" smtClean="0"/>
          </a:p>
        </p:txBody>
      </p:sp>
      <p:pic>
        <p:nvPicPr>
          <p:cNvPr id="5" name="Рисунок 4" descr="Картинки по запросу драже 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556792"/>
            <a:ext cx="417646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611188" y="1628775"/>
            <a:ext cx="81534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Rp.</a:t>
            </a:r>
            <a:r>
              <a:rPr lang="ru-RU" smtClean="0">
                <a:latin typeface="Times New Roman" pitchFamily="18" charset="0"/>
              </a:rPr>
              <a:t>:</a:t>
            </a:r>
            <a:r>
              <a:rPr lang="en-US" smtClean="0">
                <a:latin typeface="Times New Roman" pitchFamily="18" charset="0"/>
              </a:rPr>
              <a:t>Dragee Diazolini 0,05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      D.t.d. </a:t>
            </a:r>
            <a:r>
              <a:rPr lang="ru-RU" smtClean="0">
                <a:latin typeface="Times New Roman" pitchFamily="18" charset="0"/>
              </a:rPr>
              <a:t>№ </a:t>
            </a:r>
            <a:r>
              <a:rPr lang="en-US" smtClean="0">
                <a:latin typeface="Times New Roman" pitchFamily="18" charset="0"/>
              </a:rPr>
              <a:t>20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      S.</a:t>
            </a:r>
            <a:r>
              <a:rPr lang="ru-RU" smtClean="0">
                <a:latin typeface="Times New Roman" pitchFamily="18" charset="0"/>
              </a:rPr>
              <a:t> Принимать по 1 драже 2 раза в день</a:t>
            </a:r>
            <a:r>
              <a:rPr lang="en-US" smtClean="0">
                <a:latin typeface="Times New Roman" pitchFamily="18" charset="0"/>
              </a:rPr>
              <a:t> 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Порошок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–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pulvis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eris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, m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150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612775" y="1600200"/>
            <a:ext cx="40005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Твердая лекарственная форма в виде порошка, предназначенная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usum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internum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ad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usum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externum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, pro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injectionibus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после растворения в соответствующем растворителе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765675" y="1600200"/>
            <a:ext cx="4000500" cy="4525963"/>
          </a:xfrm>
        </p:spPr>
        <p:txBody>
          <a:bodyPr/>
          <a:lstStyle/>
          <a:p>
            <a:pPr eaLnBrk="1" hangingPunct="1">
              <a:buNone/>
            </a:pPr>
            <a:endParaRPr lang="ru-RU" sz="2500" dirty="0" smtClean="0"/>
          </a:p>
        </p:txBody>
      </p:sp>
      <p:pic>
        <p:nvPicPr>
          <p:cNvPr id="1026" name="Picture 2" descr="C:\Users\ТСО 3\Desktop\image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545219"/>
            <a:ext cx="4104456" cy="4764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Виды порошков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611188" y="1628775"/>
            <a:ext cx="81534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Простой порошок –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pulvis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simplex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Сложный порошок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pulvis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compositus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разделенный на дозы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pulvis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indivisus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мелкий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pulvis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subtilis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мельчайший -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pulvis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subtilissimus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Разделенный на дозы –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pulvis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divisus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522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Твердые лекарственные формы и их рецептурное оформление </vt:lpstr>
      <vt:lpstr>Выделите в следующих названиях препаратов частотные отрезки и укажите их значение. Время выполнения задания 12 минут. </vt:lpstr>
      <vt:lpstr>Твердые лекарственные формы</vt:lpstr>
      <vt:lpstr>Таблетка – tabuletta,ae,f</vt:lpstr>
      <vt:lpstr>Слайд 5</vt:lpstr>
      <vt:lpstr>Драже - dragee</vt:lpstr>
      <vt:lpstr>Слайд 7</vt:lpstr>
      <vt:lpstr>Порошок – pulvis, eris, m</vt:lpstr>
      <vt:lpstr>Виды порошков</vt:lpstr>
      <vt:lpstr>Слайд 10</vt:lpstr>
      <vt:lpstr>Необходимо запомнить </vt:lpstr>
      <vt:lpstr>Слайд 12</vt:lpstr>
      <vt:lpstr>Гранула – granulum,i,n</vt:lpstr>
      <vt:lpstr>Слайд 14</vt:lpstr>
      <vt:lpstr>Ответьте на следующие вопросы: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Твердые лекарственные формы и правила их рецептурного оформления </dc:title>
  <dc:creator>ТСО 3</dc:creator>
  <cp:lastModifiedBy>RePack by SPecialiST</cp:lastModifiedBy>
  <cp:revision>19</cp:revision>
  <dcterms:created xsi:type="dcterms:W3CDTF">2017-09-11T10:00:25Z</dcterms:created>
  <dcterms:modified xsi:type="dcterms:W3CDTF">2017-09-14T05:43:38Z</dcterms:modified>
</cp:coreProperties>
</file>