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80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15627B9B-4D78-4A0D-9CF1-0BC54B910BBD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943CEC05-89D9-4DC5-96D7-50A2F946368A}" type="slidenum">
              <a:rPr/>
              <a:pPr lvl="0"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236D5DF-8AA5-45D9-B727-201734AD8DE3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D179C3B-D0D9-4688-B29B-E5E91808DDA6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58AA43-F1E8-4308-9BD8-EC847B4F5598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2325" y="2138363"/>
            <a:ext cx="413226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6988" y="2138363"/>
            <a:ext cx="4133850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FA0CC9-A029-4A8E-B328-E454435FBBA7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700088"/>
            <a:ext cx="2151063" cy="6200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700088"/>
            <a:ext cx="6303962" cy="6200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33CA08-2DFC-420E-B33F-5F6A7EF83A37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C2F850-B2CD-42E1-B3BC-83F0DF8B4A9F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E9DF90-2C50-485B-A4A0-F4326DA8BE21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B373EFC-1BA9-423C-BCDC-C79BCFABFCC0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CC1FB92-A27E-4D66-B222-5EE40A13C5ED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7C74C6B-AF40-4402-A65D-D3BCBAECCD19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084AE6-A541-4CD9-B449-60B1815C6B69}" type="slidenum">
              <a:rPr/>
              <a:pPr lvl="0"/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CCD6BE38-719A-4899-955C-E8EC2112E799}" type="slidenum">
              <a:rPr/>
              <a:pPr lvl="0"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699480"/>
            <a:ext cx="860796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822600" y="2137680"/>
            <a:ext cx="841824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hangingPunct="0">
        <a:tabLst/>
        <a:defRPr lang="de-DE" sz="2400" b="1" i="1" u="none" strike="noStrike">
          <a:ln>
            <a:noFill/>
          </a:ln>
          <a:solidFill>
            <a:srgbClr val="99284C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400" b="0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pisanie-kartin.com/opisanie-kartiny-vasiliya-surikova-utro-streleckoj-kazn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go.mail.ru/search_images?fm=1&amp;q=%D1%8D%D0%BF%D0%B8%D0%B7%D0%BE%D0%B4%D1%258" TargetMode="External"/><Relationship Id="rId5" Type="http://schemas.openxmlformats.org/officeDocument/2006/relationships/hyperlink" Target="http://progulkipomoskve.ru/publ/monument/pamjatnik_khudozhniku_surikovu_v_moskve_na_prechistenke/43-1-0-1326" TargetMode="External"/><Relationship Id="rId4" Type="http://schemas.openxmlformats.org/officeDocument/2006/relationships/hyperlink" Target="https://ru.wikipedia.org/wiki/&#1057;&#1091;&#1088;&#1080;&#1082;&#1086;&#1074;,_&#1042;&#1072;&#1089;&#1080;&#1083;&#1080;&#1081;_&#1048;&#1074;&#1072;&#1085;&#1086;&#1074;&#1080;&#1095;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../../../../wiki/&#1044;&#1086;&#1085;" TargetMode="External"/><Relationship Id="rId13" Type="http://schemas.openxmlformats.org/officeDocument/2006/relationships/hyperlink" Target="../../../../wiki/1854_&#1075;&#1086;&#1076;" TargetMode="External"/><Relationship Id="rId3" Type="http://schemas.openxmlformats.org/officeDocument/2006/relationships/image" Target="../media/image2.jpeg"/><Relationship Id="rId7" Type="http://schemas.openxmlformats.org/officeDocument/2006/relationships/hyperlink" Target="../../../../wiki/&#1057;&#1080;&#1073;&#1080;&#1088;&#1100;" TargetMode="External"/><Relationship Id="rId12" Type="http://schemas.openxmlformats.org/officeDocument/2006/relationships/hyperlink" Target="../../../../wiki/&#1058;&#1091;&#1088;&#1091;&#1093;&#1072;&#1085;&#1089;&#1082;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../../../../wiki/&#1050;&#1088;&#1072;&#1089;&#1085;&#1086;&#1103;&#1088;&#1089;&#1082;" TargetMode="External"/><Relationship Id="rId11" Type="http://schemas.openxmlformats.org/officeDocument/2006/relationships/hyperlink" Target="../../../../wiki/&#1045;&#1085;&#1080;&#1089;&#1077;&#1081;_(&#1088;&#1077;&#1082;&#1072;)" TargetMode="External"/><Relationship Id="rId5" Type="http://schemas.openxmlformats.org/officeDocument/2006/relationships/hyperlink" Target="../../../../wiki/1848_&#1075;&#1086;&#1076;" TargetMode="External"/><Relationship Id="rId15" Type="http://schemas.openxmlformats.org/officeDocument/2006/relationships/hyperlink" Target="../../../../wiki/&#1057;&#1091;&#1093;&#1086;&#1073;&#1091;&#1079;&#1080;&#1084;&#1089;&#1082;&#1080;&#1081;_&#1088;&#1072;&#1081;&#1086;&#1085;_&#1050;&#1088;&#1072;&#1089;&#1085;&#1086;&#1103;&#1088;&#1089;&#1082;&#1086;&#1075;&#1086;_&#1082;&#1088;&#1072;&#1103;" TargetMode="External"/><Relationship Id="rId10" Type="http://schemas.openxmlformats.org/officeDocument/2006/relationships/hyperlink" Target="../../../../wiki/&#1040;&#1090;&#1072;&#1084;&#1072;&#1085;" TargetMode="External"/><Relationship Id="rId4" Type="http://schemas.openxmlformats.org/officeDocument/2006/relationships/hyperlink" Target="../../../../wiki/24_&#1103;&#1085;&#1074;&#1072;&#1088;&#1103;" TargetMode="External"/><Relationship Id="rId9" Type="http://schemas.openxmlformats.org/officeDocument/2006/relationships/hyperlink" Target="../../../../wiki/&#1045;&#1088;&#1084;&#1072;&#1082;" TargetMode="External"/><Relationship Id="rId14" Type="http://schemas.openxmlformats.org/officeDocument/2006/relationships/hyperlink" Target="../../../../wiki/&#1057;&#1091;&#1093;&#1086;&#1073;&#1091;&#1079;&#1080;&#1084;&#1089;&#1082;&#1086;&#1077;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../../../../wiki/1875_&#1075;&#1086;&#1076;" TargetMode="External"/><Relationship Id="rId3" Type="http://schemas.openxmlformats.org/officeDocument/2006/relationships/hyperlink" Target="../../../../wiki/1862_&#1075;&#1086;&#1076;" TargetMode="External"/><Relationship Id="rId7" Type="http://schemas.openxmlformats.org/officeDocument/2006/relationships/hyperlink" Target="../../../../wiki/4_&#1085;&#1086;&#1103;&#1073;&#1088;&#1103;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../../../../wiki/&#1050;&#1091;&#1079;&#1085;&#1077;&#1094;&#1086;&#1074;,_&#1055;&#1105;&#1090;&#1088;_&#1048;&#1074;&#1072;&#1085;&#1086;&#1074;&#1080;&#1095;_(&#1082;&#1091;&#1087;&#1077;&#1094;)" TargetMode="External"/><Relationship Id="rId11" Type="http://schemas.openxmlformats.org/officeDocument/2006/relationships/hyperlink" Target="../../../../wiki/1878_&#1075;&#1086;&#1076;" TargetMode="External"/><Relationship Id="rId5" Type="http://schemas.openxmlformats.org/officeDocument/2006/relationships/hyperlink" Target="../../../../wiki/&#1047;&#1072;&#1084;&#1103;&#1090;&#1085;&#1080;&#1085;_&#1055;&#1072;&#1074;&#1077;&#1083;_&#1053;&#1080;&#1082;&#1086;&#1083;&#1072;&#1077;&#1074;&#1080;&#1095;" TargetMode="External"/><Relationship Id="rId10" Type="http://schemas.openxmlformats.org/officeDocument/2006/relationships/hyperlink" Target="../../../../wiki/25_&#1103;&#1085;&#1074;&#1072;&#1088;&#1103;" TargetMode="External"/><Relationship Id="rId4" Type="http://schemas.openxmlformats.org/officeDocument/2006/relationships/hyperlink" Target="../../../../wiki/&#1045;&#1085;&#1080;&#1089;&#1077;&#1081;&#1089;&#1082;&#1072;&#1103;_&#1075;&#1091;&#1073;&#1077;&#1088;&#1085;&#1080;&#1103;" TargetMode="External"/><Relationship Id="rId9" Type="http://schemas.openxmlformats.org/officeDocument/2006/relationships/hyperlink" Target="../../../../wiki/&#1061;&#1088;&#1072;&#1084;_&#1061;&#1088;&#1080;&#1089;&#1090;&#1072;_&#1057;&#1087;&#1072;&#1089;&#1080;&#1090;&#1077;&#1083;&#1103;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../../../../wiki/&#1054;&#1073;&#1088;&#1072;&#1079;&#1086;&#1074;&#1072;&#1085;&#1080;&#1077;_&#1074;_&#1050;&#1088;&#1072;&#1089;&#1085;&#1086;&#1103;&#1088;&#1089;&#1082;&#1077;" TargetMode="External"/><Relationship Id="rId3" Type="http://schemas.openxmlformats.org/officeDocument/2006/relationships/image" Target="../media/image3.jpeg"/><Relationship Id="rId7" Type="http://schemas.openxmlformats.org/officeDocument/2006/relationships/hyperlink" Target="../../../../wiki/&#1063;&#1077;&#1088;&#1085;&#1099;&#1096;&#1077;&#1074;,_&#1051;&#1077;&#1086;&#1085;&#1080;&#1076;_&#1040;&#1083;&#1077;&#1082;&#1089;&#1072;&#1085;&#1076;&#1088;&#1086;&#1074;&#1080;&#1095;" TargetMode="External"/><Relationship Id="rId12" Type="http://schemas.openxmlformats.org/officeDocument/2006/relationships/hyperlink" Target="../../../../wiki/1916_&#1075;&#1086;&#1076;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../../../../wiki/&#1048;&#1089;&#1087;&#1072;&#1085;&#1080;&#1103;" TargetMode="External"/><Relationship Id="rId11" Type="http://schemas.openxmlformats.org/officeDocument/2006/relationships/hyperlink" Target="../../../../wiki/19_&#1084;&#1072;&#1088;&#1090;&#1072;" TargetMode="External"/><Relationship Id="rId5" Type="http://schemas.openxmlformats.org/officeDocument/2006/relationships/hyperlink" Target="../../../../wiki/&#1050;&#1086;&#1085;&#1095;&#1072;&#1083;&#1086;&#1074;&#1089;&#1082;&#1080;&#1081;,_&#1055;&#1105;&#1090;&#1088;_&#1055;&#1077;&#1090;&#1088;&#1086;&#1074;&#1080;&#1095;" TargetMode="External"/><Relationship Id="rId10" Type="http://schemas.openxmlformats.org/officeDocument/2006/relationships/hyperlink" Target="../../../../wiki/1915_&#1075;&#1086;&#1076;" TargetMode="External"/><Relationship Id="rId4" Type="http://schemas.openxmlformats.org/officeDocument/2006/relationships/hyperlink" Target="../../../../wiki/1910_&#1075;&#1086;&#1076;" TargetMode="External"/><Relationship Id="rId9" Type="http://schemas.openxmlformats.org/officeDocument/2006/relationships/hyperlink" Target="../../../../wiki/1914_&#1075;&#1086;&#1076;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8360" y="720000"/>
            <a:ext cx="9071640" cy="150480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 sz="2800" dirty="0" err="1" smtClean="0">
                <a:latin typeface="Comic Sans MS" pitchFamily="66"/>
              </a:rPr>
              <a:t>П</a:t>
            </a:r>
            <a:r>
              <a:rPr lang="de-DE" sz="2800" smtClean="0">
                <a:latin typeface="Comic Sans MS" pitchFamily="66"/>
              </a:rPr>
              <a:t>роект</a:t>
            </a:r>
            <a:r>
              <a:rPr lang="de-DE" sz="2800" dirty="0">
                <a:latin typeface="Comic Sans MS" pitchFamily="66"/>
              </a:rPr>
              <a:t>:</a:t>
            </a:r>
            <a:br>
              <a:rPr lang="de-DE" sz="2800" dirty="0">
                <a:latin typeface="Comic Sans MS" pitchFamily="66"/>
              </a:rPr>
            </a:br>
            <a:r>
              <a:rPr lang="de-DE" sz="2800" dirty="0" err="1">
                <a:latin typeface="Comic Sans MS" pitchFamily="66"/>
              </a:rPr>
              <a:t>Творчество</a:t>
            </a:r>
            <a:r>
              <a:rPr lang="de-DE" sz="2800" dirty="0">
                <a:latin typeface="Comic Sans MS" pitchFamily="66"/>
              </a:rPr>
              <a:t> </a:t>
            </a:r>
            <a:r>
              <a:rPr lang="de-DE" sz="2800" dirty="0" err="1">
                <a:latin typeface="Comic Sans MS" pitchFamily="66"/>
              </a:rPr>
              <a:t>художника</a:t>
            </a:r>
            <a:r>
              <a:rPr lang="de-DE" sz="2800" dirty="0">
                <a:latin typeface="Comic Sans MS" pitchFamily="66"/>
              </a:rPr>
              <a:t> </a:t>
            </a:r>
            <a:r>
              <a:rPr lang="de-DE" sz="2800" dirty="0" err="1">
                <a:latin typeface="Comic Sans MS" pitchFamily="66"/>
              </a:rPr>
              <a:t>через</a:t>
            </a:r>
            <a:r>
              <a:rPr lang="de-DE" sz="2800" dirty="0">
                <a:latin typeface="Comic Sans MS" pitchFamily="66"/>
              </a:rPr>
              <a:t> </a:t>
            </a:r>
            <a:r>
              <a:rPr lang="de-DE" sz="2800" dirty="0" err="1">
                <a:latin typeface="Comic Sans MS" pitchFamily="66"/>
              </a:rPr>
              <a:t>одно</a:t>
            </a:r>
            <a:r>
              <a:rPr lang="de-DE" sz="2800" dirty="0">
                <a:latin typeface="Comic Sans MS" pitchFamily="66"/>
              </a:rPr>
              <a:t> </a:t>
            </a:r>
            <a:r>
              <a:rPr lang="de-DE" sz="2800" dirty="0" err="1">
                <a:latin typeface="Comic Sans MS" pitchFamily="66"/>
              </a:rPr>
              <a:t>его</a:t>
            </a:r>
            <a:r>
              <a:rPr lang="de-DE" sz="2800" dirty="0">
                <a:latin typeface="Comic Sans MS" pitchFamily="66"/>
              </a:rPr>
              <a:t> </a:t>
            </a:r>
            <a:r>
              <a:rPr lang="de-DE" sz="2800" dirty="0" err="1">
                <a:latin typeface="Comic Sans MS" pitchFamily="66"/>
              </a:rPr>
              <a:t>произведение</a:t>
            </a:r>
            <a:r>
              <a:rPr lang="de-DE" sz="2800" dirty="0">
                <a:latin typeface="FangSong" pitchFamily="49"/>
              </a:rPr>
              <a:t>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68360" y="3060000"/>
            <a:ext cx="8711640" cy="3698280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de-DE" sz="2600" b="1" i="1">
                <a:latin typeface="Comic Sans MS" pitchFamily="66"/>
              </a:rPr>
              <a:t>          Выполнил:</a:t>
            </a:r>
          </a:p>
          <a:p>
            <a:pPr lvl="0" algn="r">
              <a:buNone/>
            </a:pPr>
            <a:r>
              <a:rPr lang="de-DE" sz="2600" b="1" i="1">
                <a:latin typeface="Comic Sans MS" pitchFamily="66"/>
              </a:rPr>
              <a:t>Курьякова Татьяна,7 класс</a:t>
            </a:r>
          </a:p>
          <a:p>
            <a:pPr lvl="0" algn="r">
              <a:buNone/>
            </a:pPr>
            <a:r>
              <a:rPr lang="de-DE" sz="2600" b="1" i="1">
                <a:latin typeface="Comic Sans MS" pitchFamily="66"/>
              </a:rPr>
              <a:t>МБОУ"Малокамалинкская ООШ № 5</a:t>
            </a:r>
            <a:r>
              <a:rPr lang="de-DE"/>
              <a:t>"</a:t>
            </a:r>
          </a:p>
          <a:p>
            <a:pPr lvl="0" algn="r">
              <a:buNone/>
            </a:pPr>
            <a:endParaRPr lang="de-DE"/>
          </a:p>
          <a:p>
            <a:pPr lvl="0" algn="r">
              <a:buNone/>
            </a:pPr>
            <a:endParaRPr lang="de-DE"/>
          </a:p>
          <a:p>
            <a:pPr lvl="0" algn="r">
              <a:buNone/>
            </a:pPr>
            <a:endParaRPr lang="de-DE"/>
          </a:p>
          <a:p>
            <a:pPr lvl="0" algn="ctr">
              <a:buNone/>
            </a:pPr>
            <a:endParaRPr lang="de-DE">
              <a:latin typeface="Comic Sans MS" pitchFamily="66"/>
            </a:endParaRPr>
          </a:p>
          <a:p>
            <a:pPr lvl="0" algn="ctr">
              <a:buNone/>
            </a:pPr>
            <a:r>
              <a:rPr lang="de-DE">
                <a:latin typeface="Comic Sans MS" pitchFamily="66"/>
              </a:rPr>
              <a:t>2015 г.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Используемые источники: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dirty="0">
                <a:hlinkClick r:id="rId3"/>
              </a:rPr>
              <a:t>http://opisanie-kartin.com/opisanie-kartiny-vasiliya-surikova-utro-streleckoj-kazni</a:t>
            </a:r>
            <a:r>
              <a:rPr lang="de-DE" dirty="0" smtClean="0">
                <a:hlinkClick r:id="rId3"/>
              </a:rPr>
              <a:t>/</a:t>
            </a:r>
            <a:endParaRPr lang="ru-RU" dirty="0" smtClean="0">
              <a:hlinkClick r:id="rId3"/>
            </a:endParaRPr>
          </a:p>
          <a:p>
            <a:pPr lvl="0"/>
            <a:endParaRPr lang="de-DE" dirty="0">
              <a:hlinkClick r:id="rId3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080" y="2987749"/>
            <a:ext cx="9979920" cy="57193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4"/>
              </a:rPr>
              <a:t>https://ru.wikipedia.org/wiki/%D0%A1%D1%83%D1%80%D0%B8%D0%BA%D0%BE%D0%B2,_%D0%92%D0%B0%D1%81%D0%B8%D0%BB%D0%B8%D0%B9_%D0%98%D0%B2%D0%B0%D0%BD%D0%BE%D0%B2%D0%B8%D1%87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0000" y="3347788"/>
            <a:ext cx="10191960" cy="43221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5"/>
              </a:rPr>
              <a:t>http://progulkipomoskve.ru/publ/monument/pamjatnik_khudozhniku_surikovu_v_moskve_na_prechistenke/43-1-0-1326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1840" y="3779837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https://go.mail.ru/search_images?fm=1&amp;q=%D1%8D%D0%BF%D0%B8%D0%B7%D0%BE%D0%B4%D1%8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912040" y="900000"/>
            <a:ext cx="6447960" cy="11725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 dirty="0"/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740879" y="251446"/>
            <a:ext cx="8607960" cy="1224136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b="0" u="sng" dirty="0" err="1"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Василий</a:t>
            </a:r>
            <a:r>
              <a:rPr lang="de-DE" b="0" u="sng" dirty="0"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 </a:t>
            </a:r>
            <a:r>
              <a:rPr lang="de-DE" b="0" u="sng" dirty="0" err="1"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Иванович</a:t>
            </a:r>
            <a:r>
              <a:rPr lang="de-DE" b="0" u="sng" dirty="0"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 </a:t>
            </a:r>
            <a:r>
              <a:rPr lang="de-DE" b="0" u="sng" dirty="0" err="1"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Суриков</a:t>
            </a:r>
            <a:endParaRPr lang="de-DE" b="0" u="sng" dirty="0">
              <a:effectLst>
                <a:outerShdw dist="17961" dir="2700000">
                  <a:scrgbClr r="0" g="0" b="0"/>
                </a:outerShdw>
              </a:effectLst>
              <a:latin typeface="Comic Sans MS" pitchFamily="66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6660625" y="1043533"/>
            <a:ext cx="3420000" cy="50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00000" y="1800000"/>
            <a:ext cx="4680000" cy="4959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300" b="0" i="1" u="none" strike="noStrike" kern="1200" dirty="0" smtClean="0">
                <a:ln>
                  <a:noFill/>
                </a:ln>
                <a:latin typeface="Comic Sans MS" pitchFamily="66"/>
                <a:ea typeface="Andale Sans UI" pitchFamily="2"/>
                <a:cs typeface="Tahoma" pitchFamily="2"/>
              </a:rPr>
              <a:t> </a:t>
            </a:r>
            <a:endParaRPr lang="de-DE" sz="1300" b="0" i="1" u="none" strike="noStrike" kern="1200" dirty="0">
              <a:ln>
                <a:noFill/>
              </a:ln>
              <a:latin typeface="Comic Sans MS" pitchFamily="66"/>
              <a:ea typeface="Andale Sans UI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3808" y="1331565"/>
            <a:ext cx="59046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/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Суриков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родился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12 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  <a:hlinkClick r:id="rId4" action="ppaction://hlinkfile"/>
              </a:rPr>
              <a:t>(24)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4" action="ppaction://hlinkfile"/>
              </a:rPr>
              <a:t>января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  <a:hlinkClick r:id="rId5" action="ppaction://hlinkfile"/>
              </a:rPr>
              <a:t>1848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года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6" action="ppaction://hlinkfile"/>
              </a:rPr>
              <a:t>Красноярске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он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принадлежал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к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роду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казаков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,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которые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пришли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7" action="ppaction://hlinkfile"/>
              </a:rPr>
              <a:t>Сибирь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с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8" action="ppaction://hlinkfile"/>
              </a:rPr>
              <a:t>Дона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с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9" action="ppaction://hlinkfile"/>
              </a:rPr>
              <a:t>Ермаком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еще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в 16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веке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. </a:t>
            </a:r>
            <a:r>
              <a:rPr lang="ru-RU" i="1" dirty="0" smtClean="0">
                <a:latin typeface="Comic Sans MS" pitchFamily="66"/>
                <a:ea typeface="Andale Sans UI" pitchFamily="2"/>
                <a:cs typeface="Tahoma" pitchFamily="2"/>
              </a:rPr>
              <a:t>  Д</a:t>
            </a:r>
            <a:r>
              <a:rPr lang="de-DE" i="1" dirty="0" err="1" smtClean="0">
                <a:latin typeface="Comic Sans MS" pitchFamily="66"/>
                <a:ea typeface="Andale Sans UI" pitchFamily="2"/>
                <a:cs typeface="Tahoma" pitchFamily="2"/>
              </a:rPr>
              <a:t>воюродный</a:t>
            </a:r>
            <a:r>
              <a:rPr lang="de-DE" i="1" dirty="0" smtClean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брат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деда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—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Александр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Степанович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Суриков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(1794—1854),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был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10" action="ppaction://hlinkfile"/>
              </a:rPr>
              <a:t>атаманом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Енисейского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Казачьего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полка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.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Был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он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силы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непомерной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.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Как-то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бурю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оторвался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от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берега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казачий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плот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,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атаман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бросился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реку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,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схватил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бечеву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и,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как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былине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богатырь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,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вытащил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плот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на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берег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. 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его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честь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назван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остров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Атаманский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на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11" action="ppaction://hlinkfile"/>
              </a:rPr>
              <a:t>Енисее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.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Дед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Василий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Иванович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ru-RU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 smtClean="0">
                <a:latin typeface="Comic Sans MS" pitchFamily="66"/>
                <a:ea typeface="Andale Sans UI" pitchFamily="2"/>
                <a:cs typeface="Tahoma" pitchFamily="2"/>
              </a:rPr>
              <a:t>служил</a:t>
            </a:r>
            <a:r>
              <a:rPr lang="de-DE" i="1" dirty="0" smtClean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сотником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12" action="ppaction://hlinkfile"/>
              </a:rPr>
              <a:t>Туруханске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.</a:t>
            </a:r>
          </a:p>
          <a:p>
            <a:pPr lvl="0" hangingPunct="0"/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Отец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—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коллежский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регистратор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Иван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Васильевич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Суриков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.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Мать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—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Прасковья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Фёдоровна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Торгошина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—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родилась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ru-RU" i="1" dirty="0" smtClean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smtClean="0">
                <a:latin typeface="Comic Sans MS" pitchFamily="66"/>
                <a:ea typeface="Andale Sans UI" pitchFamily="2"/>
                <a:cs typeface="Tahoma" pitchFamily="2"/>
              </a:rPr>
              <a:t>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казачьей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станице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Торгошино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под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Красноярском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(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современное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название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Торгашино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). В 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  <a:hlinkClick r:id="rId13" action="ppaction://hlinkfile"/>
              </a:rPr>
              <a:t>1854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13" action="ppaction://hlinkfile"/>
              </a:rPr>
              <a:t>году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отца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перевели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на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службу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акцизное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управление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село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Сухой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Бузим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(в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настоящее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</a:rPr>
              <a:t>время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14" action="ppaction://hlinkfile"/>
              </a:rPr>
              <a:t>Сухобузимское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,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15" action="ppaction://hlinkfile"/>
              </a:rPr>
              <a:t>Сухобузимский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  <a:hlinkClick r:id="rId15" action="ppaction://hlinkfile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15" action="ppaction://hlinkfile"/>
              </a:rPr>
              <a:t>район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  <a:hlinkClick r:id="rId15" action="ppaction://hlinkfile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15" action="ppaction://hlinkfile"/>
              </a:rPr>
              <a:t>Красноярского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  <a:hlinkClick r:id="rId15" action="ppaction://hlinkfile"/>
              </a:rPr>
              <a:t> </a:t>
            </a:r>
            <a:r>
              <a:rPr lang="de-DE" i="1" dirty="0" err="1">
                <a:latin typeface="Comic Sans MS" pitchFamily="66"/>
                <a:ea typeface="Andale Sans UI" pitchFamily="2"/>
                <a:cs typeface="Tahoma" pitchFamily="2"/>
                <a:hlinkClick r:id="rId15" action="ppaction://hlinkfile"/>
              </a:rPr>
              <a:t>края</a:t>
            </a:r>
            <a:r>
              <a:rPr lang="de-DE" i="1" dirty="0">
                <a:latin typeface="Comic Sans MS" pitchFamily="66"/>
                <a:ea typeface="Andale Sans UI" pitchFamily="2"/>
                <a:cs typeface="Tahoma" pitchFamily="2"/>
              </a:rPr>
              <a:t>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740879" y="699480"/>
            <a:ext cx="8607960" cy="6200640"/>
          </a:xfrm>
        </p:spPr>
        <p:txBody>
          <a:bodyPr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just">
              <a:buNone/>
            </a:pPr>
            <a:r>
              <a:rPr lang="de-DE" sz="1800" i="1" dirty="0">
                <a:solidFill>
                  <a:srgbClr val="99284C"/>
                </a:solidFill>
              </a:rPr>
              <a:t>В </a:t>
            </a:r>
            <a:r>
              <a:rPr lang="de-DE" sz="1800" i="1" dirty="0" err="1">
                <a:solidFill>
                  <a:srgbClr val="99284C"/>
                </a:solidFill>
              </a:rPr>
              <a:t>возрасте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восьми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лет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Суриков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приезжает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Красноярск</a:t>
            </a:r>
            <a:r>
              <a:rPr lang="de-DE" sz="1800" i="1" dirty="0">
                <a:solidFill>
                  <a:srgbClr val="99284C"/>
                </a:solidFill>
              </a:rPr>
              <a:t> и </a:t>
            </a:r>
            <a:r>
              <a:rPr lang="de-DE" sz="1800" i="1" dirty="0" err="1">
                <a:solidFill>
                  <a:srgbClr val="99284C"/>
                </a:solidFill>
              </a:rPr>
              <a:t>заканчивает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два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класса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приходской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школы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при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Всехсвятской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церкви</a:t>
            </a:r>
            <a:r>
              <a:rPr lang="de-DE" sz="1800" i="1" dirty="0">
                <a:solidFill>
                  <a:srgbClr val="99284C"/>
                </a:solidFill>
              </a:rPr>
              <a:t>; в 1858 </a:t>
            </a:r>
            <a:r>
              <a:rPr lang="de-DE" sz="1800" i="1" dirty="0" err="1">
                <a:solidFill>
                  <a:srgbClr val="99284C"/>
                </a:solidFill>
              </a:rPr>
              <a:t>году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начинает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учёбу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уездном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училище</a:t>
            </a:r>
            <a:r>
              <a:rPr lang="de-DE" sz="1800" i="1" dirty="0">
                <a:solidFill>
                  <a:srgbClr val="99284C"/>
                </a:solidFill>
              </a:rPr>
              <a:t>.</a:t>
            </a:r>
          </a:p>
          <a:p>
            <a:pPr marL="0" lvl="0" indent="0" algn="just">
              <a:buNone/>
            </a:pPr>
            <a:r>
              <a:rPr lang="de-DE" sz="1800" i="1" dirty="0" err="1">
                <a:solidFill>
                  <a:srgbClr val="99284C"/>
                </a:solidFill>
              </a:rPr>
              <a:t>Василий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Иванович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начал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рисовать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раннем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детстве</a:t>
            </a:r>
            <a:r>
              <a:rPr lang="de-DE" sz="1800" i="1" dirty="0">
                <a:solidFill>
                  <a:srgbClr val="99284C"/>
                </a:solidFill>
              </a:rPr>
              <a:t>. </a:t>
            </a:r>
            <a:r>
              <a:rPr lang="de-DE" sz="1800" i="1" dirty="0" err="1">
                <a:solidFill>
                  <a:srgbClr val="99284C"/>
                </a:solidFill>
              </a:rPr>
              <a:t>Первым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учителем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рисования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для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Сурикова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стал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Николай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Васильевич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Гребнёв</a:t>
            </a:r>
            <a:r>
              <a:rPr lang="de-DE" sz="1800" i="1" dirty="0">
                <a:solidFill>
                  <a:srgbClr val="99284C"/>
                </a:solidFill>
              </a:rPr>
              <a:t> — </a:t>
            </a:r>
            <a:r>
              <a:rPr lang="de-DE" sz="1800" i="1" dirty="0" err="1">
                <a:solidFill>
                  <a:srgbClr val="99284C"/>
                </a:solidFill>
              </a:rPr>
              <a:t>учитель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рисования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Красноярского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уездного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училища</a:t>
            </a:r>
            <a:r>
              <a:rPr lang="de-DE" sz="1800" i="1" dirty="0">
                <a:solidFill>
                  <a:srgbClr val="99284C"/>
                </a:solidFill>
              </a:rPr>
              <a:t>. </a:t>
            </a:r>
            <a:r>
              <a:rPr lang="de-DE" sz="1800" i="1" dirty="0" err="1">
                <a:solidFill>
                  <a:srgbClr val="99284C"/>
                </a:solidFill>
              </a:rPr>
              <a:t>Наиболее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ранним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датированным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произведением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Сурикова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считается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акварель</a:t>
            </a:r>
            <a:r>
              <a:rPr lang="de-DE" sz="1800" i="1" dirty="0">
                <a:solidFill>
                  <a:srgbClr val="99284C"/>
                </a:solidFill>
              </a:rPr>
              <a:t> «</a:t>
            </a:r>
            <a:r>
              <a:rPr lang="de-DE" sz="1800" i="1" dirty="0" err="1">
                <a:solidFill>
                  <a:srgbClr val="99284C"/>
                </a:solidFill>
              </a:rPr>
              <a:t>Плоты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на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Енисее</a:t>
            </a:r>
            <a:r>
              <a:rPr lang="de-DE" sz="1800" i="1" dirty="0">
                <a:solidFill>
                  <a:srgbClr val="99284C"/>
                </a:solidFill>
              </a:rPr>
              <a:t>» </a:t>
            </a:r>
            <a:r>
              <a:rPr lang="de-DE" sz="1800" i="1" dirty="0">
                <a:solidFill>
                  <a:srgbClr val="99284C"/>
                </a:solidFill>
                <a:hlinkClick r:id="rId3" action="ppaction://hlinkfile"/>
              </a:rPr>
              <a:t>1862 </a:t>
            </a:r>
            <a:r>
              <a:rPr lang="de-DE" sz="1800" i="1" dirty="0" err="1">
                <a:solidFill>
                  <a:srgbClr val="99284C"/>
                </a:solidFill>
                <a:hlinkClick r:id="rId3" action="ppaction://hlinkfile"/>
              </a:rPr>
              <a:t>года</a:t>
            </a:r>
            <a:r>
              <a:rPr lang="de-DE" sz="1800" i="1" dirty="0">
                <a:solidFill>
                  <a:srgbClr val="99284C"/>
                </a:solidFill>
              </a:rPr>
              <a:t> (</a:t>
            </a:r>
            <a:r>
              <a:rPr lang="de-DE" sz="1800" i="1" dirty="0" err="1">
                <a:solidFill>
                  <a:srgbClr val="99284C"/>
                </a:solidFill>
              </a:rPr>
              <a:t>хранится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музее-усадьбе</a:t>
            </a:r>
            <a:r>
              <a:rPr lang="de-DE" sz="1800" i="1" dirty="0">
                <a:solidFill>
                  <a:srgbClr val="99284C"/>
                </a:solidFill>
              </a:rPr>
              <a:t> В. И. </a:t>
            </a:r>
            <a:r>
              <a:rPr lang="de-DE" sz="1800" i="1" dirty="0" err="1">
                <a:solidFill>
                  <a:srgbClr val="99284C"/>
                </a:solidFill>
              </a:rPr>
              <a:t>Сурикова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Красноярске</a:t>
            </a:r>
            <a:r>
              <a:rPr lang="de-DE" sz="1800" i="1" dirty="0">
                <a:solidFill>
                  <a:srgbClr val="99284C"/>
                </a:solidFill>
              </a:rPr>
              <a:t>).</a:t>
            </a:r>
          </a:p>
          <a:p>
            <a:pPr marL="0" lvl="0" indent="0" algn="just">
              <a:buNone/>
            </a:pPr>
            <a:r>
              <a:rPr lang="de-DE" sz="1800" i="1" dirty="0" err="1">
                <a:solidFill>
                  <a:srgbClr val="99284C"/>
                </a:solidFill>
              </a:rPr>
              <a:t>После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завершения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обучения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уездном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училище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Суриков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устраивается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работать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писцом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губернское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управление</a:t>
            </a:r>
            <a:r>
              <a:rPr lang="de-DE" sz="1800" i="1" dirty="0">
                <a:solidFill>
                  <a:srgbClr val="99284C"/>
                </a:solidFill>
              </a:rPr>
              <a:t>. </a:t>
            </a:r>
            <a:r>
              <a:rPr lang="de-DE" sz="1800" i="1" dirty="0" err="1">
                <a:solidFill>
                  <a:srgbClr val="99284C"/>
                </a:solidFill>
              </a:rPr>
              <a:t>Во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время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работы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губернском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управлении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рисунки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Сурикова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увидел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  <a:hlinkClick r:id="rId4" action="ppaction://hlinkfile"/>
              </a:rPr>
              <a:t>енисейский</a:t>
            </a:r>
            <a:r>
              <a:rPr lang="de-DE" sz="1800" i="1" dirty="0">
                <a:solidFill>
                  <a:srgbClr val="99284C"/>
                </a:solidFill>
                <a:hlinkClick r:id="rId4" action="ppaction://hlinkfile"/>
              </a:rPr>
              <a:t> </a:t>
            </a:r>
            <a:r>
              <a:rPr lang="de-DE" sz="1800" i="1" dirty="0" err="1">
                <a:solidFill>
                  <a:srgbClr val="99284C"/>
                </a:solidFill>
                <a:hlinkClick r:id="rId4" action="ppaction://hlinkfile"/>
              </a:rPr>
              <a:t>губернатор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>
                <a:solidFill>
                  <a:srgbClr val="99284C"/>
                </a:solidFill>
                <a:hlinkClick r:id="rId5" action="ppaction://hlinkfile"/>
              </a:rPr>
              <a:t>П. Н. </a:t>
            </a:r>
            <a:r>
              <a:rPr lang="de-DE" sz="1800" i="1" dirty="0" err="1">
                <a:solidFill>
                  <a:srgbClr val="99284C"/>
                </a:solidFill>
                <a:hlinkClick r:id="rId5" action="ppaction://hlinkfile"/>
              </a:rPr>
              <a:t>Замятнин</a:t>
            </a:r>
            <a:r>
              <a:rPr lang="de-DE" sz="1800" i="1" dirty="0">
                <a:solidFill>
                  <a:srgbClr val="99284C"/>
                </a:solidFill>
              </a:rPr>
              <a:t>. </a:t>
            </a:r>
            <a:r>
              <a:rPr lang="de-DE" sz="1800" i="1" dirty="0" err="1">
                <a:solidFill>
                  <a:srgbClr val="99284C"/>
                </a:solidFill>
              </a:rPr>
              <a:t>Губернатор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нашёл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мецената</a:t>
            </a:r>
            <a:r>
              <a:rPr lang="de-DE" sz="1800" i="1" dirty="0">
                <a:solidFill>
                  <a:srgbClr val="99284C"/>
                </a:solidFill>
              </a:rPr>
              <a:t> — </a:t>
            </a:r>
            <a:r>
              <a:rPr lang="de-DE" sz="1800" i="1" dirty="0" err="1">
                <a:solidFill>
                  <a:srgbClr val="99284C"/>
                </a:solidFill>
              </a:rPr>
              <a:t>красноярского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золотопромышленника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>
                <a:solidFill>
                  <a:srgbClr val="99284C"/>
                </a:solidFill>
                <a:hlinkClick r:id="rId6" action="ppaction://hlinkfile"/>
              </a:rPr>
              <a:t>П. И. </a:t>
            </a:r>
            <a:r>
              <a:rPr lang="de-DE" sz="1800" i="1" dirty="0" err="1">
                <a:solidFill>
                  <a:srgbClr val="99284C"/>
                </a:solidFill>
                <a:hlinkClick r:id="rId6" action="ppaction://hlinkfile"/>
              </a:rPr>
              <a:t>Кузнецова</a:t>
            </a:r>
            <a:r>
              <a:rPr lang="de-DE" sz="1800" i="1" dirty="0">
                <a:solidFill>
                  <a:srgbClr val="99284C"/>
                </a:solidFill>
              </a:rPr>
              <a:t>. </a:t>
            </a:r>
            <a:r>
              <a:rPr lang="de-DE" sz="1800" i="1" dirty="0" err="1">
                <a:solidFill>
                  <a:srgbClr val="99284C"/>
                </a:solidFill>
              </a:rPr>
              <a:t>Пётр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Иванович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оплатил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обучение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Василия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Сурикова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Академии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художеств</a:t>
            </a:r>
            <a:r>
              <a:rPr lang="de-DE" sz="1800" i="1" dirty="0">
                <a:solidFill>
                  <a:srgbClr val="99284C"/>
                </a:solidFill>
              </a:rPr>
              <a:t>.</a:t>
            </a:r>
          </a:p>
          <a:p>
            <a:pPr marL="0" lvl="0" indent="0" algn="just">
              <a:buNone/>
            </a:pPr>
            <a:r>
              <a:rPr lang="de-DE" sz="1800" i="1" dirty="0">
                <a:solidFill>
                  <a:srgbClr val="99284C"/>
                </a:solidFill>
                <a:hlinkClick r:id="rId7" action="ppaction://hlinkfile"/>
              </a:rPr>
              <a:t>4 </a:t>
            </a:r>
            <a:r>
              <a:rPr lang="de-DE" sz="1800" i="1" dirty="0" err="1">
                <a:solidFill>
                  <a:srgbClr val="99284C"/>
                </a:solidFill>
                <a:hlinkClick r:id="rId7" action="ppaction://hlinkfile"/>
              </a:rPr>
              <a:t>ноября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>
                <a:solidFill>
                  <a:srgbClr val="99284C"/>
                </a:solidFill>
                <a:hlinkClick r:id="rId8" action="ppaction://hlinkfile"/>
              </a:rPr>
              <a:t>1875 </a:t>
            </a:r>
            <a:r>
              <a:rPr lang="de-DE" sz="1800" i="1" dirty="0" err="1">
                <a:solidFill>
                  <a:srgbClr val="99284C"/>
                </a:solidFill>
                <a:hlinkClick r:id="rId8" action="ppaction://hlinkfile"/>
              </a:rPr>
              <a:t>года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Василий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Иванович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закончил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Академию</a:t>
            </a:r>
            <a:r>
              <a:rPr lang="de-DE" sz="1800" i="1" dirty="0">
                <a:solidFill>
                  <a:srgbClr val="99284C"/>
                </a:solidFill>
              </a:rPr>
              <a:t> в </a:t>
            </a:r>
            <a:r>
              <a:rPr lang="de-DE" sz="1800" i="1" dirty="0" err="1">
                <a:solidFill>
                  <a:srgbClr val="99284C"/>
                </a:solidFill>
              </a:rPr>
              <a:t>звании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классного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художника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первой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степени</a:t>
            </a:r>
            <a:r>
              <a:rPr lang="de-DE" sz="1800" i="1" dirty="0">
                <a:solidFill>
                  <a:srgbClr val="99284C"/>
                </a:solidFill>
              </a:rPr>
              <a:t>.</a:t>
            </a:r>
          </a:p>
          <a:p>
            <a:pPr marL="0" lvl="0" indent="0" algn="just">
              <a:buNone/>
            </a:pPr>
            <a:r>
              <a:rPr lang="de-DE" sz="1800" i="1" dirty="0">
                <a:solidFill>
                  <a:srgbClr val="99284C"/>
                </a:solidFill>
              </a:rPr>
              <a:t>В </a:t>
            </a:r>
            <a:r>
              <a:rPr lang="de-DE" sz="1800" i="1" dirty="0" err="1">
                <a:solidFill>
                  <a:srgbClr val="99284C"/>
                </a:solidFill>
              </a:rPr>
              <a:t>Москве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Василий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Иванович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получил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заказ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на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создание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четырёх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фресок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на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темы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вселенских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соборов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для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храма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  <a:hlinkClick r:id="rId9" action="ppaction://hlinkfile"/>
              </a:rPr>
              <a:t>Христа</a:t>
            </a:r>
            <a:r>
              <a:rPr lang="de-DE" sz="1800" i="1" dirty="0">
                <a:solidFill>
                  <a:srgbClr val="99284C"/>
                </a:solidFill>
                <a:hlinkClick r:id="rId9" action="ppaction://hlinkfile"/>
              </a:rPr>
              <a:t> </a:t>
            </a:r>
            <a:r>
              <a:rPr lang="de-DE" sz="1800" i="1" dirty="0" err="1">
                <a:solidFill>
                  <a:srgbClr val="99284C"/>
                </a:solidFill>
                <a:hlinkClick r:id="rId9" action="ppaction://hlinkfile"/>
              </a:rPr>
              <a:t>Спасителя</a:t>
            </a:r>
            <a:r>
              <a:rPr lang="de-DE" sz="1800" i="1" dirty="0">
                <a:solidFill>
                  <a:srgbClr val="99284C"/>
                </a:solidFill>
              </a:rPr>
              <a:t>.</a:t>
            </a:r>
          </a:p>
          <a:p>
            <a:pPr marL="0" lvl="0" indent="0" algn="just">
              <a:buNone/>
            </a:pPr>
            <a:r>
              <a:rPr lang="de-DE" sz="1800" i="1" dirty="0">
                <a:solidFill>
                  <a:srgbClr val="99284C"/>
                </a:solidFill>
                <a:hlinkClick r:id="rId10" action="ppaction://hlinkfile"/>
              </a:rPr>
              <a:t>25 </a:t>
            </a:r>
            <a:r>
              <a:rPr lang="de-DE" sz="1800" i="1" dirty="0" err="1">
                <a:solidFill>
                  <a:srgbClr val="99284C"/>
                </a:solidFill>
                <a:hlinkClick r:id="rId10" action="ppaction://hlinkfile"/>
              </a:rPr>
              <a:t>января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>
                <a:solidFill>
                  <a:srgbClr val="99284C"/>
                </a:solidFill>
                <a:hlinkClick r:id="rId11" action="ppaction://hlinkfile"/>
              </a:rPr>
              <a:t>1878 </a:t>
            </a:r>
            <a:r>
              <a:rPr lang="de-DE" sz="1800" i="1" dirty="0" err="1">
                <a:solidFill>
                  <a:srgbClr val="99284C"/>
                </a:solidFill>
                <a:hlinkClick r:id="rId11" action="ppaction://hlinkfile"/>
              </a:rPr>
              <a:t>года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Суриков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женился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на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Елизавете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Августовне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Шаре</a:t>
            </a:r>
            <a:r>
              <a:rPr lang="de-DE" sz="1800" i="1" dirty="0">
                <a:solidFill>
                  <a:srgbClr val="99284C"/>
                </a:solidFill>
              </a:rPr>
              <a:t>. </a:t>
            </a:r>
            <a:r>
              <a:rPr lang="ru-RU" sz="1800" i="1" dirty="0" smtClean="0">
                <a:solidFill>
                  <a:srgbClr val="99284C"/>
                </a:solidFill>
              </a:rPr>
              <a:t> </a:t>
            </a:r>
            <a:endParaRPr lang="de-DE" sz="1800" i="1" dirty="0">
              <a:solidFill>
                <a:srgbClr val="99284C"/>
              </a:solidFill>
            </a:endParaRPr>
          </a:p>
          <a:p>
            <a:pPr marL="0" lvl="0" indent="0" algn="just">
              <a:buNone/>
            </a:pPr>
            <a:r>
              <a:rPr lang="de-DE" sz="1800" i="1" dirty="0">
                <a:solidFill>
                  <a:srgbClr val="99284C"/>
                </a:solidFill>
              </a:rPr>
              <a:t> У </a:t>
            </a:r>
            <a:r>
              <a:rPr lang="de-DE" sz="1800" i="1" dirty="0" err="1">
                <a:solidFill>
                  <a:srgbClr val="99284C"/>
                </a:solidFill>
              </a:rPr>
              <a:t>Сурикова</a:t>
            </a:r>
            <a:r>
              <a:rPr lang="de-DE" sz="1800" i="1" dirty="0">
                <a:solidFill>
                  <a:srgbClr val="99284C"/>
                </a:solidFill>
              </a:rPr>
              <a:t> и </a:t>
            </a:r>
            <a:r>
              <a:rPr lang="de-DE" sz="1800" i="1" dirty="0" err="1">
                <a:solidFill>
                  <a:srgbClr val="99284C"/>
                </a:solidFill>
              </a:rPr>
              <a:t>Шаре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родились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две</a:t>
            </a:r>
            <a:r>
              <a:rPr lang="de-DE" sz="1800" i="1" dirty="0">
                <a:solidFill>
                  <a:srgbClr val="99284C"/>
                </a:solidFill>
              </a:rPr>
              <a:t> </a:t>
            </a:r>
            <a:r>
              <a:rPr lang="de-DE" sz="1800" i="1" dirty="0" err="1">
                <a:solidFill>
                  <a:srgbClr val="99284C"/>
                </a:solidFill>
              </a:rPr>
              <a:t>дочери</a:t>
            </a:r>
            <a:r>
              <a:rPr lang="de-DE" sz="1800" i="1" dirty="0">
                <a:solidFill>
                  <a:srgbClr val="99284C"/>
                </a:solidFill>
              </a:rPr>
              <a:t>: </a:t>
            </a:r>
            <a:r>
              <a:rPr lang="de-DE" sz="1800" i="1" err="1">
                <a:solidFill>
                  <a:srgbClr val="99284C"/>
                </a:solidFill>
              </a:rPr>
              <a:t>Ольга</a:t>
            </a:r>
            <a:r>
              <a:rPr lang="de-DE" sz="1800" i="1">
                <a:solidFill>
                  <a:srgbClr val="99284C"/>
                </a:solidFill>
              </a:rPr>
              <a:t> </a:t>
            </a:r>
            <a:r>
              <a:rPr lang="de-DE" sz="1800" i="1" smtClean="0">
                <a:solidFill>
                  <a:srgbClr val="99284C"/>
                </a:solidFill>
              </a:rPr>
              <a:t>(1878—1958) </a:t>
            </a:r>
            <a:r>
              <a:rPr lang="de-DE" sz="1800" i="1" dirty="0">
                <a:solidFill>
                  <a:srgbClr val="99284C"/>
                </a:solidFill>
              </a:rPr>
              <a:t>и </a:t>
            </a:r>
            <a:r>
              <a:rPr lang="de-DE" sz="1800" i="1" dirty="0" err="1">
                <a:solidFill>
                  <a:srgbClr val="99284C"/>
                </a:solidFill>
              </a:rPr>
              <a:t>Елена</a:t>
            </a:r>
            <a:r>
              <a:rPr lang="de-DE" sz="1800" i="1" dirty="0">
                <a:solidFill>
                  <a:srgbClr val="99284C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>
              <a:buNone/>
            </a:pPr>
            <a:r>
              <a:rPr lang="de-DE" sz="1200"/>
              <a:t>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2137680"/>
            <a:ext cx="4107600" cy="4762799"/>
          </a:xfrm>
        </p:spPr>
        <p:txBody>
          <a:bodyPr>
            <a:spAutoFit/>
          </a:bodyPr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150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0000" y="2700000"/>
            <a:ext cx="4500000" cy="144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0000" y="2258640"/>
            <a:ext cx="2216880" cy="2613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: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940000" y="1620000"/>
            <a:ext cx="3420000" cy="3240000"/>
          </a:xfrm>
        </p:spPr>
      </p:pic>
      <p:sp>
        <p:nvSpPr>
          <p:cNvPr id="7" name="TextBox 6"/>
          <p:cNvSpPr txBox="1"/>
          <p:nvPr/>
        </p:nvSpPr>
        <p:spPr>
          <a:xfrm>
            <a:off x="522720" y="3600000"/>
            <a:ext cx="197280" cy="55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rtl="0" hangingPunct="0">
              <a:buNone/>
              <a:tabLst/>
            </a:pPr>
            <a:r>
              <a:rPr lang="de-DE" sz="14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0000" y="540000"/>
            <a:ext cx="5220000" cy="594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rtl="0" hangingPunct="0">
              <a:buNone/>
              <a:tabLst/>
            </a:pP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В 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  <a:hlinkClick r:id="rId4" action="ppaction://hlinkfile"/>
              </a:rPr>
              <a:t>1910 году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 Суриков вместе с зятем художником 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  <a:hlinkClick r:id="rId5" action="ppaction://hlinkfile"/>
              </a:rPr>
              <a:t>П. П. Кончаловским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 посещает 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  <a:hlinkClick r:id="rId6" action="ppaction://hlinkfile"/>
              </a:rPr>
              <a:t>Испанию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. В Красноярске в 1910 году по инициативе Сурикова и 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  <a:hlinkClick r:id="rId7" action="ppaction://hlinkfile"/>
              </a:rPr>
              <a:t>Л. А. Чернышёва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 открылась 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  <a:hlinkClick r:id="rId8" action="ppaction://hlinkfile"/>
              </a:rPr>
              <a:t>рисовальная школа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. Суриков прислал из Петербурга наглядные пособия для школы.</a:t>
            </a:r>
            <a:b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</a:b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Летом 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  <a:hlinkClick r:id="rId9" action="ppaction://hlinkfile"/>
              </a:rPr>
              <a:t>1914 года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 Василий Иванович посещает Красноярск, где пишет ряд пейзажей: «Красноярск в районе Благовещенской церкви», «Плашкоут на Енисее», и несколько акварелей. Осталась незавершённой картина «Благовещение» (хранится в Красноярском художественном музее им. В. С. Сурикова).</a:t>
            </a:r>
            <a:b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</a:b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В 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  <a:hlinkClick r:id="rId10" action="ppaction://hlinkfile"/>
              </a:rPr>
              <a:t>1915 году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 Василий Иванович уезжает на лечение в Крым.</a:t>
            </a:r>
            <a:b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</a:b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Суриков скончался в Москве 6 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  <a:hlinkClick r:id="rId11" action="ppaction://hlinkfile"/>
              </a:rPr>
              <a:t>(19) марта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 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  <a:hlinkClick r:id="rId12" action="ppaction://hlinkfile"/>
              </a:rPr>
              <a:t>1916</a:t>
            </a:r>
            <a:r>
              <a:rPr lang="de-DE" sz="1800" b="1" i="1" u="none" strike="noStrike">
                <a:ln>
                  <a:noFill/>
                </a:ln>
                <a:solidFill>
                  <a:srgbClr val="99284C"/>
                </a:solidFill>
                <a:latin typeface="Albany" pitchFamily="34"/>
                <a:ea typeface="Andale Sans UI" pitchFamily="2"/>
                <a:cs typeface="Tahoma" pitchFamily="2"/>
              </a:rPr>
              <a:t> года от хронической ишемической болезни сердца. Похоронен рядом с женой на Ваганьковском кладбище.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3600">
                <a:latin typeface="Segoe Script" pitchFamily="34"/>
              </a:rPr>
              <a:t>Утро стрелецкой казни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40000" y="1620000"/>
            <a:ext cx="8820000" cy="54000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52040" y="357840"/>
            <a:ext cx="8607960" cy="90215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39159" y="900000"/>
            <a:ext cx="8700840" cy="4501232"/>
          </a:xfrm>
        </p:spPr>
        <p:txBody>
          <a:bodyPr>
            <a:spAutoFit/>
          </a:bodyPr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spcBef>
                <a:spcPts val="283"/>
              </a:spcBef>
              <a:spcAft>
                <a:spcPts val="567"/>
              </a:spcAft>
              <a:buNone/>
            </a:pPr>
            <a:r>
              <a:rPr lang="de-DE" sz="1800" dirty="0" err="1">
                <a:latin typeface="Aharoni" pitchFamily="2"/>
              </a:rPr>
              <a:t>Картина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известного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художника</a:t>
            </a:r>
            <a:r>
              <a:rPr lang="de-DE" sz="1800" dirty="0">
                <a:latin typeface="Aharoni" pitchFamily="2"/>
              </a:rPr>
              <a:t> В.И. </a:t>
            </a:r>
            <a:r>
              <a:rPr lang="de-DE" sz="1800" dirty="0" err="1">
                <a:latin typeface="Aharoni" pitchFamily="2"/>
              </a:rPr>
              <a:t>Сурикова</a:t>
            </a:r>
            <a:r>
              <a:rPr lang="de-DE" sz="1800" dirty="0">
                <a:latin typeface="Aharoni" pitchFamily="2"/>
              </a:rPr>
              <a:t> «</a:t>
            </a:r>
            <a:r>
              <a:rPr lang="de-DE" sz="1800" dirty="0" err="1">
                <a:latin typeface="Aharoni" pitchFamily="2"/>
              </a:rPr>
              <a:t>Утро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стрелецкой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казни</a:t>
            </a:r>
            <a:r>
              <a:rPr lang="de-DE" sz="1800" dirty="0">
                <a:latin typeface="Aharoni" pitchFamily="2"/>
              </a:rPr>
              <a:t>» </a:t>
            </a:r>
            <a:r>
              <a:rPr lang="de-DE" sz="1800" dirty="0" err="1">
                <a:latin typeface="Aharoni" pitchFamily="2"/>
              </a:rPr>
              <a:t>является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признанным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шедевром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автора</a:t>
            </a:r>
            <a:r>
              <a:rPr lang="de-DE" sz="1800" dirty="0">
                <a:latin typeface="Aharoni" pitchFamily="2"/>
              </a:rPr>
              <a:t>, </a:t>
            </a:r>
            <a:r>
              <a:rPr lang="de-DE" sz="1800" dirty="0" err="1">
                <a:latin typeface="Aharoni" pitchFamily="2"/>
              </a:rPr>
              <a:t>написанным</a:t>
            </a:r>
            <a:r>
              <a:rPr lang="de-DE" sz="1800" dirty="0">
                <a:latin typeface="Aharoni" pitchFamily="2"/>
              </a:rPr>
              <a:t> в </a:t>
            </a:r>
            <a:r>
              <a:rPr lang="de-DE" sz="1800" dirty="0" err="1">
                <a:latin typeface="Aharoni" pitchFamily="2"/>
              </a:rPr>
              <a:t>жанре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исторической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живописи</a:t>
            </a:r>
            <a:r>
              <a:rPr lang="de-DE" sz="1800" dirty="0">
                <a:latin typeface="Aharoni" pitchFamily="2"/>
              </a:rPr>
              <a:t>. </a:t>
            </a:r>
            <a:r>
              <a:rPr lang="de-DE" sz="1800" dirty="0" err="1">
                <a:latin typeface="Aharoni" pitchFamily="2"/>
              </a:rPr>
              <a:t>Картина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повествует</a:t>
            </a:r>
            <a:r>
              <a:rPr lang="de-DE" sz="1800" dirty="0">
                <a:latin typeface="Aharoni" pitchFamily="2"/>
              </a:rPr>
              <a:t> о </a:t>
            </a:r>
            <a:r>
              <a:rPr lang="de-DE" sz="1800" dirty="0" err="1">
                <a:latin typeface="Aharoni" pitchFamily="2"/>
              </a:rPr>
              <a:t>страшном</a:t>
            </a:r>
            <a:r>
              <a:rPr lang="de-DE" sz="1800" dirty="0">
                <a:latin typeface="Aharoni" pitchFamily="2"/>
              </a:rPr>
              <a:t> и </a:t>
            </a:r>
            <a:r>
              <a:rPr lang="de-DE" sz="1800" dirty="0" err="1">
                <a:latin typeface="Aharoni" pitchFamily="2"/>
              </a:rPr>
              <a:t>кровавом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событии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истории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нашей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страны</a:t>
            </a:r>
            <a:r>
              <a:rPr lang="de-DE" sz="1800" dirty="0">
                <a:latin typeface="Aharoni" pitchFamily="2"/>
              </a:rPr>
              <a:t>: о </a:t>
            </a:r>
            <a:r>
              <a:rPr lang="de-DE" sz="1800" dirty="0" err="1">
                <a:latin typeface="Aharoni" pitchFamily="2"/>
              </a:rPr>
              <a:t>расправе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царем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Петром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над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стрельцами</a:t>
            </a:r>
            <a:r>
              <a:rPr lang="de-DE" sz="1800" dirty="0">
                <a:latin typeface="Aharoni" pitchFamily="2"/>
              </a:rPr>
              <a:t>, </a:t>
            </a:r>
            <a:r>
              <a:rPr lang="de-DE" sz="1800" dirty="0" err="1">
                <a:latin typeface="Aharoni" pitchFamily="2"/>
              </a:rPr>
              <a:t>составлявшим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основу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войсковых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соединений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того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времени</a:t>
            </a:r>
            <a:r>
              <a:rPr lang="de-DE" sz="1800" dirty="0">
                <a:latin typeface="Aharoni" pitchFamily="2"/>
              </a:rPr>
              <a:t>, </a:t>
            </a:r>
            <a:r>
              <a:rPr lang="de-DE" sz="1800" dirty="0" err="1">
                <a:latin typeface="Aharoni" pitchFamily="2"/>
              </a:rPr>
              <a:t>расправе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жестокой</a:t>
            </a:r>
            <a:r>
              <a:rPr lang="de-DE" sz="1800" dirty="0">
                <a:latin typeface="Aharoni" pitchFamily="2"/>
              </a:rPr>
              <a:t>, </a:t>
            </a:r>
            <a:r>
              <a:rPr lang="de-DE" sz="1800" dirty="0" err="1">
                <a:latin typeface="Aharoni" pitchFamily="2"/>
              </a:rPr>
              <a:t>потому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что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стрельцы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поддержали</a:t>
            </a:r>
            <a:r>
              <a:rPr lang="de-DE" sz="1800" dirty="0">
                <a:latin typeface="Aharoni" pitchFamily="2"/>
              </a:rPr>
              <a:t> в </a:t>
            </a:r>
            <a:r>
              <a:rPr lang="de-DE" sz="1800" dirty="0" err="1">
                <a:latin typeface="Aharoni" pitchFamily="2"/>
              </a:rPr>
              <a:t>борьбе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за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власть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сестру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Петра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по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отцу</a:t>
            </a:r>
            <a:r>
              <a:rPr lang="de-DE" sz="1800" dirty="0">
                <a:latin typeface="Aharoni" pitchFamily="2"/>
              </a:rPr>
              <a:t> – </a:t>
            </a:r>
            <a:r>
              <a:rPr lang="de-DE" sz="1800" dirty="0" err="1">
                <a:latin typeface="Aharoni" pitchFamily="2"/>
              </a:rPr>
              <a:t>царевну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Софью</a:t>
            </a:r>
            <a:r>
              <a:rPr lang="de-DE" sz="1800" dirty="0">
                <a:latin typeface="Aharoni" pitchFamily="2"/>
              </a:rPr>
              <a:t>. </a:t>
            </a:r>
            <a:r>
              <a:rPr lang="de-DE" sz="1800" dirty="0" err="1">
                <a:latin typeface="Aharoni" pitchFamily="2"/>
              </a:rPr>
              <a:t>При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этом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художник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не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показывает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своим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зрителям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сцен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кровавой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расправы</a:t>
            </a:r>
            <a:r>
              <a:rPr lang="de-DE" sz="1800" dirty="0">
                <a:latin typeface="Aharoni" pitchFamily="2"/>
              </a:rPr>
              <a:t>, а </a:t>
            </a:r>
            <a:r>
              <a:rPr lang="de-DE" sz="1800" dirty="0" err="1">
                <a:latin typeface="Aharoni" pitchFamily="2"/>
              </a:rPr>
              <a:t>стремится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рассказать</a:t>
            </a:r>
            <a:r>
              <a:rPr lang="de-DE" sz="1800" dirty="0">
                <a:latin typeface="Aharoni" pitchFamily="2"/>
              </a:rPr>
              <a:t> о </a:t>
            </a:r>
            <a:r>
              <a:rPr lang="de-DE" sz="1800" dirty="0" err="1">
                <a:latin typeface="Aharoni" pitchFamily="2"/>
              </a:rPr>
              <a:t>душевном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состоянии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своих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героев</a:t>
            </a:r>
            <a:r>
              <a:rPr lang="de-DE" sz="1800" dirty="0">
                <a:latin typeface="Aharoni" pitchFamily="2"/>
              </a:rPr>
              <a:t> в </a:t>
            </a:r>
            <a:r>
              <a:rPr lang="de-DE" sz="1800" dirty="0" err="1">
                <a:latin typeface="Aharoni" pitchFamily="2"/>
              </a:rPr>
              <a:t>эту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страшную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минуту</a:t>
            </a:r>
            <a:r>
              <a:rPr lang="de-DE" sz="1800" dirty="0">
                <a:latin typeface="Aharoni" pitchFamily="2"/>
              </a:rPr>
              <a:t>.</a:t>
            </a:r>
          </a:p>
          <a:p>
            <a:pPr lvl="0">
              <a:spcBef>
                <a:spcPts val="283"/>
              </a:spcBef>
              <a:spcAft>
                <a:spcPts val="567"/>
              </a:spcAft>
              <a:buNone/>
            </a:pPr>
            <a:r>
              <a:rPr lang="ru-RU" sz="1800" dirty="0" smtClean="0">
                <a:latin typeface="Aharoni" pitchFamily="2"/>
              </a:rPr>
              <a:t>   </a:t>
            </a:r>
            <a:endParaRPr lang="de-DE" sz="1800" dirty="0">
              <a:latin typeface="Aharoni" pitchFamily="2"/>
            </a:endParaRPr>
          </a:p>
          <a:p>
            <a:pPr lvl="0">
              <a:spcBef>
                <a:spcPts val="283"/>
              </a:spcBef>
              <a:spcAft>
                <a:spcPts val="567"/>
              </a:spcAft>
              <a:buNone/>
            </a:pPr>
            <a:r>
              <a:rPr lang="ru-RU" sz="1800" dirty="0" smtClean="0">
                <a:latin typeface="Aharoni" pitchFamily="2"/>
              </a:rPr>
              <a:t> </a:t>
            </a:r>
            <a:endParaRPr lang="de-DE" sz="1800" dirty="0">
              <a:latin typeface="Aharoni" pitchFamily="2"/>
            </a:endParaRPr>
          </a:p>
          <a:p>
            <a:pPr lvl="0">
              <a:spcBef>
                <a:spcPts val="283"/>
              </a:spcBef>
              <a:spcAft>
                <a:spcPts val="567"/>
              </a:spcAft>
              <a:buNone/>
            </a:pPr>
            <a:r>
              <a:rPr lang="de-DE" sz="1800" dirty="0" err="1">
                <a:latin typeface="Aharoni" pitchFamily="2"/>
              </a:rPr>
              <a:t>На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картине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столкнулись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старая</a:t>
            </a:r>
            <a:r>
              <a:rPr lang="de-DE" sz="1800" dirty="0">
                <a:latin typeface="Aharoni" pitchFamily="2"/>
              </a:rPr>
              <a:t> и </a:t>
            </a:r>
            <a:r>
              <a:rPr lang="de-DE" sz="1800" dirty="0" err="1">
                <a:latin typeface="Aharoni" pitchFamily="2"/>
              </a:rPr>
              <a:t>новая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России</a:t>
            </a:r>
            <a:r>
              <a:rPr lang="de-DE" sz="1800" dirty="0">
                <a:latin typeface="Aharoni" pitchFamily="2"/>
              </a:rPr>
              <a:t>, и </a:t>
            </a:r>
            <a:r>
              <a:rPr lang="de-DE" sz="1800" dirty="0" err="1">
                <a:latin typeface="Aharoni" pitchFamily="2"/>
              </a:rPr>
              <a:t>одна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должна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быть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уничтожена</a:t>
            </a:r>
            <a:r>
              <a:rPr lang="de-DE" sz="1800" dirty="0">
                <a:latin typeface="Aharoni" pitchFamily="2"/>
              </a:rPr>
              <a:t>, </a:t>
            </a:r>
            <a:r>
              <a:rPr lang="de-DE" sz="1800" dirty="0" err="1">
                <a:latin typeface="Aharoni" pitchFamily="2"/>
              </a:rPr>
              <a:t>чтобы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вторая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смогла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набрать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силу</a:t>
            </a:r>
            <a:r>
              <a:rPr lang="de-DE" sz="1800" dirty="0">
                <a:latin typeface="Aharoni" pitchFamily="2"/>
              </a:rPr>
              <a:t>, и </a:t>
            </a:r>
            <a:r>
              <a:rPr lang="de-DE" sz="1800" dirty="0" err="1">
                <a:latin typeface="Aharoni" pitchFamily="2"/>
              </a:rPr>
              <a:t>это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Россия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Петра</a:t>
            </a:r>
            <a:r>
              <a:rPr lang="de-DE" sz="1800" dirty="0">
                <a:latin typeface="Aharoni" pitchFamily="2"/>
              </a:rPr>
              <a:t>, </a:t>
            </a:r>
            <a:r>
              <a:rPr lang="de-DE" sz="1800" dirty="0" err="1">
                <a:latin typeface="Aharoni" pitchFamily="2"/>
              </a:rPr>
              <a:t>великого</a:t>
            </a:r>
            <a:r>
              <a:rPr lang="de-DE" sz="1800" dirty="0">
                <a:latin typeface="Aharoni" pitchFamily="2"/>
              </a:rPr>
              <a:t> и </a:t>
            </a:r>
            <a:r>
              <a:rPr lang="de-DE" sz="1800" dirty="0" err="1">
                <a:latin typeface="Aharoni" pitchFamily="2"/>
              </a:rPr>
              <a:t>страшного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русского</a:t>
            </a:r>
            <a:r>
              <a:rPr lang="de-DE" sz="1800" dirty="0">
                <a:latin typeface="Aharoni" pitchFamily="2"/>
              </a:rPr>
              <a:t> </a:t>
            </a:r>
            <a:r>
              <a:rPr lang="de-DE" sz="1800" dirty="0" err="1">
                <a:latin typeface="Aharoni" pitchFamily="2"/>
              </a:rPr>
              <a:t>царя-реформатора</a:t>
            </a:r>
            <a:r>
              <a:rPr lang="de-DE" sz="1200" dirty="0">
                <a:latin typeface="Aharoni" pitchFamily="2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60000" y="3060000"/>
            <a:ext cx="7063200" cy="29786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None/>
              <a:tabLst/>
            </a:pPr>
            <a:r>
              <a:rPr lang="de-DE" sz="1200" b="0" i="0" u="none" strike="noStrike" kern="1200">
                <a:ln>
                  <a:noFill/>
                </a:ln>
                <a:latin typeface="Aldhabi" pitchFamily="18"/>
                <a:ea typeface="Andale Sans UI" pitchFamily="2"/>
                <a:cs typeface="Tahoma" pitchFamily="2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63559" y="286560"/>
            <a:ext cx="3376440" cy="613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 rtl="0" hangingPunct="0">
              <a:buNone/>
              <a:tabLst/>
            </a:pPr>
            <a:r>
              <a:rPr lang="de-DE" sz="2600" b="1" i="1" u="sng" strike="noStrike">
                <a:ln>
                  <a:noFill/>
                </a:ln>
                <a:solidFill>
                  <a:srgbClr val="99284C"/>
                </a:solidFill>
                <a:uFillTx/>
                <a:latin typeface="MV Boli" pitchFamily="34"/>
                <a:ea typeface="Andale Sans UI" pitchFamily="2"/>
                <a:cs typeface="Tahoma" pitchFamily="2"/>
              </a:rPr>
              <a:t>Описание картины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3808" y="3779837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283"/>
              </a:spcBef>
              <a:spcAft>
                <a:spcPts val="567"/>
              </a:spcAft>
              <a:buNone/>
            </a:pPr>
            <a:r>
              <a:rPr lang="de-DE" sz="2000" dirty="0">
                <a:latin typeface="Aharoni" pitchFamily="2"/>
              </a:rPr>
              <a:t>В </a:t>
            </a:r>
            <a:r>
              <a:rPr lang="de-DE" sz="2000" dirty="0" err="1">
                <a:latin typeface="Aharoni" pitchFamily="2"/>
              </a:rPr>
              <a:t>центре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композиции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фигуры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самих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стрельцов</a:t>
            </a:r>
            <a:r>
              <a:rPr lang="de-DE" sz="2000" dirty="0">
                <a:latin typeface="Aharoni" pitchFamily="2"/>
              </a:rPr>
              <a:t> и </a:t>
            </a:r>
            <a:r>
              <a:rPr lang="de-DE" sz="2000" dirty="0" err="1">
                <a:latin typeface="Aharoni" pitchFamily="2"/>
              </a:rPr>
              <a:t>их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близких</a:t>
            </a:r>
            <a:r>
              <a:rPr lang="de-DE" sz="2000" dirty="0">
                <a:latin typeface="Aharoni" pitchFamily="2"/>
              </a:rPr>
              <a:t>. </a:t>
            </a:r>
            <a:r>
              <a:rPr lang="de-DE" sz="2000" dirty="0" err="1">
                <a:latin typeface="Aharoni" pitchFamily="2"/>
              </a:rPr>
              <a:t>Каждый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здесь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ведет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себя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по-разному</a:t>
            </a:r>
            <a:r>
              <a:rPr lang="de-DE" sz="2000" dirty="0">
                <a:latin typeface="Aharoni" pitchFamily="2"/>
              </a:rPr>
              <a:t>. </a:t>
            </a:r>
            <a:r>
              <a:rPr lang="de-DE" sz="2000" dirty="0" err="1">
                <a:latin typeface="Aharoni" pitchFamily="2"/>
              </a:rPr>
              <a:t>Молодая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женщина</a:t>
            </a:r>
            <a:r>
              <a:rPr lang="de-DE" sz="2000" dirty="0">
                <a:latin typeface="Aharoni" pitchFamily="2"/>
              </a:rPr>
              <a:t> в </a:t>
            </a:r>
            <a:r>
              <a:rPr lang="de-DE" sz="2000" dirty="0" err="1">
                <a:latin typeface="Aharoni" pitchFamily="2"/>
              </a:rPr>
              <a:t>богатой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одежде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заламывает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руки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от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горя</a:t>
            </a:r>
            <a:r>
              <a:rPr lang="de-DE" sz="2000" dirty="0">
                <a:latin typeface="Aharoni" pitchFamily="2"/>
              </a:rPr>
              <a:t> и </a:t>
            </a:r>
            <a:r>
              <a:rPr lang="de-DE" sz="2000" dirty="0" err="1">
                <a:latin typeface="Aharoni" pitchFamily="2"/>
              </a:rPr>
              <a:t>безысходности</a:t>
            </a:r>
            <a:r>
              <a:rPr lang="de-DE" sz="2000" dirty="0">
                <a:latin typeface="Aharoni" pitchFamily="2"/>
              </a:rPr>
              <a:t>, в </a:t>
            </a:r>
            <a:r>
              <a:rPr lang="de-DE" sz="2000" dirty="0" err="1">
                <a:latin typeface="Aharoni" pitchFamily="2"/>
              </a:rPr>
              <a:t>ее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одежду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уткнулся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ребенок</a:t>
            </a:r>
            <a:r>
              <a:rPr lang="de-DE" sz="2000" dirty="0">
                <a:latin typeface="Aharoni" pitchFamily="2"/>
              </a:rPr>
              <a:t> — </a:t>
            </a:r>
            <a:r>
              <a:rPr lang="de-DE" sz="2000" dirty="0" err="1">
                <a:latin typeface="Aharoni" pitchFamily="2"/>
              </a:rPr>
              <a:t>мальчик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лет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пяти</a:t>
            </a:r>
            <a:r>
              <a:rPr lang="de-DE" sz="2000" dirty="0">
                <a:latin typeface="Aharoni" pitchFamily="2"/>
              </a:rPr>
              <a:t>. </a:t>
            </a:r>
            <a:r>
              <a:rPr lang="de-DE" sz="2000" dirty="0" err="1">
                <a:latin typeface="Aharoni" pitchFamily="2"/>
              </a:rPr>
              <a:t>Старуха</a:t>
            </a:r>
            <a:r>
              <a:rPr lang="de-DE" sz="2000" dirty="0">
                <a:latin typeface="Aharoni" pitchFamily="2"/>
              </a:rPr>
              <a:t> в </a:t>
            </a:r>
            <a:r>
              <a:rPr lang="de-DE" sz="2000" dirty="0" err="1">
                <a:latin typeface="Aharoni" pitchFamily="2"/>
              </a:rPr>
              <a:t>бессилии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опустилась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на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землю</a:t>
            </a:r>
            <a:r>
              <a:rPr lang="de-DE" sz="2000" dirty="0">
                <a:latin typeface="Aharoni" pitchFamily="2"/>
              </a:rPr>
              <a:t>, </a:t>
            </a:r>
            <a:r>
              <a:rPr lang="de-DE" sz="2000" dirty="0" err="1">
                <a:latin typeface="Aharoni" pitchFamily="2"/>
              </a:rPr>
              <a:t>рядом</a:t>
            </a:r>
            <a:r>
              <a:rPr lang="de-DE" sz="2000" dirty="0">
                <a:latin typeface="Aharoni" pitchFamily="2"/>
              </a:rPr>
              <a:t> с </a:t>
            </a:r>
            <a:r>
              <a:rPr lang="de-DE" sz="2000" dirty="0" err="1">
                <a:latin typeface="Aharoni" pitchFamily="2"/>
              </a:rPr>
              <a:t>ней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девочка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лет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четырех</a:t>
            </a:r>
            <a:r>
              <a:rPr lang="de-DE" sz="2000" dirty="0">
                <a:latin typeface="Aharoni" pitchFamily="2"/>
              </a:rPr>
              <a:t> в </a:t>
            </a:r>
            <a:r>
              <a:rPr lang="de-DE" sz="2000" dirty="0" err="1">
                <a:latin typeface="Aharoni" pitchFamily="2"/>
              </a:rPr>
              <a:t>красном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платке</a:t>
            </a:r>
            <a:r>
              <a:rPr lang="de-DE" sz="2000" dirty="0">
                <a:latin typeface="Aharoni" pitchFamily="2"/>
              </a:rPr>
              <a:t>, </a:t>
            </a:r>
            <a:r>
              <a:rPr lang="de-DE" sz="2000" dirty="0" err="1">
                <a:latin typeface="Aharoni" pitchFamily="2"/>
              </a:rPr>
              <a:t>кричащая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что-то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невразумительное</a:t>
            </a:r>
            <a:r>
              <a:rPr lang="de-DE" sz="2000" dirty="0">
                <a:latin typeface="Aharoni" pitchFamily="2"/>
              </a:rPr>
              <a:t>. </a:t>
            </a:r>
            <a:r>
              <a:rPr lang="de-DE" sz="2000" dirty="0" err="1">
                <a:latin typeface="Aharoni" pitchFamily="2"/>
              </a:rPr>
              <a:t>Другая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молодая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женщина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закрыла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лицо</a:t>
            </a:r>
            <a:r>
              <a:rPr lang="de-DE" sz="2000" dirty="0">
                <a:latin typeface="Aharoni" pitchFamily="2"/>
              </a:rPr>
              <a:t> </a:t>
            </a:r>
            <a:r>
              <a:rPr lang="de-DE" sz="2000" dirty="0" err="1">
                <a:latin typeface="Aharoni" pitchFamily="2"/>
              </a:rPr>
              <a:t>руками</a:t>
            </a:r>
            <a:r>
              <a:rPr lang="de-DE" sz="2000" dirty="0">
                <a:latin typeface="Aharoni" pitchFamily="2"/>
              </a:rPr>
              <a:t>.</a:t>
            </a:r>
          </a:p>
        </p:txBody>
      </p:sp>
      <p:pic>
        <p:nvPicPr>
          <p:cNvPr id="1026" name="Picture 2" descr="C:\Users\евгения\Desktop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8064" y="683493"/>
            <a:ext cx="4743473" cy="260012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1840" y="683493"/>
            <a:ext cx="8424936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83"/>
              </a:spcBef>
              <a:spcAft>
                <a:spcPts val="567"/>
              </a:spcAft>
              <a:buNone/>
            </a:pPr>
            <a:r>
              <a:rPr lang="de-DE" dirty="0" err="1">
                <a:latin typeface="Aharoni" pitchFamily="2"/>
              </a:rPr>
              <a:t>Один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из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стрельцов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впал</a:t>
            </a:r>
            <a:r>
              <a:rPr lang="de-DE" dirty="0">
                <a:latin typeface="Aharoni" pitchFamily="2"/>
              </a:rPr>
              <a:t> в </a:t>
            </a:r>
            <a:r>
              <a:rPr lang="de-DE" dirty="0" err="1">
                <a:latin typeface="Aharoni" pitchFamily="2"/>
              </a:rPr>
              <a:t>отчаянье</a:t>
            </a:r>
            <a:r>
              <a:rPr lang="de-DE" dirty="0">
                <a:latin typeface="Aharoni" pitchFamily="2"/>
              </a:rPr>
              <a:t> и </a:t>
            </a:r>
            <a:r>
              <a:rPr lang="de-DE" dirty="0" err="1">
                <a:latin typeface="Aharoni" pitchFamily="2"/>
              </a:rPr>
              <a:t>повесил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голову</a:t>
            </a:r>
            <a:r>
              <a:rPr lang="de-DE" dirty="0">
                <a:latin typeface="Aharoni" pitchFamily="2"/>
              </a:rPr>
              <a:t>, </a:t>
            </a:r>
            <a:r>
              <a:rPr lang="de-DE" dirty="0" err="1">
                <a:latin typeface="Aharoni" pitchFamily="2"/>
              </a:rPr>
              <a:t>другой</a:t>
            </a:r>
            <a:r>
              <a:rPr lang="de-DE" dirty="0">
                <a:latin typeface="Aharoni" pitchFamily="2"/>
              </a:rPr>
              <a:t> – </a:t>
            </a:r>
            <a:r>
              <a:rPr lang="de-DE" dirty="0" err="1">
                <a:latin typeface="Aharoni" pitchFamily="2"/>
              </a:rPr>
              <a:t>седовласый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старик</a:t>
            </a:r>
            <a:r>
              <a:rPr lang="de-DE" dirty="0">
                <a:latin typeface="Aharoni" pitchFamily="2"/>
              </a:rPr>
              <a:t> – </a:t>
            </a:r>
            <a:r>
              <a:rPr lang="de-DE" dirty="0" err="1">
                <a:latin typeface="Aharoni" pitchFamily="2"/>
              </a:rPr>
              <a:t>смотрит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на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окружающих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невидящим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взглядом</a:t>
            </a:r>
            <a:r>
              <a:rPr lang="de-DE" dirty="0">
                <a:latin typeface="Aharoni" pitchFamily="2"/>
              </a:rPr>
              <a:t> и </a:t>
            </a:r>
            <a:r>
              <a:rPr lang="de-DE" dirty="0" err="1">
                <a:latin typeface="Aharoni" pitchFamily="2"/>
              </a:rPr>
              <a:t>не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может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поверить</a:t>
            </a:r>
            <a:r>
              <a:rPr lang="de-DE" dirty="0">
                <a:latin typeface="Aharoni" pitchFamily="2"/>
              </a:rPr>
              <a:t> в </a:t>
            </a:r>
            <a:r>
              <a:rPr lang="de-DE" dirty="0" err="1">
                <a:latin typeface="Aharoni" pitchFamily="2"/>
              </a:rPr>
              <a:t>реальность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происходящего</a:t>
            </a:r>
            <a:r>
              <a:rPr lang="de-DE" dirty="0">
                <a:latin typeface="Aharoni" pitchFamily="2"/>
              </a:rPr>
              <a:t>. </a:t>
            </a:r>
            <a:r>
              <a:rPr lang="de-DE" dirty="0" err="1">
                <a:latin typeface="Aharoni" pitchFamily="2"/>
              </a:rPr>
              <a:t>Лицо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стрельца</a:t>
            </a:r>
            <a:r>
              <a:rPr lang="de-DE" dirty="0">
                <a:latin typeface="Aharoni" pitchFamily="2"/>
              </a:rPr>
              <a:t> с </a:t>
            </a:r>
            <a:r>
              <a:rPr lang="de-DE" dirty="0" err="1">
                <a:latin typeface="Aharoni" pitchFamily="2"/>
              </a:rPr>
              <a:t>черной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длинной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бородой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полно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внутреннего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напряжения</a:t>
            </a:r>
            <a:r>
              <a:rPr lang="de-DE" dirty="0">
                <a:latin typeface="Aharoni" pitchFamily="2"/>
              </a:rPr>
              <a:t>, </a:t>
            </a:r>
            <a:r>
              <a:rPr lang="de-DE" dirty="0" err="1">
                <a:latin typeface="Aharoni" pitchFamily="2"/>
              </a:rPr>
              <a:t>он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собрал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всю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силу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воли</a:t>
            </a:r>
            <a:r>
              <a:rPr lang="de-DE" dirty="0">
                <a:latin typeface="Aharoni" pitchFamily="2"/>
              </a:rPr>
              <a:t>, </a:t>
            </a:r>
            <a:r>
              <a:rPr lang="de-DE" dirty="0" err="1">
                <a:latin typeface="Aharoni" pitchFamily="2"/>
              </a:rPr>
              <a:t>чтобы</a:t>
            </a:r>
            <a:r>
              <a:rPr lang="de-DE" dirty="0">
                <a:latin typeface="Aharoni" pitchFamily="2"/>
              </a:rPr>
              <a:t> с </a:t>
            </a:r>
            <a:r>
              <a:rPr lang="de-DE" dirty="0" err="1">
                <a:latin typeface="Aharoni" pitchFamily="2"/>
              </a:rPr>
              <a:t>честью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пережить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грядущую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казнь</a:t>
            </a:r>
            <a:r>
              <a:rPr lang="de-DE" dirty="0">
                <a:latin typeface="Aharoni" pitchFamily="2"/>
              </a:rPr>
              <a:t>. И </a:t>
            </a:r>
            <a:r>
              <a:rPr lang="de-DE" dirty="0" err="1">
                <a:latin typeface="Aharoni" pitchFamily="2"/>
              </a:rPr>
              <a:t>только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рыжеволосый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стрелец</a:t>
            </a:r>
            <a:r>
              <a:rPr lang="de-DE" dirty="0">
                <a:latin typeface="Aharoni" pitchFamily="2"/>
              </a:rPr>
              <a:t> в </a:t>
            </a:r>
            <a:r>
              <a:rPr lang="de-DE" dirty="0" err="1">
                <a:latin typeface="Aharoni" pitchFamily="2"/>
              </a:rPr>
              <a:t>красной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шапке</a:t>
            </a:r>
            <a:r>
              <a:rPr lang="de-DE" dirty="0">
                <a:latin typeface="Aharoni" pitchFamily="2"/>
              </a:rPr>
              <a:t> с </a:t>
            </a:r>
            <a:r>
              <a:rPr lang="de-DE" dirty="0" err="1">
                <a:latin typeface="Aharoni" pitchFamily="2"/>
              </a:rPr>
              <a:t>ненавистью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смотрит</a:t>
            </a:r>
            <a:r>
              <a:rPr lang="de-DE" dirty="0">
                <a:latin typeface="Aharoni" pitchFamily="2"/>
              </a:rPr>
              <a:t> в </a:t>
            </a:r>
            <a:r>
              <a:rPr lang="de-DE" dirty="0" err="1">
                <a:latin typeface="Aharoni" pitchFamily="2"/>
              </a:rPr>
              <a:t>сторону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молодого</a:t>
            </a:r>
            <a:r>
              <a:rPr lang="de-DE" dirty="0">
                <a:latin typeface="Aharoni" pitchFamily="2"/>
              </a:rPr>
              <a:t> </a:t>
            </a:r>
            <a:r>
              <a:rPr lang="de-DE" dirty="0" err="1">
                <a:latin typeface="Aharoni" pitchFamily="2"/>
              </a:rPr>
              <a:t>царя</a:t>
            </a:r>
            <a:r>
              <a:rPr lang="de-DE" dirty="0" smtClean="0">
                <a:latin typeface="Aharoni" pitchFamily="2"/>
              </a:rPr>
              <a:t>.</a:t>
            </a:r>
            <a:endParaRPr lang="ru-RU" dirty="0" smtClean="0">
              <a:latin typeface="Aharoni" pitchFamily="2"/>
            </a:endParaRPr>
          </a:p>
          <a:p>
            <a:pPr>
              <a:spcBef>
                <a:spcPts val="283"/>
              </a:spcBef>
              <a:spcAft>
                <a:spcPts val="567"/>
              </a:spcAft>
            </a:pPr>
            <a:r>
              <a:rPr lang="ru-RU" dirty="0" smtClean="0">
                <a:latin typeface="Aharoni" pitchFamily="2"/>
              </a:rPr>
              <a:t> </a:t>
            </a:r>
            <a:endParaRPr lang="de-DE" dirty="0">
              <a:latin typeface="Aharoni" pitchFamily="2"/>
            </a:endParaRPr>
          </a:p>
          <a:p>
            <a:pPr lvl="0">
              <a:spcBef>
                <a:spcPts val="283"/>
              </a:spcBef>
              <a:spcAft>
                <a:spcPts val="567"/>
              </a:spcAft>
              <a:buNone/>
            </a:pPr>
            <a:endParaRPr lang="de-DE" dirty="0">
              <a:latin typeface="Aharoni" pitchFamily="2"/>
            </a:endParaRPr>
          </a:p>
        </p:txBody>
      </p:sp>
      <p:pic>
        <p:nvPicPr>
          <p:cNvPr id="2050" name="Picture 2" descr="C:\Users\евгения\Desktop\tmpOzIxz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0392" y="3563813"/>
            <a:ext cx="3080910" cy="3243063"/>
          </a:xfrm>
          <a:prstGeom prst="rect">
            <a:avLst/>
          </a:prstGeom>
          <a:noFill/>
        </p:spPr>
      </p:pic>
      <p:pic>
        <p:nvPicPr>
          <p:cNvPr id="2052" name="Picture 4" descr="C:\Users\евгения\Desktop\tmpCURwev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3928" y="3131765"/>
            <a:ext cx="2894820" cy="343453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872" y="1187550"/>
            <a:ext cx="496855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83"/>
              </a:spcBef>
              <a:spcAft>
                <a:spcPts val="567"/>
              </a:spcAft>
            </a:pPr>
            <a:r>
              <a:rPr lang="de-DE" sz="2000" dirty="0" err="1" smtClean="0">
                <a:latin typeface="Aharoni" pitchFamily="2"/>
              </a:rPr>
              <a:t>Сам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Петр</a:t>
            </a:r>
            <a:r>
              <a:rPr lang="de-DE" sz="2000" dirty="0" smtClean="0">
                <a:latin typeface="Aharoni" pitchFamily="2"/>
              </a:rPr>
              <a:t>, </a:t>
            </a:r>
            <a:r>
              <a:rPr lang="de-DE" sz="2000" dirty="0" err="1" smtClean="0">
                <a:latin typeface="Aharoni" pitchFamily="2"/>
              </a:rPr>
              <a:t>изображенный</a:t>
            </a:r>
            <a:r>
              <a:rPr lang="de-DE" sz="2000" dirty="0" smtClean="0">
                <a:latin typeface="Aharoni" pitchFamily="2"/>
              </a:rPr>
              <a:t> в </a:t>
            </a:r>
            <a:r>
              <a:rPr lang="de-DE" sz="2000" dirty="0" err="1" smtClean="0">
                <a:latin typeface="Aharoni" pitchFamily="2"/>
              </a:rPr>
              <a:t>стороне</a:t>
            </a:r>
            <a:r>
              <a:rPr lang="de-DE" sz="2000" dirty="0" smtClean="0">
                <a:latin typeface="Aharoni" pitchFamily="2"/>
              </a:rPr>
              <a:t>, </a:t>
            </a:r>
            <a:r>
              <a:rPr lang="de-DE" sz="2000" dirty="0" err="1" smtClean="0">
                <a:latin typeface="Aharoni" pitchFamily="2"/>
              </a:rPr>
              <a:t>также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напряжен</a:t>
            </a:r>
            <a:r>
              <a:rPr lang="de-DE" sz="2000" dirty="0" smtClean="0">
                <a:latin typeface="Aharoni" pitchFamily="2"/>
              </a:rPr>
              <a:t>. </a:t>
            </a:r>
            <a:r>
              <a:rPr lang="de-DE" sz="2000" dirty="0" err="1" smtClean="0">
                <a:latin typeface="Aharoni" pitchFamily="2"/>
              </a:rPr>
              <a:t>Он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сидит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на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коне</a:t>
            </a:r>
            <a:r>
              <a:rPr lang="de-DE" sz="2000" dirty="0" smtClean="0">
                <a:latin typeface="Aharoni" pitchFamily="2"/>
              </a:rPr>
              <a:t>, </a:t>
            </a:r>
            <a:r>
              <a:rPr lang="de-DE" sz="2000" dirty="0" err="1" smtClean="0">
                <a:latin typeface="Aharoni" pitchFamily="2"/>
              </a:rPr>
              <a:t>как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бы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возвышаясь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над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происходящем</a:t>
            </a:r>
            <a:r>
              <a:rPr lang="de-DE" sz="2000" dirty="0" smtClean="0">
                <a:latin typeface="Aharoni" pitchFamily="2"/>
              </a:rPr>
              <a:t> и </a:t>
            </a:r>
            <a:r>
              <a:rPr lang="de-DE" sz="2000" dirty="0" err="1" smtClean="0">
                <a:latin typeface="Aharoni" pitchFamily="2"/>
              </a:rPr>
              <a:t>наблюдая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за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тем</a:t>
            </a:r>
            <a:r>
              <a:rPr lang="de-DE" sz="2000" dirty="0" smtClean="0">
                <a:latin typeface="Aharoni" pitchFamily="2"/>
              </a:rPr>
              <a:t>, </a:t>
            </a:r>
            <a:r>
              <a:rPr lang="de-DE" sz="2000" dirty="0" err="1" smtClean="0">
                <a:latin typeface="Aharoni" pitchFamily="2"/>
              </a:rPr>
              <a:t>как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его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солдаты</a:t>
            </a:r>
            <a:r>
              <a:rPr lang="de-DE" sz="2000" dirty="0" smtClean="0">
                <a:latin typeface="Aharoni" pitchFamily="2"/>
              </a:rPr>
              <a:t> и </a:t>
            </a:r>
            <a:r>
              <a:rPr lang="de-DE" sz="2000" dirty="0" err="1" smtClean="0">
                <a:latin typeface="Aharoni" pitchFamily="2"/>
              </a:rPr>
              <a:t>офицеры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готовят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приговоренных</a:t>
            </a:r>
            <a:r>
              <a:rPr lang="de-DE" sz="2000" dirty="0" smtClean="0">
                <a:latin typeface="Aharoni" pitchFamily="2"/>
              </a:rPr>
              <a:t> к </a:t>
            </a:r>
            <a:r>
              <a:rPr lang="de-DE" sz="2000" dirty="0" err="1" smtClean="0">
                <a:latin typeface="Aharoni" pitchFamily="2"/>
              </a:rPr>
              <a:t>казни</a:t>
            </a:r>
            <a:r>
              <a:rPr lang="de-DE" sz="2000" dirty="0" smtClean="0">
                <a:latin typeface="Aharoni" pitchFamily="2"/>
              </a:rPr>
              <a:t>. </a:t>
            </a:r>
            <a:r>
              <a:rPr lang="de-DE" sz="2000" dirty="0" err="1" smtClean="0">
                <a:latin typeface="Aharoni" pitchFamily="2"/>
              </a:rPr>
              <a:t>Однако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глаза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его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смотрят</a:t>
            </a:r>
            <a:r>
              <a:rPr lang="de-DE" sz="2000" dirty="0" smtClean="0">
                <a:latin typeface="Aharoni" pitchFamily="2"/>
              </a:rPr>
              <a:t> с </a:t>
            </a:r>
            <a:r>
              <a:rPr lang="de-DE" sz="2000" dirty="0" err="1" smtClean="0">
                <a:latin typeface="Aharoni" pitchFamily="2"/>
              </a:rPr>
              <a:t>неистовой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силой</a:t>
            </a:r>
            <a:r>
              <a:rPr lang="de-DE" sz="2000" dirty="0" smtClean="0">
                <a:latin typeface="Aharoni" pitchFamily="2"/>
              </a:rPr>
              <a:t> и </a:t>
            </a:r>
            <a:r>
              <a:rPr lang="de-DE" sz="2000" dirty="0" err="1" smtClean="0">
                <a:latin typeface="Aharoni" pitchFamily="2"/>
              </a:rPr>
              <a:t>напряжением</a:t>
            </a:r>
            <a:r>
              <a:rPr lang="de-DE" sz="2000" dirty="0" smtClean="0">
                <a:latin typeface="Aharoni" pitchFamily="2"/>
              </a:rPr>
              <a:t>. </a:t>
            </a:r>
            <a:r>
              <a:rPr lang="de-DE" sz="2000" dirty="0" err="1" smtClean="0">
                <a:latin typeface="Aharoni" pitchFamily="2"/>
              </a:rPr>
              <a:t>Он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также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полон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ненависти</a:t>
            </a:r>
            <a:r>
              <a:rPr lang="de-DE" sz="2000" dirty="0" smtClean="0">
                <a:latin typeface="Aharoni" pitchFamily="2"/>
              </a:rPr>
              <a:t> к </a:t>
            </a:r>
            <a:r>
              <a:rPr lang="de-DE" sz="2000" dirty="0" err="1" smtClean="0">
                <a:latin typeface="Aharoni" pitchFamily="2"/>
              </a:rPr>
              <a:t>стрельцам</a:t>
            </a:r>
            <a:r>
              <a:rPr lang="de-DE" sz="2000" dirty="0" smtClean="0">
                <a:latin typeface="Aharoni" pitchFamily="2"/>
              </a:rPr>
              <a:t>, </a:t>
            </a:r>
            <a:r>
              <a:rPr lang="de-DE" sz="2000" dirty="0" err="1" smtClean="0">
                <a:latin typeface="Aharoni" pitchFamily="2"/>
              </a:rPr>
              <a:t>но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эта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ненависть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дополняется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осознанием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своего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могущества</a:t>
            </a:r>
            <a:r>
              <a:rPr lang="de-DE" sz="2000" dirty="0" smtClean="0">
                <a:latin typeface="Aharoni" pitchFamily="2"/>
              </a:rPr>
              <a:t> в </a:t>
            </a:r>
            <a:r>
              <a:rPr lang="de-DE" sz="2000" dirty="0" err="1" smtClean="0">
                <a:latin typeface="Aharoni" pitchFamily="2"/>
              </a:rPr>
              <a:t>эту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тяжелую</a:t>
            </a:r>
            <a:r>
              <a:rPr lang="de-DE" sz="2000" dirty="0" smtClean="0">
                <a:latin typeface="Aharoni" pitchFamily="2"/>
              </a:rPr>
              <a:t> </a:t>
            </a:r>
            <a:r>
              <a:rPr lang="de-DE" sz="2000" dirty="0" err="1" smtClean="0">
                <a:latin typeface="Aharoni" pitchFamily="2"/>
              </a:rPr>
              <a:t>минуту</a:t>
            </a:r>
            <a:r>
              <a:rPr lang="de-DE" sz="2000" dirty="0" smtClean="0">
                <a:latin typeface="Aharoni" pitchFamily="2"/>
              </a:rPr>
              <a:t>.</a:t>
            </a:r>
            <a:endParaRPr lang="de-DE" sz="2000" dirty="0">
              <a:latin typeface="Aharoni" pitchFamily="2"/>
            </a:endParaRPr>
          </a:p>
        </p:txBody>
      </p:sp>
      <p:pic>
        <p:nvPicPr>
          <p:cNvPr id="3074" name="Picture 2" descr="C:\Users\евгения\Desktop\57472553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4448" y="539477"/>
            <a:ext cx="3353282" cy="634404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s-novel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758</Words>
  <Application>Microsoft Office PowerPoint</Application>
  <PresentationFormat>Произвольный</PresentationFormat>
  <Paragraphs>42</Paragraphs>
  <Slides>10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Default</vt:lpstr>
      <vt:lpstr>prs-novelty</vt:lpstr>
      <vt:lpstr>Проект: Творчество художника через одно его произведение.</vt:lpstr>
      <vt:lpstr>Слайд 2</vt:lpstr>
      <vt:lpstr>Слайд 3</vt:lpstr>
      <vt:lpstr>.</vt:lpstr>
      <vt:lpstr>Утро стрелецкой казни</vt:lpstr>
      <vt:lpstr>Слайд 6</vt:lpstr>
      <vt:lpstr>Слайд 7</vt:lpstr>
      <vt:lpstr>Слайд 8</vt:lpstr>
      <vt:lpstr>Слайд 9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Творчество художника через одно его произведение.</dc:title>
  <dc:creator>евгения</dc:creator>
  <cp:lastModifiedBy>евгения</cp:lastModifiedBy>
  <cp:revision>10</cp:revision>
  <dcterms:created xsi:type="dcterms:W3CDTF">2009-04-16T11:32:32Z</dcterms:created>
  <dcterms:modified xsi:type="dcterms:W3CDTF">2017-09-14T18:13:06Z</dcterms:modified>
</cp:coreProperties>
</file>