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15D7"/>
    <a:srgbClr val="E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26" autoAdjust="0"/>
    <p:restoredTop sz="94660"/>
  </p:normalViewPr>
  <p:slideViewPr>
    <p:cSldViewPr>
      <p:cViewPr>
        <p:scale>
          <a:sx n="100" d="100"/>
          <a:sy n="100" d="100"/>
        </p:scale>
        <p:origin x="-42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1066800" y="4648200"/>
            <a:ext cx="7543800" cy="838200"/>
          </a:xfrm>
        </p:spPr>
        <p:txBody>
          <a:bodyPr/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429000" y="4267200"/>
            <a:ext cx="5181600" cy="457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477000"/>
            <a:ext cx="1371600" cy="152400"/>
          </a:xfrm>
        </p:spPr>
        <p:txBody>
          <a:bodyPr/>
          <a:lstStyle>
            <a:lvl1pPr>
              <a:defRPr/>
            </a:lvl1pPr>
          </a:lstStyle>
          <a:p>
            <a:fld id="{3D3173C0-1C36-4B8A-AFEB-A0F263D7C43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1828800" y="6477000"/>
            <a:ext cx="838200" cy="152400"/>
          </a:xfrm>
        </p:spPr>
        <p:txBody>
          <a:bodyPr/>
          <a:lstStyle>
            <a:lvl1pPr>
              <a:defRPr/>
            </a:lvl1pPr>
          </a:lstStyle>
          <a:p>
            <a:fld id="{63D5F39D-02F1-43EF-BA70-562E8313B9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gray">
          <a:xfrm>
            <a:off x="7391400" y="6096000"/>
            <a:ext cx="1384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/>
              <a:t>LOGO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gray">
          <a:xfrm>
            <a:off x="5257800" y="6229350"/>
            <a:ext cx="2209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 dirty="0" smtClean="0"/>
              <a:t>http://ppt.prtxt.ru </a:t>
            </a:r>
            <a:endParaRPr lang="en-US" sz="1200" dirty="0"/>
          </a:p>
        </p:txBody>
      </p:sp>
      <p:sp>
        <p:nvSpPr>
          <p:cNvPr id="3099" name="Line 27"/>
          <p:cNvSpPr>
            <a:spLocks noChangeShapeType="1"/>
          </p:cNvSpPr>
          <p:nvPr/>
        </p:nvSpPr>
        <p:spPr bwMode="gray">
          <a:xfrm>
            <a:off x="444500" y="6375400"/>
            <a:ext cx="52578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3173C0-1C36-4B8A-AFEB-A0F263D7C43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5F39D-02F1-43EF-BA70-562E8313B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66700"/>
            <a:ext cx="2057400" cy="6134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6700"/>
            <a:ext cx="6019800" cy="6134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3173C0-1C36-4B8A-AFEB-A0F263D7C43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5F39D-02F1-43EF-BA70-562E8313B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3173C0-1C36-4B8A-AFEB-A0F263D7C43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5F39D-02F1-43EF-BA70-562E8313B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3173C0-1C36-4B8A-AFEB-A0F263D7C43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5F39D-02F1-43EF-BA70-562E8313B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005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0005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3173C0-1C36-4B8A-AFEB-A0F263D7C43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5F39D-02F1-43EF-BA70-562E8313B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3173C0-1C36-4B8A-AFEB-A0F263D7C43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5F39D-02F1-43EF-BA70-562E8313B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3173C0-1C36-4B8A-AFEB-A0F263D7C43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5F39D-02F1-43EF-BA70-562E8313B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3173C0-1C36-4B8A-AFEB-A0F263D7C43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5F39D-02F1-43EF-BA70-562E8313B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3173C0-1C36-4B8A-AFEB-A0F263D7C43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5F39D-02F1-43EF-BA70-562E8313B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3173C0-1C36-4B8A-AFEB-A0F263D7C43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5F39D-02F1-43EF-BA70-562E8313B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66700"/>
            <a:ext cx="7277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9400" y="6515100"/>
            <a:ext cx="1219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3D3173C0-1C36-4B8A-AFEB-A0F263D7C43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3300" y="6397625"/>
            <a:ext cx="179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98600" y="6515100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63D5F39D-02F1-43EF-BA70-562E8313B9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19200"/>
            <a:ext cx="8153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54" name="Text Box 30"/>
          <p:cNvSpPr txBox="1">
            <a:spLocks noChangeArrowheads="1"/>
          </p:cNvSpPr>
          <p:nvPr/>
        </p:nvSpPr>
        <p:spPr bwMode="black">
          <a:xfrm>
            <a:off x="7381875" y="6324600"/>
            <a:ext cx="13843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2200" b="1" i="1"/>
              <a:t>LOGO</a:t>
            </a:r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304800" y="6553200"/>
            <a:ext cx="5715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:\Пкс-116\Иследование Томашевич\GettyImages-85525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5877272"/>
            <a:ext cx="7543800" cy="838200"/>
          </a:xfrm>
        </p:spPr>
        <p:txBody>
          <a:bodyPr/>
          <a:lstStyle/>
          <a:p>
            <a:r>
              <a:rPr lang="ru-RU" sz="3600" dirty="0" smtClean="0">
                <a:ln w="18000">
                  <a:solidFill>
                    <a:srgbClr val="F715D7"/>
                  </a:solidFill>
                  <a:prstDash val="solid"/>
                  <a:miter lim="800000"/>
                </a:ln>
                <a:noFill/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Влияние рекламы на психику подростков</a:t>
            </a:r>
            <a:endParaRPr lang="ru-RU" sz="3600" dirty="0">
              <a:ln w="18000">
                <a:solidFill>
                  <a:srgbClr val="F715D7"/>
                </a:solidFill>
                <a:prstDash val="solid"/>
                <a:miter lim="800000"/>
              </a:ln>
              <a:noFill/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0" dirty="0" smtClean="0">
                <a:solidFill>
                  <a:srgbClr val="00B0F0"/>
                </a:solidFill>
              </a:rPr>
              <a:t>Соотношение поведения подростков и рекламы можно распределить по нескольким основным направлениям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 Реклама как носитель информации об окружающем мире (здесь выполняется функция распространения знаний, в данном случае без учета их качества);</a:t>
            </a:r>
          </a:p>
          <a:p>
            <a:r>
              <a:rPr lang="ru-RU" sz="2000" dirty="0" smtClean="0"/>
              <a:t> Реклама как «образец» межличностных отношений (между противоположными полами, различными поколениями и т.п.), которые в подавляющем большинстве случаев копируются молодыми людьми из-за уверенности в том, что именно так обустраиваются определенные отношения (здесь выполняется функция «подражания»);</a:t>
            </a:r>
          </a:p>
          <a:p>
            <a:r>
              <a:rPr lang="ru-RU" sz="2000" dirty="0" smtClean="0"/>
              <a:t> Реклама как способ мировоззренческой ориентации (функция выбора или предпочтения конкретных ценностных приоритетов).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0" dirty="0" smtClean="0">
                <a:solidFill>
                  <a:srgbClr val="00B0F0"/>
                </a:solidFill>
              </a:rPr>
              <a:t>Результаты условно могут быть сгруппированы в зависимости от двух характеристик:</a:t>
            </a: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«отрицательное воздействие» (реклама распространяет стереотипы, приводящие к социально девиантному или опасному поведению)</a:t>
            </a:r>
          </a:p>
          <a:p>
            <a:r>
              <a:rPr lang="ru-RU" dirty="0" smtClean="0"/>
              <a:t> «положительное воздействие» (реклама обогащает информацией из различных областей знаний, расширяет представления о привычных вещах или отношениях).</a:t>
            </a:r>
          </a:p>
          <a:p>
            <a:endParaRPr lang="ru-RU" dirty="0"/>
          </a:p>
        </p:txBody>
      </p:sp>
      <p:pic>
        <p:nvPicPr>
          <p:cNvPr id="19458" name="Picture 2" descr="S:\Пкс-116\Иследование Томашевич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5042483"/>
            <a:ext cx="2987824" cy="1815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S:\Пкс-116\Иследование Томашевич\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5648" y="0"/>
            <a:ext cx="316835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77100" cy="457200"/>
          </a:xfrm>
        </p:spPr>
        <p:txBody>
          <a:bodyPr/>
          <a:lstStyle/>
          <a:p>
            <a:r>
              <a:rPr lang="ru-RU" sz="2800" b="0" dirty="0" smtClean="0">
                <a:solidFill>
                  <a:srgbClr val="00B0F0"/>
                </a:solidFill>
              </a:rPr>
              <a:t>Заключение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Реклама в современном обществе распространяет свое влияние не только на экономическую сферу человеческих отношений, но и воздействует на ценностный выбор и психологический комфорт личности. Она является значимым фактором социализации подростков, задавая определенные модели социально-типического поведения. Это влияние обусловлено повышенным интересом подростков к нормативной стороне поведения в обществе и особой уязвимостью возраста в силу отсутствия устойчивой индивидуальной системы ценностей.</a:t>
            </a:r>
          </a:p>
          <a:p>
            <a:r>
              <a:rPr lang="ru-RU" sz="2000" dirty="0" smtClean="0"/>
              <a:t>Подростки, по сравнению с взрослыми, не в состоянии эффективно противостоять воздействию рекламы, применяющей разнообразные способы воздействия на психику, в том числе приемы языкового манипулирования, так как у них еще не в полной мере сформировались собственные установки, взгляды, нравственные критерии.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B0F0"/>
                </a:solidFill>
              </a:rPr>
              <a:t>Актуальность</a:t>
            </a:r>
            <a:r>
              <a:rPr lang="ru-RU" dirty="0" smtClean="0"/>
              <a:t> </a:t>
            </a:r>
            <a:r>
              <a:rPr lang="ru-RU" sz="2800" dirty="0" smtClean="0">
                <a:solidFill>
                  <a:srgbClr val="00B0F0"/>
                </a:solidFill>
              </a:rPr>
              <a:t>темы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Актуальность темы исследования определена широким распространением современной рекламы товаров и услуг в средствах массовой информации, которая влияет на сознание человека. Реклама оказывает сильное воздействие на формирование и развитие отношений к окружающему миру и действительности, а также личностные отношения подростков. В силу повышенной внушаемости и сложного характера взаимоотношений с детьми и взрослыми подростки 12-17 лет являются наиболее подверженными влиянию потребителями рекламы.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77100" cy="457200"/>
          </a:xfrm>
        </p:spPr>
        <p:txBody>
          <a:bodyPr/>
          <a:lstStyle/>
          <a:p>
            <a:r>
              <a:rPr lang="ru-RU" sz="2800" dirty="0" smtClean="0">
                <a:solidFill>
                  <a:srgbClr val="00B0F0"/>
                </a:solidFill>
              </a:rPr>
              <a:t>Сущность рекламы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Реклама - информация, распространенная любым способом, в любой форме и с использованием любых средств, адресованная неопределенному кругу лиц и направленная на привлечение внимания к объекту рекламирования, формирование или поддержание интереса к нему и его продвижение на рынке.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Реклама - информация, распространенная любым способом, в любой форме и с использованием любых средств, адресованная неопределенному кругу лиц и направленная на привлечение внимания к объекту рекламирования, формирование или поддержание интереса к нему и его продвижение на рынке.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S:\Пкс-116\Иследование Томашевич\573f3366ea7f2154cee0ca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588224" y="4946650"/>
            <a:ext cx="2736305" cy="19113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Одно из первых мест среди средств воздействия на сознание человека по праву принадлежит рекламе. Кроме коммерческих целей, которые преследует реклама, она также навязывает определенные жизненные ценности и мировоззренческие представления. Психологическое влияние проявляется в процессе обработки рекламных сообщений: вызываемых эмоциях, мыслях, возможных действиях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B0F0"/>
                </a:solidFill>
              </a:rPr>
              <a:t>Виды рекламы: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dirty="0" smtClean="0"/>
              <a:t>Коммерческая (экономическая) реклама. Целью экономической рекламы становится потребитель (потенциальный покупатель), предложив товар которому, можно получить взамен от него прибыль.;</a:t>
            </a:r>
          </a:p>
          <a:p>
            <a:pPr lvl="0"/>
            <a:r>
              <a:rPr lang="ru-RU" sz="2000" dirty="0" smtClean="0"/>
              <a:t>Социальная реклама — выходит за рамки экономических задач, направлена на достижение благотворительных и иных общественно полезных целей: популяризация здорового образа жизни среди населения; поддержка незащищённых слоёв населения; борьба с загрязнением окружающей среды; популяризация общественных организаций и фондов, целью которых является помощь окружающим людям, в частности детям.</a:t>
            </a:r>
          </a:p>
          <a:p>
            <a:pPr lvl="0"/>
            <a:r>
              <a:rPr lang="ru-RU" sz="2000" dirty="0" smtClean="0"/>
              <a:t>Политическая реклама (в том числе предвыборная). В наше время она всё чаще выступает как средство борьбы за избирателей, за их голоса. Именно с её помощью некоторые партии и политики пытаются завоевать себе место у власти.</a:t>
            </a:r>
          </a:p>
          <a:p>
            <a:endParaRPr lang="ru-RU" dirty="0"/>
          </a:p>
        </p:txBody>
      </p:sp>
      <p:pic>
        <p:nvPicPr>
          <p:cNvPr id="16386" name="Picture 2" descr="S:\Пкс-116\Иследование Томашевич\8a435f25e4465e546d1de3440e5c17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60648"/>
            <a:ext cx="2086410" cy="100811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S:\Пкс-116\Иследование Томашевич\Реклама_на_Таймс-сквер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531872"/>
            <a:ext cx="3707904" cy="2326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7277100" cy="457200"/>
          </a:xfrm>
        </p:spPr>
        <p:txBody>
          <a:bodyPr/>
          <a:lstStyle/>
          <a:p>
            <a:r>
              <a:rPr lang="ru-RU" sz="2800" dirty="0" smtClean="0">
                <a:solidFill>
                  <a:srgbClr val="00B0F0"/>
                </a:solidFill>
              </a:rPr>
              <a:t>Существуют также специфические виды рекламы: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dirty="0" smtClean="0"/>
              <a:t>Контрреклама — опровержение недобросовестной рекламы. В РФ была предусмотрена статья в качестве наказания за недобросовестную рекламу прежним федеральным законом о рекламе 1995 года.</a:t>
            </a:r>
          </a:p>
          <a:p>
            <a:pPr lvl="0"/>
            <a:r>
              <a:rPr lang="ru-RU" sz="2000" dirty="0" smtClean="0"/>
              <a:t>Антиреклама — информация, призванная не поднимать, а уменьшать интерес, либо дискредитировать товары, предприятия, товарные знаки.</a:t>
            </a:r>
          </a:p>
          <a:p>
            <a:r>
              <a:rPr lang="ru-RU" sz="2000" dirty="0" smtClean="0"/>
              <a:t>«</a:t>
            </a:r>
            <a:r>
              <a:rPr lang="ru-RU" sz="2000" dirty="0" err="1" smtClean="0"/>
              <a:t>Specs</a:t>
            </a:r>
            <a:r>
              <a:rPr lang="ru-RU" sz="2000" dirty="0" smtClean="0"/>
              <a:t> </a:t>
            </a:r>
            <a:r>
              <a:rPr lang="ru-RU" sz="2000" dirty="0" err="1" smtClean="0"/>
              <a:t>spots</a:t>
            </a:r>
            <a:r>
              <a:rPr lang="ru-RU" sz="2000" dirty="0" smtClean="0"/>
              <a:t>» (адекватный термин на русском языке неизвестен) — «рекламные» видеоролики, снятые частными лицами, которые воспринимаются зрителем как официальная реклама</a:t>
            </a:r>
            <a:endParaRPr lang="ru-RU" sz="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77100" cy="457200"/>
          </a:xfrm>
        </p:spPr>
        <p:txBody>
          <a:bodyPr/>
          <a:lstStyle/>
          <a:p>
            <a:r>
              <a:rPr lang="ru-RU" sz="2800" dirty="0" smtClean="0">
                <a:solidFill>
                  <a:srgbClr val="00B0F0"/>
                </a:solidFill>
              </a:rPr>
              <a:t>Психика подростков</a:t>
            </a:r>
            <a:br>
              <a:rPr lang="ru-RU" sz="2800" dirty="0" smtClean="0">
                <a:solidFill>
                  <a:srgbClr val="00B0F0"/>
                </a:solidFill>
              </a:rPr>
            </a:b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Подростковый возраст – время, когда ребенок находится на своеобразной границе: он уже не готов оставаться ребенком, появившееся «чувство взрослости» заставляет стремиться к самостоятельности, взрослости, а «социальный статус» школьника не позволяет перешагнуть эту границу. Родителям приходится считаться с этими изменениями, чтобы сохранить в семье взаимопонимание и мир. Как бы это не было сложно, нужно выделить те дела, с которыми ребенок может справиться самостоятельно и дать ему возможность ощутить свою самостоятельность в полной мере. Можно выделить также дела, которые он сможет делать сам через некоторое время и те, которые вы делаете вместе. Проблема подросткового возраста становится менее острой, если родители смогут избежать гиперопеки, назиданий, требовательности в категоричной форме. Важно также уважительно относиться к подростку, его друзьям, взглядам на жизнь и увлечениям.</a:t>
            </a:r>
          </a:p>
          <a:p>
            <a:r>
              <a:rPr lang="ru-RU" sz="1800" dirty="0" smtClean="0"/>
              <a:t>Подростковый возраст требует уважения к мнению, отношений на равных, самостоятельности, дружеского тона в общении. Раздражение провоцирует грубость, недоверие, слезы.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В этот период времени происходит основной процесс социально-психологической адаптации. Под социально-психологической адаптацией понимается такое направленное изменение взаимодействия личности подростка со средой, которое характеризуется:</a:t>
            </a:r>
          </a:p>
          <a:p>
            <a:r>
              <a:rPr lang="ru-RU" sz="2000" dirty="0" smtClean="0"/>
              <a:t>Сохранением личности и социальной среды, </a:t>
            </a:r>
            <a:r>
              <a:rPr lang="ru-RU" sz="2000" dirty="0" err="1" smtClean="0"/>
              <a:t>экологичным</a:t>
            </a:r>
            <a:r>
              <a:rPr lang="ru-RU" sz="2000" dirty="0" smtClean="0"/>
              <a:t> отношением индивида к себе и миру вокруг него, осознанием необходимости для личности постепенных, эволюционных изменений в отношениях со средой через овладение новыми способами поведения;</a:t>
            </a:r>
          </a:p>
          <a:p>
            <a:r>
              <a:rPr lang="ru-RU" sz="2000" dirty="0" smtClean="0"/>
              <a:t>Приспособлением, которое рассматривается и как процесс, и как результат деятельности личности в отношении к изменившимся условиям социальной среды, причём становление новых приспособительных механизмов ориентировано на гармонизацию взаимодействия личности со средой.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S:\Пкс-116\Иследование Томашевич\1401977614_televiz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672" y="4643754"/>
            <a:ext cx="2952328" cy="22142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B0F0"/>
                </a:solidFill>
              </a:rPr>
              <a:t>Влияние рекламы на подростков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153400" cy="5181600"/>
          </a:xfrm>
        </p:spPr>
        <p:txBody>
          <a:bodyPr/>
          <a:lstStyle/>
          <a:p>
            <a:r>
              <a:rPr lang="ru-RU" sz="2000" dirty="0" smtClean="0"/>
              <a:t>Подростки сегодня находятся в ситуации выбора, и зачастую эта ситуация очень сложна. Им приходится выбирать между различными взглядами и различными представлениями, и, что особенно трудно, формировать собственную картину мира. Как мы уже выяснили, телевидение служит важным источником информации, расширяющим знания о мире. Образ мира в несколько последних десятилетий формировался в значительной степени именно телевидением.</a:t>
            </a:r>
          </a:p>
          <a:p>
            <a:r>
              <a:rPr lang="ru-RU" sz="2000" dirty="0" smtClean="0"/>
              <a:t>Именно телерекламе мы уделим наибольшее внимание в силу уже названных ранее причин (совмещение в </a:t>
            </a:r>
            <a:r>
              <a:rPr lang="ru-RU" sz="2000" dirty="0" err="1" smtClean="0"/>
              <a:t>телеролике</a:t>
            </a:r>
            <a:r>
              <a:rPr lang="ru-RU" sz="2000" dirty="0" smtClean="0"/>
              <a:t> видео- и </a:t>
            </a:r>
            <a:r>
              <a:rPr lang="ru-RU" sz="2000" dirty="0" err="1" smtClean="0"/>
              <a:t>аудиоряда</a:t>
            </a:r>
            <a:r>
              <a:rPr lang="ru-RU" sz="2000" dirty="0" smtClean="0"/>
              <a:t>, наибольшая доступность, массовость аудитории и т.д.), хотя многое из того, о чем будет сказано ниже, в том или ином виде, в меру возможностей, представлено во всех остальных видах рекламной продукции.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1">
  <a:themeElements>
    <a:clrScheme name="217tgp_cube_dark 3">
      <a:dk1>
        <a:srgbClr val="969696"/>
      </a:dk1>
      <a:lt1>
        <a:srgbClr val="FFFFFF"/>
      </a:lt1>
      <a:dk2>
        <a:srgbClr val="3F1F53"/>
      </a:dk2>
      <a:lt2>
        <a:srgbClr val="F3CC9D"/>
      </a:lt2>
      <a:accent1>
        <a:srgbClr val="557FE7"/>
      </a:accent1>
      <a:accent2>
        <a:srgbClr val="84ACCA"/>
      </a:accent2>
      <a:accent3>
        <a:srgbClr val="AFABB3"/>
      </a:accent3>
      <a:accent4>
        <a:srgbClr val="DADADA"/>
      </a:accent4>
      <a:accent5>
        <a:srgbClr val="B4C0F1"/>
      </a:accent5>
      <a:accent6>
        <a:srgbClr val="779BB7"/>
      </a:accent6>
      <a:hlink>
        <a:srgbClr val="9351C9"/>
      </a:hlink>
      <a:folHlink>
        <a:srgbClr val="3EB2AC"/>
      </a:folHlink>
    </a:clrScheme>
    <a:fontScheme name="217tgp_cube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17tgp_cube_dark 1">
        <a:dk1>
          <a:srgbClr val="969696"/>
        </a:dk1>
        <a:lt1>
          <a:srgbClr val="FFFFFF"/>
        </a:lt1>
        <a:dk2>
          <a:srgbClr val="005E5C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D8A642"/>
        </a:hlink>
        <a:folHlink>
          <a:srgbClr val="B370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2">
        <a:dk1>
          <a:srgbClr val="969696"/>
        </a:dk1>
        <a:lt1>
          <a:srgbClr val="FFFFFF"/>
        </a:lt1>
        <a:dk2>
          <a:srgbClr val="0A2068"/>
        </a:dk2>
        <a:lt2>
          <a:srgbClr val="85D9F7"/>
        </a:lt2>
        <a:accent1>
          <a:srgbClr val="5AB14B"/>
        </a:accent1>
        <a:accent2>
          <a:srgbClr val="2F7ADF"/>
        </a:accent2>
        <a:accent3>
          <a:srgbClr val="AAABB9"/>
        </a:accent3>
        <a:accent4>
          <a:srgbClr val="DADADA"/>
        </a:accent4>
        <a:accent5>
          <a:srgbClr val="B5D5B1"/>
        </a:accent5>
        <a:accent6>
          <a:srgbClr val="2A6ECA"/>
        </a:accent6>
        <a:hlink>
          <a:srgbClr val="8A52C8"/>
        </a:hlink>
        <a:folHlink>
          <a:srgbClr val="DD873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3">
        <a:dk1>
          <a:srgbClr val="969696"/>
        </a:dk1>
        <a:lt1>
          <a:srgbClr val="FFFFFF"/>
        </a:lt1>
        <a:dk2>
          <a:srgbClr val="3F1F53"/>
        </a:dk2>
        <a:lt2>
          <a:srgbClr val="F3CC9D"/>
        </a:lt2>
        <a:accent1>
          <a:srgbClr val="557FE7"/>
        </a:accent1>
        <a:accent2>
          <a:srgbClr val="84ACCA"/>
        </a:accent2>
        <a:accent3>
          <a:srgbClr val="AFABB3"/>
        </a:accent3>
        <a:accent4>
          <a:srgbClr val="DADADA"/>
        </a:accent4>
        <a:accent5>
          <a:srgbClr val="B4C0F1"/>
        </a:accent5>
        <a:accent6>
          <a:srgbClr val="779BB7"/>
        </a:accent6>
        <a:hlink>
          <a:srgbClr val="9351C9"/>
        </a:hlink>
        <a:folHlink>
          <a:srgbClr val="3EB2A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031</Template>
  <TotalTime>76</TotalTime>
  <Words>894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21</vt:lpstr>
      <vt:lpstr>Влияние рекламы на психику подростков</vt:lpstr>
      <vt:lpstr>Актуальность темы</vt:lpstr>
      <vt:lpstr>Сущность рекламы </vt:lpstr>
      <vt:lpstr>Слайд 4</vt:lpstr>
      <vt:lpstr>Виды рекламы:</vt:lpstr>
      <vt:lpstr>Существуют также специфические виды рекламы: </vt:lpstr>
      <vt:lpstr>Психика подростков </vt:lpstr>
      <vt:lpstr>Слайд 8</vt:lpstr>
      <vt:lpstr>Влияние рекламы на подростков</vt:lpstr>
      <vt:lpstr>Соотношение поведения подростков и рекламы можно распределить по нескольким основным направлениям</vt:lpstr>
      <vt:lpstr>Результаты условно могут быть сгруппированы в зависимости от двух характеристик: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рекламы на психику подростков</dc:title>
  <dc:creator>винипухович</dc:creator>
  <cp:lastModifiedBy>винипухович</cp:lastModifiedBy>
  <cp:revision>9</cp:revision>
  <dcterms:created xsi:type="dcterms:W3CDTF">2017-03-28T04:05:00Z</dcterms:created>
  <dcterms:modified xsi:type="dcterms:W3CDTF">2017-04-05T05:55:11Z</dcterms:modified>
</cp:coreProperties>
</file>