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77" r:id="rId3"/>
    <p:sldId id="273" r:id="rId4"/>
    <p:sldId id="274" r:id="rId5"/>
    <p:sldId id="275" r:id="rId6"/>
    <p:sldId id="276" r:id="rId7"/>
    <p:sldId id="266" r:id="rId8"/>
    <p:sldId id="280" r:id="rId9"/>
    <p:sldId id="279" r:id="rId10"/>
    <p:sldId id="278" r:id="rId11"/>
    <p:sldId id="267" r:id="rId12"/>
    <p:sldId id="268" r:id="rId13"/>
    <p:sldId id="269" r:id="rId14"/>
    <p:sldId id="270" r:id="rId15"/>
    <p:sldId id="281" r:id="rId16"/>
    <p:sldId id="27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EF98D-9EA9-47B9-BB43-3CC75FD03A6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B621A-5A5E-46D9-A263-6A01E286B6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452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6699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5991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4678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8403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314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969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5240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B621A-5A5E-46D9-A263-6A01E286B6D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8079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2729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6575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7927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7551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4286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984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7618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1725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23325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5150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2490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81A9-9009-4F59-910D-6F61FB6F7931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C0BAD-FFEB-430D-B6C8-3F2E45899C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090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4;&#1086;&#1089;&#1090;&#1086;&#1077;&#1074;&#1089;&#1082;&#1080;&#1081;%20&#1086;&#1090;&#1082;&#1088;&#1099;&#1090;&#1099;&#1081;%20&#1091;&#1088;&#1086;&#1082;\&#1044;%20&#1086;%20&#1045;&#1074;&#1072;&#1085;&#1075;&#1077;&#1083;&#1080;&#1080;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4;&#1086;&#1089;&#1090;&#1086;&#1077;&#1074;&#1089;&#1082;&#1080;&#1081;%20&#1086;&#1090;&#1082;&#1088;&#1099;&#1090;&#1099;&#1081;%20&#1091;&#1088;&#1086;&#1082;\&#1082;&#1072;&#1079;&#1085;&#1100;%20&#1076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77" y="0"/>
            <a:ext cx="9141123" cy="692696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2075" tIns="46038" rIns="92075" bIns="46038" numCol="1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u="sng" kern="0" dirty="0">
              <a:solidFill>
                <a:schemeClr val="accent6">
                  <a:lumMod val="20000"/>
                  <a:lumOff val="80000"/>
                </a:schemeClr>
              </a:solidFill>
              <a:latin typeface="Times New Roman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496"/>
            <a:ext cx="3857652" cy="342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857496"/>
            <a:ext cx="4383087" cy="36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4282" y="214290"/>
            <a:ext cx="814393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МБОУ «</a:t>
            </a:r>
            <a:r>
              <a:rPr lang="ru-RU" sz="2800" dirty="0" err="1" smtClean="0">
                <a:solidFill>
                  <a:schemeClr val="bg1"/>
                </a:solidFill>
              </a:rPr>
              <a:t>Килемарская</a:t>
            </a:r>
            <a:r>
              <a:rPr lang="ru-RU" sz="2800" dirty="0" smtClean="0">
                <a:solidFill>
                  <a:schemeClr val="bg1"/>
                </a:solidFill>
              </a:rPr>
              <a:t> СОШ»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Тема урока: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«…Ибо хочу быть человеком»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Ф.М.Достоевский. Путь длиною в жизнь.</a:t>
            </a:r>
          </a:p>
          <a:p>
            <a:endParaRPr lang="ru-RU" sz="4400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6215082"/>
            <a:ext cx="1263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2015 год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3689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Д о Евангелии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0665" y="642918"/>
            <a:ext cx="9116850" cy="5715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286248" y="4071942"/>
            <a:ext cx="4643470" cy="2643206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800100" marR="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tabLst/>
              <a:defRPr kumimoji="0" sz="2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Times New Roman"/>
              </a:defRPr>
            </a:lvl1pPr>
            <a:lvl2pPr marL="1200150" lvl="1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defRPr sz="1600" b="1" kern="0">
                <a:latin typeface="Times New Roman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143000" lvl="3" indent="0" fontAlgn="base">
              <a:spcBef>
                <a:spcPct val="20000"/>
              </a:spcBef>
              <a:spcAft>
                <a:spcPct val="0"/>
              </a:spcAft>
              <a:buNone/>
              <a:defRPr sz="1600" b="0"/>
            </a:lvl4pPr>
            <a:lvl5pPr marL="2057400" lvl="4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r>
              <a:rPr lang="ru-RU" dirty="0" smtClean="0"/>
              <a:t>«Федор Михайлович Достоевский</a:t>
            </a:r>
          </a:p>
          <a:p>
            <a:pPr lvl="1">
              <a:buNone/>
            </a:pPr>
            <a:r>
              <a:rPr lang="ru-RU" dirty="0" smtClean="0"/>
              <a:t>принадлежит к той сравнительно</a:t>
            </a:r>
          </a:p>
          <a:p>
            <a:pPr lvl="1">
              <a:buNone/>
            </a:pPr>
            <a:r>
              <a:rPr lang="ru-RU" dirty="0" smtClean="0"/>
              <a:t>небольшой части людей, которые несут</a:t>
            </a:r>
          </a:p>
          <a:p>
            <a:pPr lvl="1">
              <a:buNone/>
            </a:pPr>
            <a:r>
              <a:rPr lang="ru-RU" dirty="0" smtClean="0"/>
              <a:t>в себе какой-то неугасающий огонь,</a:t>
            </a:r>
          </a:p>
          <a:p>
            <a:pPr lvl="1">
              <a:buNone/>
            </a:pPr>
            <a:r>
              <a:rPr lang="ru-RU" dirty="0" smtClean="0"/>
              <a:t>непрерывно жгущий их души</a:t>
            </a:r>
          </a:p>
          <a:p>
            <a:pPr lvl="1">
              <a:buNone/>
            </a:pPr>
            <a:r>
              <a:rPr lang="ru-RU" dirty="0" smtClean="0"/>
              <a:t>исканием Истины и приносящий им</a:t>
            </a:r>
          </a:p>
          <a:p>
            <a:pPr lvl="1">
              <a:buNone/>
            </a:pPr>
            <a:r>
              <a:rPr lang="ru-RU" dirty="0" smtClean="0"/>
              <a:t>глубокое страдание, пока не найдут ее.»</a:t>
            </a:r>
          </a:p>
          <a:p>
            <a:pPr lvl="1"/>
            <a:endParaRPr lang="ru-RU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143372" y="0"/>
            <a:ext cx="4716016" cy="3861049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800100" marR="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tabLst/>
              <a:defRPr kumimoji="0" sz="2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Times New Roman"/>
              </a:defRPr>
            </a:lvl1pPr>
            <a:lvl2pPr marL="1200150" lvl="1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defRPr sz="1600" b="1" kern="0">
                <a:latin typeface="Times New Roman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485900" lvl="3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 b="0"/>
            </a:lvl4pPr>
            <a:lvl5pPr marL="2057400" lvl="4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pPr lvl="1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16024" y="0"/>
            <a:ext cx="4644008" cy="3304097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645024"/>
            <a:ext cx="4716016" cy="30963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86248" y="500042"/>
            <a:ext cx="407196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Мировоззрение писателя формировалось длительное время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ранней юности, со знакомства с философией Фурье в кружке Петрашевского, с почвенничества до осмысления христианских истин на каторге и по возвращении с нее. Писатель не расставался с Евангелием до конца жизни, руководствовался во всех жизненных ситуациях христианскими заповедями.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1756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85720" y="0"/>
            <a:ext cx="8643997" cy="5847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2075" tIns="46038" rIns="92075" bIns="46038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600" ker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ea typeface="+mj-ea"/>
                <a:cs typeface="+mj-cs"/>
              </a:defRPr>
            </a:lvl1pPr>
          </a:lstStyle>
          <a:p>
            <a:r>
              <a:rPr lang="ru-RU" dirty="0" smtClean="0"/>
              <a:t>Основные взгляды на человека в 19 веке</a:t>
            </a:r>
            <a:endParaRPr lang="ru-RU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786182" y="928670"/>
            <a:ext cx="5213802" cy="571504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800100" marR="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tabLst/>
              <a:defRPr kumimoji="0" sz="2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Times New Roman"/>
              </a:defRPr>
            </a:lvl1pPr>
            <a:lvl2pPr marL="1200150" lvl="1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defRPr sz="1600" b="1" kern="0">
                <a:latin typeface="Times New Roman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485900" lvl="3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 b="0"/>
            </a:lvl4pPr>
            <a:lvl5pPr marL="2057400" lvl="4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r>
              <a:rPr lang="ru-RU" dirty="0" smtClean="0"/>
              <a:t> Человек - это коварная, чувственная и эгоистическая обезьяна, несущая в себе наследие своих животных предков. </a:t>
            </a:r>
          </a:p>
          <a:p>
            <a:r>
              <a:rPr lang="ru-RU" dirty="0" smtClean="0"/>
              <a:t> Человек - добр, любвеобилен, способен к самопожертвованию и т.п. Дурные качества, которые мы замечаем в человеке, не суть свойства его природы, но прямые следствия развития цивилизации, которая внесла в человека дисгармонию, отдалив его от природы, от естественной жизни. </a:t>
            </a:r>
          </a:p>
          <a:p>
            <a:r>
              <a:rPr lang="ru-RU" dirty="0" smtClean="0"/>
              <a:t> Человек не зол и не добр по природе, он - чистая доска, на которую лишь социальная среда во всем многообразии ее факторов наносит уже соответствующие письмена.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836712"/>
            <a:ext cx="4211960" cy="2938636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775348"/>
            <a:ext cx="4211960" cy="2938636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6332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979712" y="28113"/>
            <a:ext cx="6408738" cy="5847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2075" tIns="46038" rIns="92075" bIns="46038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600" ker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ea typeface="+mj-ea"/>
                <a:cs typeface="+mj-cs"/>
              </a:defRPr>
            </a:lvl1pPr>
          </a:lstStyle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71480"/>
            <a:ext cx="4211960" cy="3132348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3501008"/>
            <a:ext cx="4211960" cy="324036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 мнение сложилось у вас о Достоевском как человеке в свете той информации, которую вы узнали на уроке?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 мнение сложилось у вас о Достоевском как человеке в свете той информации, которую вы узнали на уроке?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 мнение сложилось у вас о Достоевском как человеке в свете той информации, которую вы узнали на уроке?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3372" y="500042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Какое мнение сложилось у вас о Достоевском как человеке в свете той информации, которую вы узнали на уроке?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143372" y="1857364"/>
            <a:ext cx="48577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Вспомните, через какие жизненные испытания пришлось пройти этому человеку и как они воспитали его?</a:t>
            </a:r>
            <a:endParaRPr kumimoji="0" lang="ru-RU" b="0" i="0" u="none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3372" y="3286124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3573016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Ф.М.Достоевский утверждал: “Не как мальчик же я верую во Христа и Его исповедую, а через большое горнило сомнений моя осанна прошла</a:t>
            </a:r>
            <a:r>
              <a:rPr lang="ru-RU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935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857620" y="0"/>
            <a:ext cx="5106868" cy="685800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800100" marR="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tabLst/>
              <a:defRPr kumimoji="0" sz="2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Times New Roman"/>
              </a:defRPr>
            </a:lvl1pPr>
            <a:lvl2pPr marL="1200150" lvl="1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defRPr sz="1600" b="1" kern="0">
                <a:latin typeface="Times New Roman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485900" lvl="3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 b="0"/>
            </a:lvl4pPr>
            <a:lvl5pPr marL="2057400" lvl="4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смирении видит Достоевский</a:t>
            </a:r>
          </a:p>
          <a:p>
            <a:pPr>
              <a:buNone/>
            </a:pPr>
            <a:r>
              <a:rPr lang="ru-RU" dirty="0" smtClean="0"/>
              <a:t>основу для нравственного</a:t>
            </a:r>
          </a:p>
          <a:p>
            <a:pPr>
              <a:buNone/>
            </a:pPr>
            <a:r>
              <a:rPr lang="ru-RU" dirty="0" smtClean="0"/>
              <a:t>возрождения человека и для</a:t>
            </a:r>
          </a:p>
          <a:p>
            <a:pPr>
              <a:buNone/>
            </a:pPr>
            <a:r>
              <a:rPr lang="ru-RU" dirty="0" smtClean="0"/>
              <a:t>принятия его Богом и людьми.</a:t>
            </a:r>
          </a:p>
          <a:p>
            <a:pPr>
              <a:buNone/>
            </a:pPr>
            <a:r>
              <a:rPr lang="ru-RU" dirty="0" smtClean="0"/>
              <a:t>Без смирения не может быть</a:t>
            </a:r>
          </a:p>
          <a:p>
            <a:pPr>
              <a:buNone/>
            </a:pPr>
            <a:r>
              <a:rPr lang="ru-RU" dirty="0" smtClean="0"/>
              <a:t>исправления, в котором</a:t>
            </a:r>
          </a:p>
          <a:p>
            <a:pPr>
              <a:buNone/>
            </a:pPr>
            <a:r>
              <a:rPr lang="ru-RU" dirty="0" smtClean="0"/>
              <a:t>нуждаются все без исключения</a:t>
            </a:r>
          </a:p>
          <a:p>
            <a:pPr>
              <a:buNone/>
            </a:pPr>
            <a:r>
              <a:rPr lang="ru-RU" dirty="0" smtClean="0"/>
              <a:t>живущие, ибо во всех</a:t>
            </a:r>
          </a:p>
          <a:p>
            <a:pPr>
              <a:buNone/>
            </a:pPr>
            <a:r>
              <a:rPr lang="ru-RU" dirty="0" smtClean="0"/>
              <a:t>присутствует зло и великое зло.</a:t>
            </a:r>
          </a:p>
          <a:p>
            <a:pPr>
              <a:buNone/>
            </a:pPr>
            <a:r>
              <a:rPr lang="ru-RU" dirty="0" smtClean="0"/>
              <a:t>Оно есть свидетельство великого</a:t>
            </a:r>
          </a:p>
          <a:p>
            <a:pPr>
              <a:buNone/>
            </a:pPr>
            <a:r>
              <a:rPr lang="ru-RU" dirty="0" smtClean="0"/>
              <a:t>мужества человека, как не</a:t>
            </a:r>
          </a:p>
          <a:p>
            <a:pPr>
              <a:buNone/>
            </a:pPr>
            <a:r>
              <a:rPr lang="ru-RU" dirty="0" smtClean="0"/>
              <a:t>убоявшегося встретиться с самым</a:t>
            </a:r>
          </a:p>
          <a:p>
            <a:pPr>
              <a:buNone/>
            </a:pPr>
            <a:r>
              <a:rPr lang="ru-RU" dirty="0" smtClean="0"/>
              <a:t>грозным и неумолимым</a:t>
            </a:r>
          </a:p>
          <a:p>
            <a:pPr>
              <a:buNone/>
            </a:pPr>
            <a:r>
              <a:rPr lang="ru-RU" dirty="0" smtClean="0"/>
              <a:t>соперником - совестью своей. Для</a:t>
            </a:r>
          </a:p>
          <a:p>
            <a:pPr>
              <a:buNone/>
            </a:pPr>
            <a:r>
              <a:rPr lang="ru-RU" dirty="0" smtClean="0"/>
              <a:t>самолюбивого и тщеславного это</a:t>
            </a:r>
          </a:p>
          <a:p>
            <a:pPr>
              <a:buNone/>
            </a:pPr>
            <a:r>
              <a:rPr lang="ru-RU" dirty="0" smtClean="0"/>
              <a:t>не под силу. Смирение является</a:t>
            </a:r>
          </a:p>
          <a:p>
            <a:pPr>
              <a:buNone/>
            </a:pPr>
            <a:r>
              <a:rPr lang="ru-RU" dirty="0" smtClean="0"/>
              <a:t>твердой основой, солью всех</a:t>
            </a:r>
          </a:p>
          <a:p>
            <a:pPr>
              <a:buNone/>
            </a:pPr>
            <a:r>
              <a:rPr lang="ru-RU" dirty="0" smtClean="0"/>
              <a:t>добродетелей. Без него они</a:t>
            </a:r>
          </a:p>
          <a:p>
            <a:pPr>
              <a:buNone/>
            </a:pPr>
            <a:r>
              <a:rPr lang="ru-RU" dirty="0" smtClean="0"/>
              <a:t>вырождаются в лицемерие,</a:t>
            </a:r>
          </a:p>
          <a:p>
            <a:pPr>
              <a:buNone/>
            </a:pPr>
            <a:r>
              <a:rPr lang="ru-RU" dirty="0" smtClean="0"/>
              <a:t>ханжество, гордыню.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4071934" cy="270892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92996"/>
            <a:ext cx="4572000" cy="29163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5346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Евангелии есть слова, которые часто упоминал Достоевский и даже попытался их переложить по-своему: «Блаженны нищие духом, яко тех есть Царство Небесное».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Как вы думаете, какое отношение эта евангельская истина имеет к творчеству Достоевского? Попытайтесь ответить на этот вопрос, опираясь только на мировоззрение писателя.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547813" y="0"/>
            <a:ext cx="6769100" cy="5847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2075" tIns="46038" rIns="92075" bIns="46038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600" ker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923928" y="692696"/>
            <a:ext cx="5220072" cy="6165304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800100" marR="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tabLst/>
              <a:defRPr kumimoji="0" sz="2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Times New Roman"/>
              </a:defRPr>
            </a:lvl1pPr>
            <a:lvl2pPr marL="1200150" lvl="1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+mj-lt"/>
              <a:buAutoNum type="arabicPeriod"/>
              <a:defRPr sz="1600" b="1" kern="0">
                <a:latin typeface="Times New Roman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400"/>
            </a:lvl3pPr>
            <a:lvl4pPr marL="1485900" lvl="3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 b="0"/>
            </a:lvl4pPr>
            <a:lvl5pPr marL="2057400" lvl="4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r>
              <a:rPr lang="ru-RU" dirty="0" smtClean="0"/>
              <a:t>Профессор Осипов говорит: «Хотел Достоевский и показал со всей силой своего таланта, что живет Бог в человеке, живет в человеке добро, несмотря на всю ту “наносную грязь”, которой покрывает он себя. Хотя и не ангел человек по жизни своей, но и не злобное он животное по своей сущности. Он именно образ Божий, но падший. </a:t>
            </a:r>
          </a:p>
          <a:p>
            <a:r>
              <a:rPr lang="ru-RU" dirty="0" smtClean="0"/>
              <a:t>Потому Достоевский и не произносит суда на грешника, что видит в нем искру Божию, как залог его восстания и спасения».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692696"/>
            <a:ext cx="4283968" cy="31683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645024"/>
            <a:ext cx="3923928" cy="30963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5270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Спасибо за урок!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4293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Цель урока: познакомить учащихся с биографией писателя, показать основы формирования его мировоззрения и влияния его на творчество Ф.Достоевского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Задачи урока: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 основе творчества художников сформировать мнение о писателе как о личности;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процессе анализа высказываний Ф.Достоевского сформировать мнение о нем как о человеке и писателе.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Выяснить, на основе чего сформировалось мировоззрение писателя.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8576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6143644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Трутовский</a:t>
            </a:r>
            <a:r>
              <a:rPr lang="ru-RU" dirty="0" smtClean="0">
                <a:solidFill>
                  <a:schemeClr val="bg1"/>
                </a:solidFill>
              </a:rPr>
              <a:t> К.А. Портрет Ф.М.Достоевского. 1847 г</a:t>
            </a:r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28"/>
            <a:ext cx="392909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3504" y="6143644"/>
            <a:ext cx="175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В.А.Фаворский.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4357694"/>
            <a:ext cx="141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И.А.Иванов.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928670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868" y="6072206"/>
            <a:ext cx="1580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К.А.Васильев.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143116"/>
            <a:ext cx="314327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00826" y="6429396"/>
            <a:ext cx="1759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О.Ф.Литвинова.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392909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6215082"/>
            <a:ext cx="2721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Портрет работы В.Перова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414340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57818" y="857232"/>
            <a:ext cx="1542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И.С.Глазунов.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2984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/>
        </p:spPr>
        <p:txBody>
          <a:bodyPr vert="horz" wrap="square" lIns="92075" tIns="46038" rIns="92075" bIns="46038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600" kern="0">
                <a:latin typeface="Times New Roman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ая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половина 19 века. Исторические события.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427984" y="1714488"/>
            <a:ext cx="4287420" cy="3143272"/>
          </a:xfrm>
          <a:prstGeom prst="rect">
            <a:avLst/>
          </a:prstGeom>
          <a:solidFill>
            <a:srgbClr val="FFFFCC"/>
          </a:solidFill>
          <a:ln w="76200">
            <a:solidFill>
              <a:srgbClr val="FFCC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charset="2"/>
              <a:buChar char="w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95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001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Отмена крепостного права. </a:t>
            </a:r>
          </a:p>
          <a:p>
            <a:pPr marL="8001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None/>
              <a:tabLst/>
              <a:defRPr/>
            </a:pPr>
            <a:endParaRPr lang="ru-RU" sz="2000" b="1" kern="0" dirty="0" smtClean="0">
              <a:latin typeface="Times New Roman"/>
            </a:endParaRPr>
          </a:p>
          <a:p>
            <a:pPr marL="800100" marR="0" lvl="0" indent="-4572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None/>
              <a:tabLst/>
              <a:defRPr/>
            </a:pPr>
            <a:r>
              <a:rPr lang="ru-RU" sz="2000" b="1" kern="0" dirty="0" smtClean="0">
                <a:latin typeface="Times New Roman"/>
              </a:rPr>
              <a:t>К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рестьянство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+mn-cs"/>
              </a:rPr>
              <a:t> стало лично свободным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4032448" cy="301064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847356"/>
            <a:ext cx="4032448" cy="2894012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7078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" y="11492"/>
            <a:ext cx="9144000" cy="5847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2075" tIns="46038" rIns="92075" bIns="46038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600" ker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4071934" cy="3714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89860"/>
            <a:ext cx="4176463" cy="2951508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не хочу и не могу верить, чтобы зло было нормальным состоянием людей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Главное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люби других как себя, вот что главное, и это всё, больше ровно ничего не надо: тотчас найдёшь, как устроиться. А между тем ведь это только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старая истина, которую биллион раз повторяли и читали, да ведь не ужилась же!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не хочу и не могу верить, чтобы зло было нормальным состоянием людей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Главное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люби других как себя, вот что главное, и это всё, больше ровно ничего не надо: тотчас найдёшь, как устроиться. А между тем ведь это только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старая истина, которую биллион раз повторяли и читали, да ведь не ужилась же!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7" y="3714752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857232"/>
            <a:ext cx="46434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0" indent="-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ru-RU" sz="2400" b="1" kern="0" dirty="0" smtClean="0">
                <a:solidFill>
                  <a:schemeClr val="bg1"/>
                </a:solidFill>
                <a:latin typeface="Times New Roman"/>
              </a:rPr>
              <a:t>Ускорилось развитие промышленности, сельского хозяйства, торговли</a:t>
            </a:r>
          </a:p>
          <a:p>
            <a:pPr marL="1200150" lvl="1" indent="-457200">
              <a:lnSpc>
                <a:spcPct val="90000"/>
              </a:lnSpc>
              <a:buClr>
                <a:srgbClr val="000000"/>
              </a:buClr>
              <a:buSzTx/>
            </a:pPr>
            <a:r>
              <a:rPr lang="ru-RU" sz="2400" b="1" kern="0" dirty="0" smtClean="0">
                <a:solidFill>
                  <a:schemeClr val="bg1"/>
                </a:solidFill>
                <a:latin typeface="Times New Roman"/>
              </a:rPr>
              <a:t>Сохранилась характерная для феодализма и тормозящая развитие капитализма форма правления: </a:t>
            </a:r>
            <a:r>
              <a:rPr lang="ru-RU" sz="2400" b="1" u="sng" kern="0" dirty="0" smtClean="0">
                <a:solidFill>
                  <a:schemeClr val="bg1"/>
                </a:solidFill>
                <a:latin typeface="Times New Roman"/>
              </a:rPr>
              <a:t>МОНАРХИЯ.</a:t>
            </a:r>
          </a:p>
          <a:p>
            <a:pPr marL="1200150" lvl="1" indent="-457200">
              <a:lnSpc>
                <a:spcPct val="90000"/>
              </a:lnSpc>
              <a:buClr>
                <a:srgbClr val="000000"/>
              </a:buClr>
              <a:buSzTx/>
              <a:buFont typeface="+mj-lt"/>
              <a:buAutoNum type="arabicPeriod"/>
            </a:pPr>
            <a:r>
              <a:rPr lang="ru-RU" sz="2400" b="1" kern="0" dirty="0" smtClean="0">
                <a:solidFill>
                  <a:schemeClr val="bg1"/>
                </a:solidFill>
                <a:latin typeface="Times New Roman"/>
              </a:rPr>
              <a:t>Земля осталась собственностью помещика.</a:t>
            </a:r>
          </a:p>
          <a:p>
            <a:pPr marL="1200150" lvl="1" indent="-457200">
              <a:lnSpc>
                <a:spcPct val="90000"/>
              </a:lnSpc>
              <a:buClr>
                <a:srgbClr val="000000"/>
              </a:buClr>
              <a:buSzTx/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Произведены  земская и городская реформы.</a:t>
            </a:r>
            <a:endParaRPr lang="ru-RU" sz="2400" b="1" kern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9431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214290"/>
            <a:ext cx="9001156" cy="6500858"/>
          </a:xfrm>
        </p:spPr>
        <p:txBody>
          <a:bodyPr>
            <a:normAutofit fontScale="40000" lnSpcReduction="20000"/>
          </a:bodyPr>
          <a:lstStyle/>
          <a:p>
            <a:r>
              <a:rPr lang="ru-RU" sz="5000" dirty="0" smtClean="0">
                <a:solidFill>
                  <a:schemeClr val="bg1"/>
                </a:solidFill>
              </a:rPr>
              <a:t>«Человек есть тайна. Ее надо разгадать, и ежели будешь ее разгадывать всю жизнь, то не говори, что потерял время; я занимаюсь этой тайной, ибо хочу быть человеком».</a:t>
            </a:r>
          </a:p>
          <a:p>
            <a:endParaRPr lang="ru-RU" sz="5000" dirty="0" smtClean="0">
              <a:solidFill>
                <a:schemeClr val="bg1"/>
              </a:solidFill>
            </a:endParaRPr>
          </a:p>
          <a:p>
            <a:r>
              <a:rPr lang="ru-RU" sz="5000" dirty="0" smtClean="0">
                <a:solidFill>
                  <a:schemeClr val="bg1"/>
                </a:solidFill>
              </a:rPr>
              <a:t>«Смири свою гордость, гордый человек, поработай на ниве, праздный человек!».</a:t>
            </a:r>
          </a:p>
          <a:p>
            <a:endParaRPr lang="ru-RU" sz="5000" dirty="0" smtClean="0">
              <a:solidFill>
                <a:schemeClr val="bg1"/>
              </a:solidFill>
            </a:endParaRPr>
          </a:p>
          <a:p>
            <a:r>
              <a:rPr lang="ru-RU" sz="5000" dirty="0" smtClean="0">
                <a:solidFill>
                  <a:schemeClr val="bg1"/>
                </a:solidFill>
              </a:rPr>
              <a:t>«Братья, - не бойтесь греха людей, любите человека и во грехе его, ибо сие уже подобие Божеской любви и есть верх любви на земле...»</a:t>
            </a:r>
          </a:p>
          <a:p>
            <a:endParaRPr lang="ru-RU" sz="5000" dirty="0" smtClean="0">
              <a:solidFill>
                <a:schemeClr val="bg1"/>
              </a:solidFill>
            </a:endParaRPr>
          </a:p>
          <a:p>
            <a:r>
              <a:rPr lang="ru-RU" sz="5000" dirty="0" smtClean="0">
                <a:solidFill>
                  <a:schemeClr val="bg1"/>
                </a:solidFill>
              </a:rPr>
              <a:t>“Кто истинный друг человечества, - у кого хоть раз билось сердце по страданиям народа, тот поймет и извинит всю непроходимую наносную грязь, в которую погружен народ наш, и сумеет отыскать в этой грязи </a:t>
            </a:r>
            <a:r>
              <a:rPr lang="ru-RU" sz="5000" dirty="0" smtClean="0">
                <a:solidFill>
                  <a:schemeClr val="bg1"/>
                </a:solidFill>
              </a:rPr>
              <a:t>бриллианты».</a:t>
            </a:r>
            <a:endParaRPr lang="ru-RU" sz="5000" dirty="0" smtClean="0">
              <a:solidFill>
                <a:schemeClr val="bg1"/>
              </a:solidFill>
            </a:endParaRPr>
          </a:p>
          <a:p>
            <a:endParaRPr lang="ru-RU" sz="5000" dirty="0" smtClean="0">
              <a:solidFill>
                <a:schemeClr val="bg1"/>
              </a:solidFill>
            </a:endParaRPr>
          </a:p>
          <a:p>
            <a:r>
              <a:rPr lang="ru-RU" sz="5000" dirty="0" smtClean="0">
                <a:solidFill>
                  <a:schemeClr val="bg1"/>
                </a:solidFill>
              </a:rPr>
              <a:t>«Я не хочу и не могу верить, чтобы зло было нормальным состоянием людей»</a:t>
            </a:r>
          </a:p>
          <a:p>
            <a:endParaRPr lang="ru-RU" sz="5000" dirty="0" smtClean="0">
              <a:solidFill>
                <a:schemeClr val="bg1"/>
              </a:solidFill>
            </a:endParaRPr>
          </a:p>
          <a:p>
            <a:r>
              <a:rPr lang="ru-RU" sz="5000" dirty="0" smtClean="0">
                <a:solidFill>
                  <a:schemeClr val="bg1"/>
                </a:solidFill>
              </a:rPr>
              <a:t>«Главное – люби других как себя, вот что главное, и это всё, больше ровно ничего не надо: тотчас найдёшь, как устроиться. А между тем ведь это только – старая истина, которую биллион раз повторяли и читали, да ведь не ужилась же!»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азнь д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0305" y="357166"/>
            <a:ext cx="8993222" cy="6072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1030</Words>
  <Application>Microsoft Office PowerPoint</Application>
  <PresentationFormat>Экран (4:3)</PresentationFormat>
  <Paragraphs>97</Paragraphs>
  <Slides>17</Slides>
  <Notes>8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Лепонид</dc:creator>
  <cp:lastModifiedBy>Admin</cp:lastModifiedBy>
  <cp:revision>91</cp:revision>
  <dcterms:created xsi:type="dcterms:W3CDTF">2012-01-29T06:43:48Z</dcterms:created>
  <dcterms:modified xsi:type="dcterms:W3CDTF">2015-03-13T06:55:33Z</dcterms:modified>
</cp:coreProperties>
</file>