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56" r:id="rId3"/>
    <p:sldId id="257" r:id="rId4"/>
    <p:sldId id="259" r:id="rId5"/>
    <p:sldId id="260" r:id="rId6"/>
    <p:sldId id="261" r:id="rId7"/>
    <p:sldId id="262" r:id="rId8"/>
    <p:sldId id="264" r:id="rId9"/>
    <p:sldId id="267" r:id="rId10"/>
    <p:sldId id="265" r:id="rId11"/>
    <p:sldId id="266" r:id="rId12"/>
    <p:sldId id="268" r:id="rId13"/>
    <p:sldId id="269" r:id="rId14"/>
    <p:sldId id="270" r:id="rId15"/>
    <p:sldId id="283" r:id="rId16"/>
    <p:sldId id="284" r:id="rId17"/>
    <p:sldId id="271" r:id="rId18"/>
    <p:sldId id="273" r:id="rId19"/>
    <p:sldId id="272" r:id="rId20"/>
    <p:sldId id="274" r:id="rId21"/>
    <p:sldId id="277" r:id="rId22"/>
    <p:sldId id="276" r:id="rId23"/>
    <p:sldId id="275" r:id="rId24"/>
    <p:sldId id="278" r:id="rId25"/>
    <p:sldId id="280" r:id="rId26"/>
    <p:sldId id="279" r:id="rId27"/>
    <p:sldId id="282" r:id="rId28"/>
    <p:sldId id="28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8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843" y="0"/>
            <a:ext cx="902431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1340768"/>
            <a:ext cx="655272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«Муха-цокотуха в гостях у ребят»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занятие по ФЭМП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старшей группе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12160" y="4293096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Воспитатель:</a:t>
            </a:r>
            <a:r>
              <a:rPr lang="ru-RU" dirty="0" smtClean="0"/>
              <a:t> </a:t>
            </a:r>
            <a:r>
              <a:rPr lang="ru-RU" dirty="0" smtClean="0"/>
              <a:t>Сазонова Н.Н</a:t>
            </a:r>
            <a:r>
              <a:rPr lang="ru-RU" dirty="0" smtClean="0"/>
              <a:t>.</a:t>
            </a:r>
          </a:p>
          <a:p>
            <a:r>
              <a:rPr lang="ru-RU" dirty="0" smtClean="0"/>
              <a:t>МБДОУ детский сад № 401</a:t>
            </a:r>
            <a:endParaRPr lang="ru-RU" dirty="0" smtClean="0"/>
          </a:p>
          <a:p>
            <a:r>
              <a:rPr lang="ru-RU" dirty="0" smtClean="0"/>
              <a:t>                      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95936" y="6093296"/>
            <a:ext cx="2173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Г. </a:t>
            </a:r>
            <a:r>
              <a:rPr lang="ru-RU" smtClean="0"/>
              <a:t>Нижний Новгород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 descr="https://otvet.imgsmail.ru/download/209072498_8dfb62eb98f7d58c41381869fd7400ec_800.jpg" hidden="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otvet.imgsmail.ru/download/209072498_8dfb62eb98f7d58c41381869fd7400ec_800.jpg" hidden="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https://otvet.imgsmail.ru/download/209072498_8dfb62eb98f7d58c41381869fd7400ec_800.jpg" hidden="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209072498_8dfb62eb98f7d58c41381869fd7400ec_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Выноска-облако 6"/>
          <p:cNvSpPr/>
          <p:nvPr/>
        </p:nvSpPr>
        <p:spPr>
          <a:xfrm>
            <a:off x="4283968" y="1052736"/>
            <a:ext cx="4032448" cy="1404736"/>
          </a:xfrm>
          <a:prstGeom prst="cloudCallout">
            <a:avLst>
              <a:gd name="adj1" fmla="val -65220"/>
              <a:gd name="adj2" fmla="val 32030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 вы знаете, что сегодня я именинница?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Поэтому я и пригласила к себе друзей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ultfilmi.at.ua/4/muha.cokotuha.1960.0-00-55.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995936" y="0"/>
            <a:ext cx="3096344" cy="1296144"/>
          </a:xfrm>
          <a:prstGeom prst="cloudCallout">
            <a:avLst>
              <a:gd name="adj1" fmla="val -55706"/>
              <a:gd name="adj2" fmla="val 88942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Приходили ко мне блошки, приносили мне сапожки 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2708920"/>
            <a:ext cx="799226" cy="1196752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4283968" y="1628800"/>
            <a:ext cx="3312368" cy="1080120"/>
          </a:xfrm>
          <a:prstGeom prst="cloudCallout">
            <a:avLst>
              <a:gd name="adj1" fmla="val -73774"/>
              <a:gd name="adj2" fmla="val 7235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Ребятки, с какой стороны от меня стоят сапожки ?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15.radikal.ru/i188/1205/8a/b8cabc6717f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6475"/>
            <a:ext cx="9145598" cy="68744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195736" y="1412776"/>
            <a:ext cx="3240360" cy="1584176"/>
          </a:xfrm>
          <a:prstGeom prst="cloudCallout">
            <a:avLst>
              <a:gd name="adj1" fmla="val -54268"/>
              <a:gd name="adj2" fmla="val 89518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Приходила ко мне Бабушка-пчела, мне  имениннице меду принесла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2843808" y="2996952"/>
            <a:ext cx="2520280" cy="864096"/>
          </a:xfrm>
          <a:prstGeom prst="cloudCallout">
            <a:avLst>
              <a:gd name="adj1" fmla="val -69080"/>
              <a:gd name="adj2" fmla="val 35482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Где стоит бочонок с медом?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28" name="AutoShape 4" descr="https://yt3.ggpht.com/-QP0BINLH31Q/AAAAAAAAAAI/AAAAAAAAAAA/FpN7pSND9e8/s900-c-k-no-mo-rj-c0xffffff/phot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ph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861048"/>
            <a:ext cx="980728" cy="98072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s019.radikal.ru/i613/1302/be/9717400652e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1657" y="-38744"/>
            <a:ext cx="9195657" cy="6896744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0" y="1772816"/>
            <a:ext cx="3491880" cy="1512168"/>
          </a:xfrm>
          <a:prstGeom prst="cloudCallout">
            <a:avLst>
              <a:gd name="adj1" fmla="val 22122"/>
              <a:gd name="adj2" fmla="val 94021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Вдруг откуда-то летит Маленький Комарик, и в руке его горит маленький фонарик.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25604" name="Picture 4" descr="http://www.playcast.ru/uploads/2011/05/16/25278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4137698"/>
            <a:ext cx="1224136" cy="2720302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0" y="3933056"/>
            <a:ext cx="2267744" cy="1224136"/>
          </a:xfrm>
          <a:prstGeom prst="cloudCallout">
            <a:avLst>
              <a:gd name="adj1" fmla="val 69433"/>
              <a:gd name="adj2" fmla="val -23549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Дети, где находится фонарик?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12.fastpic.ru/big/2010/1114/fa/4fd208fa4f133712c9f3d523acb093f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618" y="-81389"/>
            <a:ext cx="9252519" cy="6939389"/>
          </a:xfrm>
          <a:prstGeom prst="rect">
            <a:avLst/>
          </a:prstGeom>
          <a:noFill/>
        </p:spPr>
      </p:pic>
      <p:sp>
        <p:nvSpPr>
          <p:cNvPr id="3" name="Лента лицом вверх 2"/>
          <p:cNvSpPr/>
          <p:nvPr/>
        </p:nvSpPr>
        <p:spPr>
          <a:xfrm>
            <a:off x="0" y="5301208"/>
            <a:ext cx="9144000" cy="1188712"/>
          </a:xfrm>
          <a:prstGeom prst="ribbon2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МОЛОДЦЫ, РЕБЯТА!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s://im0-tub-ru.yandex.net/i?id=9709692c8d78f0d2c3d69f41cab5b809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im0-tub-ru.yandex.net/i?id=400027983076bf24c36d17fb33b463d5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im0-tub-ru.yandex.net/i?id=400027983076bf24c36d17fb33b463d5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https://im0-tub-ru.yandex.net/i?id=400027983076bf24c36d17fb33b463d5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Выноска-облако 8"/>
          <p:cNvSpPr/>
          <p:nvPr/>
        </p:nvSpPr>
        <p:spPr>
          <a:xfrm>
            <a:off x="4499992" y="1268760"/>
            <a:ext cx="3744416" cy="1116704"/>
          </a:xfrm>
          <a:prstGeom prst="cloudCallout">
            <a:avLst>
              <a:gd name="adj1" fmla="val -69934"/>
              <a:gd name="adj2" fmla="val 55531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 сейчас Комарик проведет с вами разминку!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u6.anyfad.com/items/t1@6a7caa96-bbf3-4922-8fac-5f6957ef188b/Muhacokotu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493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251520" y="188640"/>
            <a:ext cx="5256584" cy="6048672"/>
          </a:xfrm>
          <a:prstGeom prst="wedgeRoundRectCallout">
            <a:avLst>
              <a:gd name="adj1" fmla="val 59844"/>
              <a:gd name="adj2" fmla="val -17688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55576" y="592493"/>
            <a:ext cx="4392488" cy="5247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Вдруг какой – то старичок паучок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(показываем бороду, руки перекрещиваем)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Нашу Муху в уголок поволок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(наклоны в стороны)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Хочет бедную убить,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Цокотуху погубить!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(перекрестные движения руками)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 Дорогие гости, помогите!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(наклоны головы)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Паука – злодея зарубите!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(движения руками)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Но жуки – червяки испугались,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(присели)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По углам, по щелям разбежались…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(бег)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А кузнечик, а кузнечик,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Ну, совсем, как человечек,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Скок, скок, скок, скок!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(прыжки)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За кусток, под мосток и молчок.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(сели)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 descr="https://im0-tub-ru.yandex.net/i?id=de03ae60d01010e5b65db91e7c29ebec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https://im0-tub-ru.yandex.net/i?id=de03ae60d01010e5b65db91e7c29ebec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2" name="AutoShape 6" descr="https://im0-tub-ru.yandex.net/i?id=de03ae60d01010e5b65db91e7c29ebec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132856"/>
            <a:ext cx="1373324" cy="3501008"/>
          </a:xfrm>
          <a:prstGeom prst="rect">
            <a:avLst/>
          </a:prstGeom>
        </p:spPr>
      </p:pic>
      <p:sp>
        <p:nvSpPr>
          <p:cNvPr id="7" name="Выноска-облако 6"/>
          <p:cNvSpPr/>
          <p:nvPr/>
        </p:nvSpPr>
        <p:spPr>
          <a:xfrm>
            <a:off x="251520" y="0"/>
            <a:ext cx="8640960" cy="1484784"/>
          </a:xfrm>
          <a:prstGeom prst="cloudCallout">
            <a:avLst>
              <a:gd name="adj1" fmla="val -35310"/>
              <a:gd name="adj2" fmla="val 96026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Гости ко мне пришли, когда птицы запели и все только что встали с постели. Спряталась вдруг темнота по углам, солнце взошло и пошло по делам. В какое время суток ко мне пришли гости?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9072498_8dfb62eb98f7d58c41381869fd7400ec_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4355976" y="332656"/>
            <a:ext cx="4392488" cy="2052808"/>
          </a:xfrm>
          <a:prstGeom prst="cloudCallout">
            <a:avLst>
              <a:gd name="adj1" fmla="val -67340"/>
              <a:gd name="adj2" fmla="val 44493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Сейчас я проверю, как вы знаете части суток.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Давайте поиграем в игру «1,2,3-время суток назови!»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38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912768"/>
          </a:xfrm>
          <a:prstGeom prst="rect">
            <a:avLst/>
          </a:prstGeom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107504" y="188640"/>
            <a:ext cx="3312368" cy="612648"/>
          </a:xfrm>
          <a:prstGeom prst="wedgeRoundRectCallout">
            <a:avLst>
              <a:gd name="adj1" fmla="val 54725"/>
              <a:gd name="adj2" fmla="val 54561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-Когда вы идете в детский сад?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-А когда смотрите передачу «Спокойной ночи, малыши!»?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179512" y="1268760"/>
            <a:ext cx="3312368" cy="612648"/>
          </a:xfrm>
          <a:prstGeom prst="wedgeRoundRectCallout">
            <a:avLst>
              <a:gd name="adj1" fmla="val 54725"/>
              <a:gd name="adj2" fmla="val 54561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К нам в окно луна глядит,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В небе звездочка горит.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179512" y="2348880"/>
            <a:ext cx="3312368" cy="612648"/>
          </a:xfrm>
          <a:prstGeom prst="wedgeRoundRectCallout">
            <a:avLst>
              <a:gd name="adj1" fmla="val 54725"/>
              <a:gd name="adj2" fmla="val 54561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Назовите соседей утра.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179512" y="3429000"/>
            <a:ext cx="3312368" cy="612648"/>
          </a:xfrm>
          <a:prstGeom prst="wedgeRoundRectCallout">
            <a:avLst>
              <a:gd name="adj1" fmla="val 58543"/>
              <a:gd name="adj2" fmla="val 10103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Мы за стол все дружно сели,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Первое, второе , третье съели.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179512" y="4509120"/>
            <a:ext cx="3312368" cy="612648"/>
          </a:xfrm>
          <a:prstGeom prst="wedgeRoundRectCallout">
            <a:avLst>
              <a:gd name="adj1" fmla="val 57074"/>
              <a:gd name="adj2" fmla="val 6927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Мы выходим по порядку,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Начинаем физзарядку.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107504" y="5589240"/>
            <a:ext cx="3312368" cy="612648"/>
          </a:xfrm>
          <a:prstGeom prst="wedgeRoundRectCallout">
            <a:avLst>
              <a:gd name="adj1" fmla="val 55900"/>
              <a:gd name="adj2" fmla="val -53410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Назовите все части суток.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5caeac32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157"/>
            <a:ext cx="9143999" cy="6866312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3995936" y="0"/>
            <a:ext cx="4032448" cy="2060848"/>
          </a:xfrm>
          <a:prstGeom prst="cloudCallout">
            <a:avLst>
              <a:gd name="adj1" fmla="val -49057"/>
              <a:gd name="adj2" fmla="val 44563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Я Муха, Муха-цокотуха,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Позолоченное брюхо!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Муха погулять пошла,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Муха в детский сад зашла.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438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179512" y="2276872"/>
            <a:ext cx="3312368" cy="3168352"/>
          </a:xfrm>
          <a:prstGeom prst="wedgeRoundRectCallout">
            <a:avLst>
              <a:gd name="adj1" fmla="val 62654"/>
              <a:gd name="adj2" fmla="val 22718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 сеичас отгадайте загадку: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Братьев этих ровно семь.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Вам они известны всем.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Каждую неделю кругом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Ходят друг за другом.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Попрощается последний-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Появляется передний.</a:t>
            </a: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sz="1600" i="1" dirty="0" smtClean="0">
                <a:solidFill>
                  <a:schemeClr val="tx1"/>
                </a:solidFill>
              </a:rPr>
              <a:t>-Назовите по порядку дни недели</a:t>
            </a:r>
            <a:endParaRPr lang="ru-RU" sz="16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12.fastpic.ru/big/2010/1114/fa/4fd208fa4f133712c9f3d523acb093f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618" y="-81389"/>
            <a:ext cx="9252519" cy="6939389"/>
          </a:xfrm>
          <a:prstGeom prst="rect">
            <a:avLst/>
          </a:prstGeom>
          <a:noFill/>
        </p:spPr>
      </p:pic>
      <p:sp>
        <p:nvSpPr>
          <p:cNvPr id="3" name="Лента лицом вверх 2"/>
          <p:cNvSpPr/>
          <p:nvPr/>
        </p:nvSpPr>
        <p:spPr>
          <a:xfrm>
            <a:off x="0" y="5301208"/>
            <a:ext cx="9144000" cy="1188712"/>
          </a:xfrm>
          <a:prstGeom prst="ribbon2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МОЛОДЦЫ, РЕБЯТА!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g13.nnm.me/f/6/c/8/9/37422cf187d0eeae21044393b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51520" y="4941168"/>
            <a:ext cx="7704856" cy="1548752"/>
          </a:xfrm>
          <a:prstGeom prst="cloudCallout">
            <a:avLst>
              <a:gd name="adj1" fmla="val -885"/>
              <a:gd name="adj2" fmla="val -137235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Муха, Муха- Цокотуха, позолоченное брюхо! Муха по полю пошла, Муха денежку нашла. Пошла Муха на базар, чтоб купить себе товар. На базар со мной идите, только денежки берите.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http://multfilmi.at.ua/4/muha.cokotuha.1960.0-00-55.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8111"/>
            <a:ext cx="9157186" cy="6867889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395536" y="4149080"/>
            <a:ext cx="7776864" cy="1692768"/>
          </a:xfrm>
          <a:prstGeom prst="cloudCallout">
            <a:avLst>
              <a:gd name="adj1" fmla="val -11201"/>
              <a:gd name="adj2" fmla="val -104726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Я сделала покупки, за которые рассчиталась монетами.Что такое монеты? Какие монеты вы знаете? Сейчас я буду называть товар, купленный мной, а вы положите перед собой такое количество монет, которое я назову.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mediasok.org/uploads/megogo/22896/imag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331"/>
            <a:ext cx="9147213" cy="6869451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5004048" y="260648"/>
            <a:ext cx="3888432" cy="1512168"/>
          </a:xfrm>
          <a:prstGeom prst="cloudCallout">
            <a:avLst>
              <a:gd name="adj1" fmla="val 4184"/>
              <a:gd name="adj2" fmla="val 97238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Я купила самовар и заплатила за него пять рублей десять копеек.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mediasok.org/uploads/megogo/22896/imag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13" y="-11451"/>
            <a:ext cx="9147213" cy="6869451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5255568" y="260648"/>
            <a:ext cx="3888432" cy="1512168"/>
          </a:xfrm>
          <a:prstGeom prst="cloudCallout">
            <a:avLst>
              <a:gd name="adj1" fmla="val 4184"/>
              <a:gd name="adj2" fmla="val 97238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Я купила заварной чайник и заплатила за него один рубль одну  копейку.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samovar-na-drovah-s-zavarochnym-chainikom-0003402263-previ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548680"/>
            <a:ext cx="1657350" cy="1076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music-volna.ru/img.php?aHR0cDovL3BpYy5ydXR1YmUucnUvdmlkZW8vMTIvNWEvMTI1YTRmN2EwZGM1ZWRkYjE5NWJlZThkYzdmZDQ3MmYuanB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203836" cy="685800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5724128" y="908720"/>
            <a:ext cx="3240360" cy="1800200"/>
          </a:xfrm>
          <a:prstGeom prst="cloudCallout">
            <a:avLst>
              <a:gd name="adj1" fmla="val -67965"/>
              <a:gd name="adj2" fmla="val 135023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Я купила чашки и заплатила за них два рубля пять копеек.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12.fastpic.ru/big/2010/1114/fa/4fd208fa4f133712c9f3d523acb093f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618" y="-81389"/>
            <a:ext cx="9252519" cy="6939389"/>
          </a:xfrm>
          <a:prstGeom prst="rect">
            <a:avLst/>
          </a:prstGeom>
          <a:noFill/>
        </p:spPr>
      </p:pic>
      <p:sp>
        <p:nvSpPr>
          <p:cNvPr id="3" name="Лента лицом вверх 2"/>
          <p:cNvSpPr/>
          <p:nvPr/>
        </p:nvSpPr>
        <p:spPr>
          <a:xfrm>
            <a:off x="0" y="5301208"/>
            <a:ext cx="9144000" cy="1188712"/>
          </a:xfrm>
          <a:prstGeom prst="ribbon2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МОЛОДЦЫ, РЕБЯТА!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divodvd.ru/screenshots/1200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112"/>
            <a:ext cx="9144000" cy="6849888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5364088" y="260648"/>
            <a:ext cx="3779912" cy="1620760"/>
          </a:xfrm>
          <a:prstGeom prst="cloudCallout">
            <a:avLst>
              <a:gd name="adj1" fmla="val -71561"/>
              <a:gd name="adj2" fmla="val 78705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Грустить всем запрещается,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Муха с вами прощается!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95901887_9b002bba97aacfccb201f70c0ecabe3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3909" y="0"/>
            <a:ext cx="9351818" cy="6858000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2483768" y="1124744"/>
            <a:ext cx="3960440" cy="1980800"/>
          </a:xfrm>
          <a:prstGeom prst="cloudCallout">
            <a:avLst>
              <a:gd name="adj1" fmla="val -38002"/>
              <a:gd name="adj2" fmla="val 63700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Здравствуйте, ребята!Как поживаете? Математику изучаете? Сейчас посмотрим, как вы ее изучаете?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438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4" name="Выноска-облако 3"/>
          <p:cNvSpPr/>
          <p:nvPr/>
        </p:nvSpPr>
        <p:spPr>
          <a:xfrm>
            <a:off x="323528" y="3284984"/>
            <a:ext cx="2570584" cy="1008112"/>
          </a:xfrm>
          <a:prstGeom prst="cloudCallout">
            <a:avLst>
              <a:gd name="adj1" fmla="val 99884"/>
              <a:gd name="adj2" fmla="val 37539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 каких фигур есть углы?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438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4" name="Выноска-облако 3"/>
          <p:cNvSpPr/>
          <p:nvPr/>
        </p:nvSpPr>
        <p:spPr>
          <a:xfrm>
            <a:off x="0" y="1844824"/>
            <a:ext cx="3707904" cy="1944216"/>
          </a:xfrm>
          <a:prstGeom prst="cloudCallout">
            <a:avLst>
              <a:gd name="adj1" fmla="val 63259"/>
              <a:gd name="adj2" fmla="val 42825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Чтобы сразу знать, сколько углов у фигуры, в ее название и включили  слова «угол» и число 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438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4" name="Выноска-облако 3"/>
          <p:cNvSpPr/>
          <p:nvPr/>
        </p:nvSpPr>
        <p:spPr>
          <a:xfrm>
            <a:off x="0" y="1844824"/>
            <a:ext cx="3707904" cy="1944216"/>
          </a:xfrm>
          <a:prstGeom prst="cloudCallout">
            <a:avLst>
              <a:gd name="adj1" fmla="val 63259"/>
              <a:gd name="adj2" fmla="val 42825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Вот это – треугольник. В этом слове четко слышатся слова «угол» и число 3.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67544" y="3789040"/>
            <a:ext cx="2088232" cy="223224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438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4" name="Выноска-облако 3"/>
          <p:cNvSpPr/>
          <p:nvPr/>
        </p:nvSpPr>
        <p:spPr>
          <a:xfrm>
            <a:off x="0" y="1844824"/>
            <a:ext cx="3851920" cy="1944216"/>
          </a:xfrm>
          <a:prstGeom prst="cloudCallout">
            <a:avLst>
              <a:gd name="adj1" fmla="val 63259"/>
              <a:gd name="adj2" fmla="val 42825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 это – четырехугольник.Какие слова вы слышите в этом слове?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933056"/>
            <a:ext cx="1850504" cy="213853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5caeac32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36" y="0"/>
            <a:ext cx="9138463" cy="6862155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4499992" y="0"/>
            <a:ext cx="4644008" cy="2636912"/>
          </a:xfrm>
          <a:prstGeom prst="cloudCallout">
            <a:avLst>
              <a:gd name="adj1" fmla="val -64163"/>
              <a:gd name="adj2" fmla="val 41365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Дети, скоро сюда пожалуют гости. Помогите мне разложить фигуры  на 2 стола. На один положите фигуры треугольной формы, а на другой  -четырехугольной.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12.fastpic.ru/big/2010/1114/fa/4fd208fa4f133712c9f3d523acb093f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618" y="-81389"/>
            <a:ext cx="9252519" cy="6939389"/>
          </a:xfrm>
          <a:prstGeom prst="rect">
            <a:avLst/>
          </a:prstGeom>
          <a:noFill/>
        </p:spPr>
      </p:pic>
      <p:sp>
        <p:nvSpPr>
          <p:cNvPr id="6" name="Лента лицом вниз 5"/>
          <p:cNvSpPr/>
          <p:nvPr/>
        </p:nvSpPr>
        <p:spPr>
          <a:xfrm>
            <a:off x="179512" y="4797152"/>
            <a:ext cx="8964488" cy="1332728"/>
          </a:xfrm>
          <a:prstGeom prst="ribbon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МОЛОДЦЫ, РЕБЯТА!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622</Words>
  <Application>Microsoft Office PowerPoint</Application>
  <PresentationFormat>Экран (4:3)</PresentationFormat>
  <Paragraphs>81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днс</dc:creator>
  <cp:lastModifiedBy>днс</cp:lastModifiedBy>
  <cp:revision>74</cp:revision>
  <dcterms:created xsi:type="dcterms:W3CDTF">2017-02-21T16:00:52Z</dcterms:created>
  <dcterms:modified xsi:type="dcterms:W3CDTF">2017-09-15T06:09:09Z</dcterms:modified>
</cp:coreProperties>
</file>